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80" r:id="rId11"/>
    <p:sldMasterId id="2147483792" r:id="rId12"/>
    <p:sldMasterId id="2147483804" r:id="rId13"/>
    <p:sldMasterId id="2147483817" r:id="rId14"/>
  </p:sldMasterIdLst>
  <p:notesMasterIdLst>
    <p:notesMasterId r:id="rId124"/>
  </p:notesMasterIdLst>
  <p:sldIdLst>
    <p:sldId id="256" r:id="rId15"/>
    <p:sldId id="374" r:id="rId16"/>
    <p:sldId id="257" r:id="rId17"/>
    <p:sldId id="258" r:id="rId18"/>
    <p:sldId id="264" r:id="rId19"/>
    <p:sldId id="259" r:id="rId20"/>
    <p:sldId id="260" r:id="rId21"/>
    <p:sldId id="261" r:id="rId22"/>
    <p:sldId id="263" r:id="rId23"/>
    <p:sldId id="262" r:id="rId24"/>
    <p:sldId id="265" r:id="rId25"/>
    <p:sldId id="266" r:id="rId26"/>
    <p:sldId id="267" r:id="rId27"/>
    <p:sldId id="268" r:id="rId28"/>
    <p:sldId id="270" r:id="rId29"/>
    <p:sldId id="271" r:id="rId30"/>
    <p:sldId id="272" r:id="rId31"/>
    <p:sldId id="367" r:id="rId32"/>
    <p:sldId id="368" r:id="rId33"/>
    <p:sldId id="277" r:id="rId34"/>
    <p:sldId id="274" r:id="rId35"/>
    <p:sldId id="275" r:id="rId36"/>
    <p:sldId id="276"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369" r:id="rId50"/>
    <p:sldId id="376" r:id="rId51"/>
    <p:sldId id="292" r:id="rId52"/>
    <p:sldId id="293" r:id="rId53"/>
    <p:sldId id="295" r:id="rId54"/>
    <p:sldId id="296" r:id="rId55"/>
    <p:sldId id="297" r:id="rId56"/>
    <p:sldId id="298" r:id="rId57"/>
    <p:sldId id="299" r:id="rId58"/>
    <p:sldId id="357" r:id="rId59"/>
    <p:sldId id="301" r:id="rId60"/>
    <p:sldId id="302" r:id="rId61"/>
    <p:sldId id="303" r:id="rId62"/>
    <p:sldId id="304" r:id="rId63"/>
    <p:sldId id="379" r:id="rId64"/>
    <p:sldId id="380" r:id="rId65"/>
    <p:sldId id="378" r:id="rId66"/>
    <p:sldId id="381" r:id="rId67"/>
    <p:sldId id="345" r:id="rId68"/>
    <p:sldId id="306" r:id="rId69"/>
    <p:sldId id="307" r:id="rId70"/>
    <p:sldId id="308" r:id="rId71"/>
    <p:sldId id="317" r:id="rId72"/>
    <p:sldId id="384" r:id="rId73"/>
    <p:sldId id="387" r:id="rId74"/>
    <p:sldId id="386" r:id="rId75"/>
    <p:sldId id="383" r:id="rId76"/>
    <p:sldId id="342" r:id="rId77"/>
    <p:sldId id="373" r:id="rId78"/>
    <p:sldId id="344" r:id="rId79"/>
    <p:sldId id="385" r:id="rId80"/>
    <p:sldId id="348" r:id="rId81"/>
    <p:sldId id="346" r:id="rId82"/>
    <p:sldId id="347" r:id="rId83"/>
    <p:sldId id="350" r:id="rId84"/>
    <p:sldId id="309" r:id="rId85"/>
    <p:sldId id="310" r:id="rId86"/>
    <p:sldId id="311" r:id="rId87"/>
    <p:sldId id="312" r:id="rId88"/>
    <p:sldId id="313" r:id="rId89"/>
    <p:sldId id="314" r:id="rId90"/>
    <p:sldId id="315" r:id="rId91"/>
    <p:sldId id="316" r:id="rId92"/>
    <p:sldId id="319" r:id="rId93"/>
    <p:sldId id="320" r:id="rId94"/>
    <p:sldId id="321" r:id="rId95"/>
    <p:sldId id="322" r:id="rId96"/>
    <p:sldId id="323" r:id="rId97"/>
    <p:sldId id="324" r:id="rId98"/>
    <p:sldId id="325" r:id="rId99"/>
    <p:sldId id="326" r:id="rId100"/>
    <p:sldId id="328" r:id="rId101"/>
    <p:sldId id="329" r:id="rId102"/>
    <p:sldId id="330" r:id="rId103"/>
    <p:sldId id="331" r:id="rId104"/>
    <p:sldId id="363" r:id="rId105"/>
    <p:sldId id="337" r:id="rId106"/>
    <p:sldId id="365" r:id="rId107"/>
    <p:sldId id="334" r:id="rId108"/>
    <p:sldId id="335" r:id="rId109"/>
    <p:sldId id="339" r:id="rId110"/>
    <p:sldId id="332" r:id="rId111"/>
    <p:sldId id="333" r:id="rId112"/>
    <p:sldId id="336" r:id="rId113"/>
    <p:sldId id="338" r:id="rId114"/>
    <p:sldId id="340" r:id="rId115"/>
    <p:sldId id="341" r:id="rId116"/>
    <p:sldId id="349" r:id="rId117"/>
    <p:sldId id="351" r:id="rId118"/>
    <p:sldId id="352" r:id="rId119"/>
    <p:sldId id="356" r:id="rId120"/>
    <p:sldId id="358" r:id="rId121"/>
    <p:sldId id="366" r:id="rId122"/>
    <p:sldId id="355"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40"/>
    <a:srgbClr val="013D08"/>
    <a:srgbClr val="B2E6A4"/>
    <a:srgbClr val="014109"/>
    <a:srgbClr val="025E0D"/>
    <a:srgbClr val="E7DEAB"/>
    <a:srgbClr val="E3D99D"/>
    <a:srgbClr val="DCCF84"/>
    <a:srgbClr val="C1DBFB"/>
    <a:srgbClr val="B0D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409" autoAdjust="0"/>
    <p:restoredTop sz="90391" autoAdjust="0"/>
  </p:normalViewPr>
  <p:slideViewPr>
    <p:cSldViewPr>
      <p:cViewPr>
        <p:scale>
          <a:sx n="70" d="100"/>
          <a:sy n="70" d="100"/>
        </p:scale>
        <p:origin x="-1302" y="-96"/>
      </p:cViewPr>
      <p:guideLst>
        <p:guide orient="horz" pos="2160"/>
        <p:guide pos="2880"/>
      </p:guideLst>
    </p:cSldViewPr>
  </p:slideViewPr>
  <p:outlineViewPr>
    <p:cViewPr>
      <p:scale>
        <a:sx n="33" d="100"/>
        <a:sy n="33" d="100"/>
      </p:scale>
      <p:origin x="0" y="21210"/>
    </p:cViewPr>
  </p:outlineViewPr>
  <p:notesTextViewPr>
    <p:cViewPr>
      <p:scale>
        <a:sx n="1" d="1"/>
        <a:sy n="1" d="1"/>
      </p:scale>
      <p:origin x="0" y="0"/>
    </p:cViewPr>
  </p:notesTextViewPr>
  <p:sorterViewPr>
    <p:cViewPr>
      <p:scale>
        <a:sx n="60" d="100"/>
        <a:sy n="60" d="100"/>
      </p:scale>
      <p:origin x="0" y="88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نگهدارنده مکان سربرگ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نگهدارنده مکان تاری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A59DB-9731-4343-9E90-755994233D98}" type="datetimeFigureOut">
              <a:rPr lang="en-US" smtClean="0"/>
              <a:t>6/30/2018</a:t>
            </a:fld>
            <a:endParaRPr lang="en-US"/>
          </a:p>
        </p:txBody>
      </p:sp>
      <p:sp>
        <p:nvSpPr>
          <p:cNvPr id="4" name="نگهدارنده مکان تصویر اسلاید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نگهدارنده مکان نك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6" name="نگهدارنده مکان پانویس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نگهدارنده مکان شماره اسلاید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39B87-B98A-4177-AC85-55361F96190F}" type="slidenum">
              <a:rPr lang="en-US" smtClean="0"/>
              <a:t>‹#›</a:t>
            </a:fld>
            <a:endParaRPr lang="en-US"/>
          </a:p>
        </p:txBody>
      </p:sp>
    </p:spTree>
    <p:extLst>
      <p:ext uri="{BB962C8B-B14F-4D97-AF65-F5344CB8AC3E}">
        <p14:creationId xmlns:p14="http://schemas.microsoft.com/office/powerpoint/2010/main" val="1343784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file:///E:\&#218;&#169;&#216;&#170;&#216;&#167;&#216;&#168;&#216;&#174;&#216;&#167;&#217;&#134;&#217;&#135;\&#218;&#169;&#216;&#170;&#216;&#167;&#216;&#168;&#216;&#174;&#216;&#167;&#217;&#134;&#217;&#135;\&#218;&#169;&#216;&#170;&#216;&#167;&#216;&#168;&#216;&#174;&#216;&#167;&#217;&#134;&#217;&#135;\&#218;&#169;&#216;&#170;&#216;&#167;&#216;&#168;&#216;&#174;&#216;&#167;&#217;&#134;&#217;&#135;%20&#216;&#167;&#216;&#179;&#217;&#132;&#216;&#167;&#217;&#133;&#219;&#140;\&#218;&#169;&#216;&#170;&#216;&#167;&#216;&#168;&#216;&#174;&#216;&#167;&#217;&#134;&#217;&#135;%20&#216;&#167;&#216;&#179;&#217;&#132;&#216;&#167;&#217;&#133;&#219;&#140;\&#216;&#173;&#218;&#169;&#216;&#167;&#219;&#140;&#216;&#170;&#217;&#135;&#216;&#167;&#219;&#140;%20&#216;&#181;&#216;&#175;&#217;&#136;&#217;&#130;\golchin_sadooq_peyneveshthaa.html#link120"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file:///E:\&#218;&#169;&#216;&#170;&#216;&#167;&#216;&#168;&#216;&#174;&#216;&#167;&#217;&#134;&#217;&#135;\&#218;&#169;&#216;&#170;&#216;&#167;&#216;&#168;&#216;&#174;&#216;&#167;&#217;&#134;&#217;&#135;\&#218;&#169;&#216;&#170;&#216;&#167;&#216;&#168;&#216;&#174;&#216;&#167;&#217;&#134;&#217;&#135;\&#218;&#169;&#216;&#170;&#216;&#167;&#216;&#168;&#216;&#174;&#216;&#167;&#217;&#134;&#217;&#135;%20&#216;&#167;&#216;&#179;&#217;&#132;&#216;&#167;&#217;&#133;&#219;&#140;\&#218;&#169;&#216;&#170;&#216;&#167;&#216;&#168;&#216;&#174;&#216;&#167;&#217;&#134;&#217;&#135;%20&#216;&#167;&#216;&#179;&#217;&#132;&#216;&#167;&#217;&#133;&#219;&#140;\&#216;&#173;&#218;&#169;&#216;&#167;&#219;&#140;&#216;&#170;&#217;&#135;&#216;&#167;&#219;&#140;%20&#216;&#181;&#216;&#175;&#217;&#136;&#217;&#130;\golchin_sadooq_peyneveshthaa.html#link12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endParaRPr lang="fa-IR" dirty="0"/>
          </a:p>
        </p:txBody>
      </p:sp>
      <p:sp>
        <p:nvSpPr>
          <p:cNvPr id="4" name="نگهدارنده مکان شماره اسلاید 3"/>
          <p:cNvSpPr>
            <a:spLocks noGrp="1"/>
          </p:cNvSpPr>
          <p:nvPr>
            <p:ph type="sldNum" sz="quarter" idx="10"/>
          </p:nvPr>
        </p:nvSpPr>
        <p:spPr/>
        <p:txBody>
          <a:bodyPr/>
          <a:lstStyle/>
          <a:p>
            <a:fld id="{9BA6B050-B35C-4DE8-8E80-09ACD4F802BC}" type="slidenum">
              <a:rPr lang="fa-IR" smtClean="0">
                <a:solidFill>
                  <a:prstClr val="black"/>
                </a:solidFill>
              </a:rPr>
              <a:pPr/>
              <a:t>4</a:t>
            </a:fld>
            <a:endParaRPr lang="fa-IR">
              <a:solidFill>
                <a:prstClr val="black"/>
              </a:solidFill>
            </a:endParaRPr>
          </a:p>
        </p:txBody>
      </p:sp>
    </p:spTree>
    <p:extLst>
      <p:ext uri="{BB962C8B-B14F-4D97-AF65-F5344CB8AC3E}">
        <p14:creationId xmlns:p14="http://schemas.microsoft.com/office/powerpoint/2010/main" val="75643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السجدة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بعد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الفريضة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عزّ و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جلّ</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علي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ما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وفّق</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له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العبد</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من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أداء</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فريضة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و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أدني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ما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يجزي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فيها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من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القول</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أن‌يقال</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ثلاث</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مرات</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قلت</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فما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معني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قوله</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قال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عليه‌السلام</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يقول</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هذه</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السجدة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منّي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شكرا</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لله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علي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ما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وفّقني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له من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خدمته</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و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اداء</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فرضه</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و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الشكر</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موجب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للزيادة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فإن</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كان</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في</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الصلوة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تقصيرٌ</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لم‌يتمّ</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بالنوافل</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تمّ</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بهذه</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 </a:t>
            </a:r>
            <a:r>
              <a:rPr kumimoji="0" lang="fa-IR" sz="1300" b="1" i="0" u="none" strike="noStrike" kern="1200" cap="none" spc="0" normalizeH="0" baseline="0" noProof="0" dirty="0" err="1" smtClean="0">
                <a:ln>
                  <a:noFill/>
                </a:ln>
                <a:solidFill>
                  <a:prstClr val="white"/>
                </a:solidFill>
                <a:effectLst/>
                <a:uLnTx/>
                <a:uFillTx/>
                <a:latin typeface="Constantia"/>
                <a:ea typeface="+mn-ea"/>
                <a:cs typeface="2  Kamran" pitchFamily="2" charset="-78"/>
              </a:rPr>
              <a:t>السجدة</a:t>
            </a:r>
            <a:r>
              <a:rPr kumimoji="0" lang="fa-IR" sz="1300" b="1" i="0" u="none" strike="noStrike" kern="1200" cap="none" spc="0" normalizeH="0" baseline="0" noProof="0" dirty="0" smtClean="0">
                <a:ln>
                  <a:noFill/>
                </a:ln>
                <a:solidFill>
                  <a:prstClr val="white"/>
                </a:solidFill>
                <a:effectLst/>
                <a:uLnTx/>
                <a:uFillTx/>
                <a:latin typeface="Constantia"/>
                <a:ea typeface="+mn-ea"/>
                <a:cs typeface="2  Kamran" pitchFamily="2" charset="-78"/>
              </a:rPr>
              <a:t>.</a:t>
            </a:r>
          </a:p>
          <a:p>
            <a:endParaRPr lang="fa-IR"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85</a:t>
            </a:fld>
            <a:endParaRPr lang="fa-IR">
              <a:solidFill>
                <a:prstClr val="black"/>
              </a:solidFill>
            </a:endParaRPr>
          </a:p>
        </p:txBody>
      </p:sp>
    </p:spTree>
    <p:extLst>
      <p:ext uri="{BB962C8B-B14F-4D97-AF65-F5344CB8AC3E}">
        <p14:creationId xmlns:p14="http://schemas.microsoft.com/office/powerpoint/2010/main" val="3910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pPr lvl="0" algn="ctr">
              <a:tabLst>
                <a:tab pos="725805" algn="l"/>
              </a:tabLst>
            </a:pPr>
            <a:r>
              <a:rPr lang="ar-SA" sz="1200" b="1" dirty="0" smtClean="0">
                <a:solidFill>
                  <a:prstClr val="white"/>
                </a:solidFill>
                <a:latin typeface="Times New Roman"/>
                <a:ea typeface="SimSun"/>
                <a:cs typeface="B Kamran" pitchFamily="2" charset="-78"/>
              </a:rPr>
              <a:t>اين كه گفته‌مي‌شود: «براي حضور قلب، به معاني نماز توجه‌كنيد.»</a:t>
            </a:r>
            <a:r>
              <a:rPr lang="fa-IR" sz="1200" b="1" dirty="0" smtClean="0">
                <a:solidFill>
                  <a:prstClr val="white"/>
                </a:solidFill>
                <a:latin typeface="Times New Roman"/>
                <a:ea typeface="SimSun"/>
                <a:cs typeface="B Kamran" pitchFamily="2" charset="-78"/>
              </a:rPr>
              <a:t>؛</a:t>
            </a:r>
          </a:p>
          <a:p>
            <a:pPr lvl="0" algn="ctr">
              <a:tabLst>
                <a:tab pos="725805" algn="l"/>
              </a:tabLst>
            </a:pPr>
            <a:r>
              <a:rPr lang="ar-SA" sz="1200" b="1" dirty="0" smtClean="0">
                <a:solidFill>
                  <a:prstClr val="white"/>
                </a:solidFill>
                <a:latin typeface="Times New Roman"/>
                <a:ea typeface="SimSun"/>
                <a:cs typeface="B Kamran" pitchFamily="2" charset="-78"/>
              </a:rPr>
              <a:t> يعني الفاظ را به قصد و با ارادة جدي بگوييد، نه اين كه يك بار عربي را بخوانيد و در ذهن ترجمه را هم مروركنيد. </a:t>
            </a:r>
            <a:endParaRPr lang="fa-IR" sz="1200" b="1" dirty="0" smtClean="0">
              <a:solidFill>
                <a:prstClr val="white"/>
              </a:solidFill>
              <a:latin typeface="Times New Roman"/>
              <a:ea typeface="SimSun"/>
              <a:cs typeface="B Kamran" pitchFamily="2" charset="-78"/>
            </a:endParaRPr>
          </a:p>
          <a:p>
            <a:endParaRPr lang="fa-IR"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89</a:t>
            </a:fld>
            <a:endParaRPr lang="fa-IR">
              <a:solidFill>
                <a:prstClr val="black"/>
              </a:solidFill>
            </a:endParaRPr>
          </a:p>
        </p:txBody>
      </p:sp>
    </p:spTree>
    <p:extLst>
      <p:ext uri="{BB962C8B-B14F-4D97-AF65-F5344CB8AC3E}">
        <p14:creationId xmlns:p14="http://schemas.microsoft.com/office/powerpoint/2010/main" val="388512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smtClean="0">
                <a:latin typeface="tahoma"/>
              </a:rPr>
              <a:t>پرداخت </a:t>
            </a:r>
            <a:r>
              <a:rPr lang="fa-IR" dirty="0" err="1" smtClean="0">
                <a:latin typeface="tahoma"/>
              </a:rPr>
              <a:t>زكات</a:t>
            </a:r>
            <a:r>
              <a:rPr lang="fa-IR" dirty="0" smtClean="0">
                <a:latin typeface="tahoma"/>
              </a:rPr>
              <a:t> و </a:t>
            </a:r>
            <a:r>
              <a:rPr lang="fa-IR" dirty="0" err="1" smtClean="0">
                <a:latin typeface="tahoma"/>
              </a:rPr>
              <a:t>قبولى</a:t>
            </a:r>
            <a:r>
              <a:rPr lang="fa-IR" dirty="0" smtClean="0">
                <a:latin typeface="tahoma"/>
              </a:rPr>
              <a:t> طاعات  </a:t>
            </a:r>
            <a:br>
              <a:rPr lang="fa-IR" dirty="0" smtClean="0">
                <a:latin typeface="tahoma"/>
              </a:rPr>
            </a:br>
            <a:r>
              <a:rPr lang="fa-IR" dirty="0" smtClean="0">
                <a:latin typeface="tahoma"/>
              </a:rPr>
              <a:t>حسن بن محبوب از عبد الله بن سنان </a:t>
            </a:r>
            <a:r>
              <a:rPr lang="fa-IR" dirty="0" err="1" smtClean="0">
                <a:latin typeface="tahoma"/>
              </a:rPr>
              <a:t>روايت</a:t>
            </a:r>
            <a:r>
              <a:rPr lang="fa-IR" dirty="0" smtClean="0">
                <a:latin typeface="tahoma"/>
              </a:rPr>
              <a:t> </a:t>
            </a:r>
            <a:r>
              <a:rPr lang="fa-IR" dirty="0" err="1" smtClean="0">
                <a:latin typeface="tahoma"/>
              </a:rPr>
              <a:t>كرده</a:t>
            </a:r>
            <a:r>
              <a:rPr lang="fa-IR" dirty="0" smtClean="0">
                <a:latin typeface="tahoma"/>
              </a:rPr>
              <a:t> است </a:t>
            </a:r>
            <a:r>
              <a:rPr lang="fa-IR" dirty="0" err="1" smtClean="0">
                <a:latin typeface="tahoma"/>
              </a:rPr>
              <a:t>كه</a:t>
            </a:r>
            <a:r>
              <a:rPr lang="fa-IR" dirty="0" smtClean="0">
                <a:latin typeface="tahoma"/>
              </a:rPr>
              <a:t> گفت :</a:t>
            </a:r>
            <a:br>
              <a:rPr lang="fa-IR" dirty="0" smtClean="0">
                <a:latin typeface="tahoma"/>
              </a:rPr>
            </a:br>
            <a:r>
              <a:rPr lang="fa-IR" dirty="0" smtClean="0">
                <a:latin typeface="tahoma"/>
              </a:rPr>
              <a:t>امام صادق </a:t>
            </a:r>
            <a:r>
              <a:rPr lang="fa-IR" dirty="0" err="1" smtClean="0">
                <a:latin typeface="tahoma"/>
              </a:rPr>
              <a:t>عليه</a:t>
            </a:r>
            <a:r>
              <a:rPr lang="fa-IR" dirty="0" smtClean="0">
                <a:latin typeface="tahoma"/>
              </a:rPr>
              <a:t> </a:t>
            </a:r>
            <a:r>
              <a:rPr lang="fa-IR" dirty="0" err="1" smtClean="0">
                <a:latin typeface="tahoma"/>
              </a:rPr>
              <a:t>السلام</a:t>
            </a:r>
            <a:r>
              <a:rPr lang="fa-IR" dirty="0" smtClean="0">
                <a:latin typeface="tahoma"/>
              </a:rPr>
              <a:t> </a:t>
            </a:r>
            <a:r>
              <a:rPr lang="fa-IR" dirty="0" err="1" smtClean="0">
                <a:latin typeface="tahoma"/>
              </a:rPr>
              <a:t>فرمودند؛آيه</a:t>
            </a:r>
            <a:r>
              <a:rPr lang="fa-IR" dirty="0" smtClean="0">
                <a:latin typeface="tahoma"/>
              </a:rPr>
              <a:t> </a:t>
            </a:r>
            <a:r>
              <a:rPr lang="fa-IR" dirty="0" err="1" smtClean="0">
                <a:latin typeface="tahoma"/>
              </a:rPr>
              <a:t>زكات</a:t>
            </a:r>
            <a:r>
              <a:rPr lang="fa-IR" dirty="0" smtClean="0">
                <a:latin typeface="tahoma"/>
              </a:rPr>
              <a:t> </a:t>
            </a:r>
            <a:r>
              <a:rPr lang="fa-IR" dirty="0" err="1" smtClean="0">
                <a:latin typeface="tahoma"/>
              </a:rPr>
              <a:t>يعنى</a:t>
            </a:r>
            <a:r>
              <a:rPr lang="fa-IR" dirty="0" smtClean="0">
                <a:latin typeface="tahoma"/>
              </a:rPr>
              <a:t> </a:t>
            </a:r>
            <a:r>
              <a:rPr lang="fa-IR" dirty="0" err="1" smtClean="0">
                <a:latin typeface="tahoma"/>
              </a:rPr>
              <a:t>آيه</a:t>
            </a:r>
            <a:r>
              <a:rPr lang="fa-IR" dirty="0" smtClean="0">
                <a:latin typeface="tahoma"/>
              </a:rPr>
              <a:t> </a:t>
            </a:r>
            <a:r>
              <a:rPr lang="fa-IR" dirty="0" err="1" smtClean="0">
                <a:latin typeface="tahoma"/>
              </a:rPr>
              <a:t>خذ</a:t>
            </a:r>
            <a:r>
              <a:rPr lang="fa-IR" dirty="0" smtClean="0">
                <a:latin typeface="tahoma"/>
              </a:rPr>
              <a:t> من </a:t>
            </a:r>
            <a:r>
              <a:rPr lang="fa-IR" dirty="0" err="1" smtClean="0">
                <a:latin typeface="tahoma"/>
              </a:rPr>
              <a:t>اموالهم</a:t>
            </a:r>
            <a:r>
              <a:rPr lang="fa-IR" dirty="0" smtClean="0">
                <a:latin typeface="tahoma"/>
              </a:rPr>
              <a:t> </a:t>
            </a:r>
            <a:r>
              <a:rPr lang="fa-IR" dirty="0" err="1" smtClean="0">
                <a:latin typeface="tahoma"/>
              </a:rPr>
              <a:t>صدقة</a:t>
            </a:r>
            <a:r>
              <a:rPr lang="fa-IR" dirty="0" smtClean="0">
                <a:latin typeface="tahoma"/>
              </a:rPr>
              <a:t> </a:t>
            </a:r>
            <a:r>
              <a:rPr lang="fa-IR" dirty="0" err="1" smtClean="0">
                <a:latin typeface="tahoma"/>
              </a:rPr>
              <a:t>تطهرهم</a:t>
            </a:r>
            <a:r>
              <a:rPr lang="fa-IR" dirty="0" smtClean="0">
                <a:latin typeface="tahoma"/>
              </a:rPr>
              <a:t> و </a:t>
            </a:r>
            <a:r>
              <a:rPr lang="fa-IR" dirty="0" err="1" smtClean="0">
                <a:latin typeface="tahoma"/>
              </a:rPr>
              <a:t>تزكيهم</a:t>
            </a:r>
            <a:r>
              <a:rPr lang="fa-IR" dirty="0" smtClean="0">
                <a:latin typeface="tahoma"/>
              </a:rPr>
              <a:t> بها </a:t>
            </a:r>
            <a:r>
              <a:rPr lang="fa-IR" u="none" strike="noStrike" baseline="30000" dirty="0" smtClean="0">
                <a:effectLst/>
                <a:latin typeface="tahoma"/>
                <a:hlinkClick r:id="rId3"/>
              </a:rPr>
              <a:t>(120)</a:t>
            </a:r>
            <a:r>
              <a:rPr lang="fa-IR" dirty="0" smtClean="0">
                <a:latin typeface="tahoma"/>
              </a:rPr>
              <a:t> در ماه رمضان بر </a:t>
            </a:r>
            <a:r>
              <a:rPr lang="fa-IR" dirty="0" err="1" smtClean="0">
                <a:latin typeface="tahoma"/>
              </a:rPr>
              <a:t>پيامبر</a:t>
            </a:r>
            <a:r>
              <a:rPr lang="fa-IR" dirty="0" smtClean="0">
                <a:latin typeface="tahoma"/>
              </a:rPr>
              <a:t> </a:t>
            </a:r>
            <a:r>
              <a:rPr lang="fa-IR" dirty="0" err="1" smtClean="0">
                <a:latin typeface="tahoma"/>
              </a:rPr>
              <a:t>صلى</a:t>
            </a:r>
            <a:r>
              <a:rPr lang="fa-IR" dirty="0" smtClean="0">
                <a:latin typeface="tahoma"/>
              </a:rPr>
              <a:t> الله </a:t>
            </a:r>
            <a:r>
              <a:rPr lang="fa-IR" dirty="0" err="1" smtClean="0">
                <a:latin typeface="tahoma"/>
              </a:rPr>
              <a:t>عليه</a:t>
            </a:r>
            <a:r>
              <a:rPr lang="fa-IR" dirty="0" smtClean="0">
                <a:latin typeface="tahoma"/>
              </a:rPr>
              <a:t> </a:t>
            </a:r>
            <a:r>
              <a:rPr lang="fa-IR" dirty="0" err="1" smtClean="0">
                <a:latin typeface="tahoma"/>
              </a:rPr>
              <a:t>وآله</a:t>
            </a:r>
            <a:r>
              <a:rPr lang="fa-IR" dirty="0" smtClean="0">
                <a:latin typeface="tahoma"/>
              </a:rPr>
              <a:t> نازل شد. رسول خدا </a:t>
            </a:r>
            <a:r>
              <a:rPr lang="fa-IR" dirty="0" err="1" smtClean="0">
                <a:latin typeface="tahoma"/>
              </a:rPr>
              <a:t>صلى</a:t>
            </a:r>
            <a:r>
              <a:rPr lang="fa-IR" dirty="0" smtClean="0">
                <a:latin typeface="tahoma"/>
              </a:rPr>
              <a:t> الله </a:t>
            </a:r>
            <a:r>
              <a:rPr lang="fa-IR" dirty="0" err="1" smtClean="0">
                <a:latin typeface="tahoma"/>
              </a:rPr>
              <a:t>عليه</a:t>
            </a:r>
            <a:r>
              <a:rPr lang="fa-IR" dirty="0" smtClean="0">
                <a:latin typeface="tahoma"/>
              </a:rPr>
              <a:t> </a:t>
            </a:r>
            <a:r>
              <a:rPr lang="fa-IR" dirty="0" err="1" smtClean="0">
                <a:latin typeface="tahoma"/>
              </a:rPr>
              <a:t>وآله</a:t>
            </a:r>
            <a:r>
              <a:rPr lang="fa-IR" dirty="0" smtClean="0">
                <a:latin typeface="tahoma"/>
              </a:rPr>
              <a:t> به </a:t>
            </a:r>
            <a:r>
              <a:rPr lang="fa-IR" dirty="0" err="1" smtClean="0">
                <a:latin typeface="tahoma"/>
              </a:rPr>
              <a:t>منادى</a:t>
            </a:r>
            <a:r>
              <a:rPr lang="fa-IR" dirty="0" smtClean="0">
                <a:latin typeface="tahoma"/>
              </a:rPr>
              <a:t> خود فرمود تا در </a:t>
            </a:r>
            <a:r>
              <a:rPr lang="fa-IR" dirty="0" err="1" smtClean="0">
                <a:latin typeface="tahoma"/>
              </a:rPr>
              <a:t>بين</a:t>
            </a:r>
            <a:r>
              <a:rPr lang="fa-IR" dirty="0" smtClean="0">
                <a:latin typeface="tahoma"/>
              </a:rPr>
              <a:t> مردم ندا </a:t>
            </a:r>
            <a:r>
              <a:rPr lang="fa-IR" dirty="0" err="1" smtClean="0">
                <a:latin typeface="tahoma"/>
              </a:rPr>
              <a:t>كند</a:t>
            </a:r>
            <a:r>
              <a:rPr lang="fa-IR" dirty="0" smtClean="0">
                <a:latin typeface="tahoma"/>
              </a:rPr>
              <a:t> </a:t>
            </a:r>
            <a:r>
              <a:rPr lang="fa-IR" dirty="0" err="1" smtClean="0">
                <a:latin typeface="tahoma"/>
              </a:rPr>
              <a:t>كه</a:t>
            </a:r>
            <a:r>
              <a:rPr lang="fa-IR" dirty="0" smtClean="0">
                <a:latin typeface="tahoma"/>
              </a:rPr>
              <a:t> :</a:t>
            </a:r>
            <a:br>
              <a:rPr lang="fa-IR" dirty="0" smtClean="0">
                <a:latin typeface="tahoma"/>
              </a:rPr>
            </a:br>
            <a:r>
              <a:rPr lang="fa-IR" dirty="0" err="1" smtClean="0">
                <a:latin typeface="tahoma"/>
              </a:rPr>
              <a:t>خداى</a:t>
            </a:r>
            <a:r>
              <a:rPr lang="fa-IR" dirty="0" smtClean="0">
                <a:latin typeface="tahoma"/>
              </a:rPr>
              <a:t> </a:t>
            </a:r>
            <a:r>
              <a:rPr lang="fa-IR" dirty="0" err="1" smtClean="0">
                <a:latin typeface="tahoma"/>
              </a:rPr>
              <a:t>تبارك</a:t>
            </a:r>
            <a:r>
              <a:rPr lang="fa-IR" dirty="0" smtClean="0">
                <a:latin typeface="tahoma"/>
              </a:rPr>
              <a:t> و </a:t>
            </a:r>
            <a:r>
              <a:rPr lang="fa-IR" dirty="0" err="1" smtClean="0">
                <a:latin typeface="tahoma"/>
              </a:rPr>
              <a:t>تعالى</a:t>
            </a:r>
            <a:r>
              <a:rPr lang="fa-IR" dirty="0" smtClean="0">
                <a:latin typeface="tahoma"/>
              </a:rPr>
              <a:t> ، </a:t>
            </a:r>
            <a:r>
              <a:rPr lang="fa-IR" dirty="0" err="1" smtClean="0">
                <a:latin typeface="tahoma"/>
              </a:rPr>
              <a:t>زكات</a:t>
            </a:r>
            <a:r>
              <a:rPr lang="fa-IR" dirty="0" smtClean="0">
                <a:latin typeface="tahoma"/>
              </a:rPr>
              <a:t> را بر شما واجب نموده است ، همانطور </a:t>
            </a:r>
            <a:r>
              <a:rPr lang="fa-IR" dirty="0" err="1" smtClean="0">
                <a:latin typeface="tahoma"/>
              </a:rPr>
              <a:t>كه</a:t>
            </a:r>
            <a:r>
              <a:rPr lang="fa-IR" dirty="0" smtClean="0">
                <a:latin typeface="tahoma"/>
              </a:rPr>
              <a:t> نماز را بر شما واجب </a:t>
            </a:r>
            <a:r>
              <a:rPr lang="fa-IR" dirty="0" err="1" smtClean="0">
                <a:latin typeface="tahoma"/>
              </a:rPr>
              <a:t>كرده</a:t>
            </a:r>
            <a:r>
              <a:rPr lang="fa-IR" dirty="0" smtClean="0">
                <a:latin typeface="tahoma"/>
              </a:rPr>
              <a:t> است . و </a:t>
            </a:r>
            <a:r>
              <a:rPr lang="fa-IR" dirty="0" err="1" smtClean="0">
                <a:latin typeface="tahoma"/>
              </a:rPr>
              <a:t>زكات</a:t>
            </a:r>
            <a:r>
              <a:rPr lang="fa-IR" dirty="0" smtClean="0">
                <a:latin typeface="tahoma"/>
              </a:rPr>
              <a:t> را از طلا، نقره ،شتر، گاو، گوسفند، گندم ، جو، خرما و </a:t>
            </a:r>
            <a:r>
              <a:rPr lang="fa-IR" dirty="0" err="1" smtClean="0">
                <a:latin typeface="tahoma"/>
              </a:rPr>
              <a:t>مويز</a:t>
            </a:r>
            <a:r>
              <a:rPr lang="fa-IR" dirty="0" smtClean="0">
                <a:latin typeface="tahoma"/>
              </a:rPr>
              <a:t> بر شما قرار داده و </a:t>
            </a:r>
            <a:r>
              <a:rPr lang="fa-IR" dirty="0" err="1" smtClean="0">
                <a:latin typeface="tahoma"/>
              </a:rPr>
              <a:t>اشياء</a:t>
            </a:r>
            <a:r>
              <a:rPr lang="fa-IR" dirty="0" smtClean="0">
                <a:latin typeface="tahoma"/>
              </a:rPr>
              <a:t> </a:t>
            </a:r>
            <a:r>
              <a:rPr lang="fa-IR" dirty="0" err="1" smtClean="0">
                <a:latin typeface="tahoma"/>
              </a:rPr>
              <a:t>ديگر</a:t>
            </a:r>
            <a:r>
              <a:rPr lang="fa-IR" dirty="0" smtClean="0">
                <a:latin typeface="tahoma"/>
              </a:rPr>
              <a:t>، </a:t>
            </a:r>
            <a:r>
              <a:rPr lang="fa-IR" dirty="0" err="1" smtClean="0">
                <a:latin typeface="tahoma"/>
              </a:rPr>
              <a:t>زكات</a:t>
            </a:r>
            <a:r>
              <a:rPr lang="fa-IR" dirty="0" smtClean="0">
                <a:latin typeface="tahoma"/>
              </a:rPr>
              <a:t> ندارند.</a:t>
            </a:r>
            <a:br>
              <a:rPr lang="fa-IR" dirty="0" smtClean="0">
                <a:latin typeface="tahoma"/>
              </a:rPr>
            </a:br>
            <a:r>
              <a:rPr lang="fa-IR" dirty="0" err="1" smtClean="0">
                <a:latin typeface="tahoma"/>
              </a:rPr>
              <a:t>ولى</a:t>
            </a:r>
            <a:r>
              <a:rPr lang="fa-IR" dirty="0" smtClean="0">
                <a:latin typeface="tahoma"/>
              </a:rPr>
              <a:t> </a:t>
            </a:r>
            <a:r>
              <a:rPr lang="fa-IR" dirty="0" err="1" smtClean="0">
                <a:latin typeface="tahoma"/>
              </a:rPr>
              <a:t>پيامبر</a:t>
            </a:r>
            <a:r>
              <a:rPr lang="fa-IR" dirty="0" smtClean="0">
                <a:latin typeface="tahoma"/>
              </a:rPr>
              <a:t> </a:t>
            </a:r>
            <a:r>
              <a:rPr lang="fa-IR" dirty="0" err="1" smtClean="0">
                <a:latin typeface="tahoma"/>
              </a:rPr>
              <a:t>صلى</a:t>
            </a:r>
            <a:r>
              <a:rPr lang="fa-IR" dirty="0" smtClean="0">
                <a:latin typeface="tahoma"/>
              </a:rPr>
              <a:t> الله </a:t>
            </a:r>
            <a:r>
              <a:rPr lang="fa-IR" dirty="0" err="1" smtClean="0">
                <a:latin typeface="tahoma"/>
              </a:rPr>
              <a:t>عليه</a:t>
            </a:r>
            <a:r>
              <a:rPr lang="fa-IR" dirty="0" smtClean="0">
                <a:latin typeface="tahoma"/>
              </a:rPr>
              <a:t> </a:t>
            </a:r>
            <a:r>
              <a:rPr lang="fa-IR" dirty="0" err="1" smtClean="0">
                <a:latin typeface="tahoma"/>
              </a:rPr>
              <a:t>وآله</a:t>
            </a:r>
            <a:r>
              <a:rPr lang="fa-IR" dirty="0" smtClean="0">
                <a:latin typeface="tahoma"/>
              </a:rPr>
              <a:t> </a:t>
            </a:r>
            <a:r>
              <a:rPr lang="fa-IR" dirty="0" err="1" smtClean="0">
                <a:latin typeface="tahoma"/>
              </a:rPr>
              <a:t>متعرض</a:t>
            </a:r>
            <a:r>
              <a:rPr lang="fa-IR" dirty="0" smtClean="0">
                <a:latin typeface="tahoma"/>
              </a:rPr>
              <a:t> </a:t>
            </a:r>
            <a:r>
              <a:rPr lang="fa-IR" dirty="0" err="1" smtClean="0">
                <a:latin typeface="tahoma"/>
              </a:rPr>
              <a:t>چيزى</a:t>
            </a:r>
            <a:r>
              <a:rPr lang="fa-IR" dirty="0" smtClean="0">
                <a:latin typeface="tahoma"/>
              </a:rPr>
              <a:t> از اموال </a:t>
            </a:r>
            <a:r>
              <a:rPr lang="fa-IR" dirty="0" err="1" smtClean="0">
                <a:latin typeface="tahoma"/>
              </a:rPr>
              <a:t>ايشان</a:t>
            </a:r>
            <a:r>
              <a:rPr lang="fa-IR" dirty="0" smtClean="0">
                <a:latin typeface="tahoma"/>
              </a:rPr>
              <a:t> نشد، تا سال </a:t>
            </a:r>
            <a:r>
              <a:rPr lang="fa-IR" dirty="0" err="1" smtClean="0">
                <a:latin typeface="tahoma"/>
              </a:rPr>
              <a:t>جديد</a:t>
            </a:r>
            <a:r>
              <a:rPr lang="fa-IR" dirty="0" smtClean="0">
                <a:latin typeface="tahoma"/>
              </a:rPr>
              <a:t> فرا </a:t>
            </a:r>
            <a:r>
              <a:rPr lang="fa-IR" dirty="0" err="1" smtClean="0">
                <a:latin typeface="tahoma"/>
              </a:rPr>
              <a:t>رسيد</a:t>
            </a:r>
            <a:r>
              <a:rPr lang="fa-IR" dirty="0" smtClean="0">
                <a:latin typeface="tahoma"/>
              </a:rPr>
              <a:t>. مسلمانان روزه گرفتند و افطار </a:t>
            </a:r>
            <a:r>
              <a:rPr lang="fa-IR" dirty="0" err="1" smtClean="0">
                <a:latin typeface="tahoma"/>
              </a:rPr>
              <a:t>كردند</a:t>
            </a:r>
            <a:r>
              <a:rPr lang="fa-IR" dirty="0" smtClean="0">
                <a:latin typeface="tahoma"/>
              </a:rPr>
              <a:t>. سپس به </a:t>
            </a:r>
            <a:r>
              <a:rPr lang="fa-IR" dirty="0" err="1" smtClean="0">
                <a:latin typeface="tahoma"/>
              </a:rPr>
              <a:t>منادى</a:t>
            </a:r>
            <a:r>
              <a:rPr lang="fa-IR" dirty="0" smtClean="0">
                <a:latin typeface="tahoma"/>
              </a:rPr>
              <a:t> خود فرمود تا در جمع </a:t>
            </a:r>
            <a:r>
              <a:rPr lang="fa-IR" dirty="0" err="1" smtClean="0">
                <a:latin typeface="tahoma"/>
              </a:rPr>
              <a:t>مسلمين</a:t>
            </a:r>
            <a:r>
              <a:rPr lang="fa-IR" dirty="0" smtClean="0">
                <a:latin typeface="tahoma"/>
              </a:rPr>
              <a:t> ندا </a:t>
            </a:r>
            <a:r>
              <a:rPr lang="fa-IR" dirty="0" err="1" smtClean="0">
                <a:latin typeface="tahoma"/>
              </a:rPr>
              <a:t>كند</a:t>
            </a:r>
            <a:r>
              <a:rPr lang="fa-IR" dirty="0" smtClean="0">
                <a:latin typeface="tahoma"/>
              </a:rPr>
              <a:t> </a:t>
            </a:r>
            <a:r>
              <a:rPr lang="fa-IR" dirty="0" err="1" smtClean="0">
                <a:latin typeface="tahoma"/>
              </a:rPr>
              <a:t>كه</a:t>
            </a:r>
            <a:r>
              <a:rPr lang="fa-IR" dirty="0" smtClean="0">
                <a:latin typeface="tahoma"/>
              </a:rPr>
              <a:t> :</a:t>
            </a:r>
            <a:br>
              <a:rPr lang="fa-IR" dirty="0" smtClean="0">
                <a:latin typeface="tahoma"/>
              </a:rPr>
            </a:br>
            <a:r>
              <a:rPr lang="fa-IR" dirty="0" err="1" smtClean="0">
                <a:latin typeface="tahoma"/>
              </a:rPr>
              <a:t>اى</a:t>
            </a:r>
            <a:r>
              <a:rPr lang="fa-IR" dirty="0" smtClean="0">
                <a:latin typeface="tahoma"/>
              </a:rPr>
              <a:t> مسلمانان ! </a:t>
            </a:r>
            <a:r>
              <a:rPr lang="fa-IR" dirty="0" err="1" smtClean="0">
                <a:latin typeface="tahoma"/>
              </a:rPr>
              <a:t>زكات</a:t>
            </a:r>
            <a:r>
              <a:rPr lang="fa-IR" dirty="0" smtClean="0">
                <a:latin typeface="tahoma"/>
              </a:rPr>
              <a:t> خود را </a:t>
            </a:r>
            <a:r>
              <a:rPr lang="fa-IR" dirty="0" err="1" smtClean="0">
                <a:latin typeface="tahoma"/>
              </a:rPr>
              <a:t>بپردازيد</a:t>
            </a:r>
            <a:r>
              <a:rPr lang="fa-IR" dirty="0" smtClean="0">
                <a:latin typeface="tahoma"/>
              </a:rPr>
              <a:t>، تا </a:t>
            </a:r>
            <a:r>
              <a:rPr lang="fa-IR" dirty="0" err="1" smtClean="0">
                <a:latin typeface="tahoma"/>
              </a:rPr>
              <a:t>نمازتان</a:t>
            </a:r>
            <a:r>
              <a:rPr lang="fa-IR" dirty="0" smtClean="0">
                <a:latin typeface="tahoma"/>
              </a:rPr>
              <a:t> قبول شود.</a:t>
            </a:r>
            <a:br>
              <a:rPr lang="fa-IR" dirty="0" smtClean="0">
                <a:latin typeface="tahoma"/>
              </a:rPr>
            </a:br>
            <a:r>
              <a:rPr lang="fa-IR" dirty="0" smtClean="0">
                <a:latin typeface="tahoma"/>
              </a:rPr>
              <a:t>و </a:t>
            </a:r>
            <a:r>
              <a:rPr lang="fa-IR" dirty="0" err="1" smtClean="0">
                <a:latin typeface="tahoma"/>
              </a:rPr>
              <a:t>افرادى</a:t>
            </a:r>
            <a:r>
              <a:rPr lang="fa-IR" dirty="0" smtClean="0">
                <a:latin typeface="tahoma"/>
              </a:rPr>
              <a:t> را </a:t>
            </a:r>
            <a:r>
              <a:rPr lang="fa-IR" dirty="0" err="1" smtClean="0">
                <a:latin typeface="tahoma"/>
              </a:rPr>
              <a:t>براى</a:t>
            </a:r>
            <a:r>
              <a:rPr lang="fa-IR" dirty="0" smtClean="0">
                <a:latin typeface="tahoma"/>
              </a:rPr>
              <a:t> جمع </a:t>
            </a:r>
            <a:r>
              <a:rPr lang="fa-IR" dirty="0" err="1" smtClean="0">
                <a:latin typeface="tahoma"/>
              </a:rPr>
              <a:t>آورى</a:t>
            </a:r>
            <a:r>
              <a:rPr lang="fa-IR" dirty="0" smtClean="0">
                <a:latin typeface="tahoma"/>
              </a:rPr>
              <a:t> </a:t>
            </a:r>
            <a:r>
              <a:rPr lang="fa-IR" dirty="0" err="1" smtClean="0">
                <a:latin typeface="tahoma"/>
              </a:rPr>
              <a:t>زكات</a:t>
            </a:r>
            <a:r>
              <a:rPr lang="fa-IR" dirty="0" smtClean="0">
                <a:latin typeface="tahoma"/>
              </a:rPr>
              <a:t> ، </a:t>
            </a:r>
            <a:r>
              <a:rPr lang="fa-IR" dirty="0" err="1" smtClean="0">
                <a:latin typeface="tahoma"/>
              </a:rPr>
              <a:t>معين</a:t>
            </a:r>
            <a:r>
              <a:rPr lang="fa-IR" dirty="0" smtClean="0">
                <a:latin typeface="tahoma"/>
              </a:rPr>
              <a:t> فرمود و آنها را همراه </a:t>
            </a:r>
            <a:r>
              <a:rPr lang="fa-IR" dirty="0" err="1" smtClean="0">
                <a:latin typeface="tahoma"/>
              </a:rPr>
              <a:t>عمال</a:t>
            </a:r>
            <a:r>
              <a:rPr lang="fa-IR" dirty="0" smtClean="0">
                <a:latin typeface="tahoma"/>
              </a:rPr>
              <a:t> </a:t>
            </a:r>
            <a:r>
              <a:rPr lang="fa-IR" dirty="0" err="1" smtClean="0">
                <a:latin typeface="tahoma"/>
              </a:rPr>
              <a:t>طسوق</a:t>
            </a:r>
            <a:r>
              <a:rPr lang="fa-IR" dirty="0" smtClean="0">
                <a:latin typeface="tahoma"/>
              </a:rPr>
              <a:t> </a:t>
            </a:r>
            <a:r>
              <a:rPr lang="fa-IR" dirty="0" err="1" smtClean="0">
                <a:latin typeface="tahoma"/>
              </a:rPr>
              <a:t>يعنى</a:t>
            </a:r>
            <a:r>
              <a:rPr lang="fa-IR" dirty="0" smtClean="0">
                <a:latin typeface="tahoma"/>
              </a:rPr>
              <a:t> : </a:t>
            </a:r>
            <a:r>
              <a:rPr lang="fa-IR" dirty="0" err="1" smtClean="0">
                <a:latin typeface="tahoma"/>
              </a:rPr>
              <a:t>افرادى</a:t>
            </a:r>
            <a:r>
              <a:rPr lang="fa-IR" dirty="0" smtClean="0">
                <a:latin typeface="tahoma"/>
              </a:rPr>
              <a:t> </a:t>
            </a:r>
            <a:r>
              <a:rPr lang="fa-IR" dirty="0" err="1" smtClean="0">
                <a:latin typeface="tahoma"/>
              </a:rPr>
              <a:t>كه</a:t>
            </a:r>
            <a:r>
              <a:rPr lang="fa-IR" dirty="0" smtClean="0">
                <a:latin typeface="tahoma"/>
              </a:rPr>
              <a:t> </a:t>
            </a:r>
            <a:r>
              <a:rPr lang="fa-IR" dirty="0" err="1" smtClean="0">
                <a:latin typeface="tahoma"/>
              </a:rPr>
              <a:t>براى</a:t>
            </a:r>
            <a:r>
              <a:rPr lang="fa-IR" dirty="0" smtClean="0">
                <a:latin typeface="tahoma"/>
              </a:rPr>
              <a:t> گرفتن خراج </a:t>
            </a:r>
            <a:r>
              <a:rPr lang="fa-IR" dirty="0" err="1" smtClean="0">
                <a:latin typeface="tahoma"/>
              </a:rPr>
              <a:t>معين</a:t>
            </a:r>
            <a:r>
              <a:rPr lang="fa-IR" dirty="0" smtClean="0">
                <a:latin typeface="tahoma"/>
              </a:rPr>
              <a:t> شده بودند به اطراف فرستاد. </a:t>
            </a:r>
            <a:r>
              <a:rPr lang="fa-IR" u="none" strike="noStrike" baseline="30000" dirty="0" smtClean="0">
                <a:effectLst/>
                <a:latin typeface="tahoma"/>
                <a:hlinkClick r:id="rId4"/>
              </a:rPr>
              <a:t>(</a:t>
            </a:r>
            <a:r>
              <a:rPr lang="fa-IR" dirty="0" err="1" smtClean="0">
                <a:latin typeface="tahoma"/>
              </a:rPr>
              <a:t>حديث</a:t>
            </a:r>
            <a:r>
              <a:rPr lang="fa-IR" dirty="0" smtClean="0">
                <a:latin typeface="tahoma"/>
              </a:rPr>
              <a:t> 1598، ج 2، من لا </a:t>
            </a:r>
            <a:r>
              <a:rPr lang="fa-IR" dirty="0" err="1" smtClean="0">
                <a:latin typeface="tahoma"/>
              </a:rPr>
              <a:t>یحضره</a:t>
            </a:r>
            <a:r>
              <a:rPr lang="fa-IR" dirty="0" smtClean="0">
                <a:latin typeface="tahoma"/>
              </a:rPr>
              <a:t> </a:t>
            </a:r>
            <a:r>
              <a:rPr lang="fa-IR" dirty="0" err="1" smtClean="0">
                <a:latin typeface="tahoma"/>
              </a:rPr>
              <a:t>الفقیه</a:t>
            </a:r>
            <a:r>
              <a:rPr lang="fa-IR" dirty="0" smtClean="0">
                <a:latin typeface="tahoma"/>
              </a:rPr>
              <a:t> ص 13.</a:t>
            </a:r>
            <a:r>
              <a:rPr lang="fa-IR" u="none" strike="noStrike" baseline="30000" dirty="0" smtClean="0">
                <a:effectLst/>
                <a:latin typeface="tahoma"/>
                <a:hlinkClick r:id="rId4"/>
              </a:rPr>
              <a:t>)</a:t>
            </a:r>
            <a:endParaRPr lang="en-US"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95</a:t>
            </a:fld>
            <a:endParaRPr lang="fa-IR">
              <a:solidFill>
                <a:prstClr val="black"/>
              </a:solidFill>
            </a:endParaRPr>
          </a:p>
        </p:txBody>
      </p:sp>
    </p:spTree>
    <p:extLst>
      <p:ext uri="{BB962C8B-B14F-4D97-AF65-F5344CB8AC3E}">
        <p14:creationId xmlns:p14="http://schemas.microsoft.com/office/powerpoint/2010/main" val="151556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err="1" smtClean="0"/>
              <a:t>تحرير</a:t>
            </a:r>
            <a:r>
              <a:rPr lang="fa-IR" dirty="0" smtClean="0"/>
              <a:t> </a:t>
            </a:r>
            <a:r>
              <a:rPr lang="fa-IR" dirty="0" err="1" smtClean="0"/>
              <a:t>المواعظ</a:t>
            </a:r>
            <a:r>
              <a:rPr lang="fa-IR" dirty="0" smtClean="0"/>
              <a:t> </a:t>
            </a:r>
            <a:r>
              <a:rPr lang="fa-IR" dirty="0" err="1" smtClean="0"/>
              <a:t>العددية</a:t>
            </a:r>
            <a:r>
              <a:rPr lang="fa-IR" dirty="0" smtClean="0"/>
              <a:t>         518    </a:t>
            </a:r>
            <a:r>
              <a:rPr lang="fa-IR" dirty="0" err="1" smtClean="0"/>
              <a:t>الفصل</a:t>
            </a:r>
            <a:r>
              <a:rPr lang="fa-IR" dirty="0" smtClean="0"/>
              <a:t> </a:t>
            </a:r>
            <a:r>
              <a:rPr lang="fa-IR" dirty="0" err="1" smtClean="0"/>
              <a:t>الثالث</a:t>
            </a:r>
            <a:r>
              <a:rPr lang="fa-IR" dirty="0" smtClean="0"/>
              <a:t> </a:t>
            </a:r>
            <a:r>
              <a:rPr lang="fa-IR" dirty="0" err="1" smtClean="0"/>
              <a:t>مما</a:t>
            </a:r>
            <a:r>
              <a:rPr lang="fa-IR" dirty="0" smtClean="0"/>
              <a:t> </a:t>
            </a:r>
            <a:r>
              <a:rPr lang="fa-IR" dirty="0" err="1" smtClean="0"/>
              <a:t>روته</a:t>
            </a:r>
            <a:r>
              <a:rPr lang="fa-IR" dirty="0" smtClean="0"/>
              <a:t> </a:t>
            </a:r>
            <a:r>
              <a:rPr lang="fa-IR" dirty="0" err="1" smtClean="0"/>
              <a:t>العامة</a:t>
            </a:r>
            <a:r>
              <a:rPr lang="fa-IR" dirty="0" smtClean="0"/>
              <a:t> عن </a:t>
            </a:r>
            <a:r>
              <a:rPr lang="fa-IR" dirty="0" err="1" smtClean="0"/>
              <a:t>النبي</a:t>
            </a:r>
            <a:r>
              <a:rPr lang="fa-IR" dirty="0" smtClean="0"/>
              <a:t> </a:t>
            </a:r>
            <a:r>
              <a:rPr lang="fa-IR" dirty="0" err="1" smtClean="0"/>
              <a:t>صلى</a:t>
            </a:r>
            <a:r>
              <a:rPr lang="fa-IR" dirty="0" smtClean="0"/>
              <a:t> الله </a:t>
            </a:r>
            <a:r>
              <a:rPr lang="fa-IR" dirty="0" err="1" smtClean="0"/>
              <a:t>عليه</a:t>
            </a:r>
            <a:r>
              <a:rPr lang="fa-IR" dirty="0" smtClean="0"/>
              <a:t> و اله .....  ص : 517</a:t>
            </a:r>
          </a:p>
          <a:p>
            <a:r>
              <a:rPr lang="fa-IR" dirty="0" smtClean="0"/>
              <a:t>و قال رسول </a:t>
            </a:r>
            <a:r>
              <a:rPr lang="fa-IR" dirty="0" err="1" smtClean="0"/>
              <a:t>اللّه</a:t>
            </a:r>
            <a:r>
              <a:rPr lang="fa-IR" dirty="0" smtClean="0"/>
              <a:t> </a:t>
            </a:r>
            <a:r>
              <a:rPr lang="fa-IR" dirty="0" err="1" smtClean="0"/>
              <a:t>صلّى</a:t>
            </a:r>
            <a:r>
              <a:rPr lang="fa-IR" dirty="0" smtClean="0"/>
              <a:t> </a:t>
            </a:r>
            <a:r>
              <a:rPr lang="fa-IR" dirty="0" err="1" smtClean="0"/>
              <a:t>اللّه</a:t>
            </a:r>
            <a:r>
              <a:rPr lang="fa-IR" dirty="0" smtClean="0"/>
              <a:t> </a:t>
            </a:r>
            <a:r>
              <a:rPr lang="fa-IR" dirty="0" err="1" smtClean="0"/>
              <a:t>عليه</a:t>
            </a:r>
            <a:r>
              <a:rPr lang="fa-IR" dirty="0" smtClean="0"/>
              <a:t> و </a:t>
            </a:r>
            <a:r>
              <a:rPr lang="fa-IR" dirty="0" err="1" smtClean="0"/>
              <a:t>آله</a:t>
            </a:r>
            <a:r>
              <a:rPr lang="fa-IR" dirty="0" smtClean="0"/>
              <a:t>: </a:t>
            </a:r>
            <a:r>
              <a:rPr lang="fa-IR" dirty="0" err="1" smtClean="0"/>
              <a:t>عشرة</a:t>
            </a:r>
            <a:r>
              <a:rPr lang="fa-IR" dirty="0" smtClean="0"/>
              <a:t> نفر لا </a:t>
            </a:r>
            <a:r>
              <a:rPr lang="fa-IR" dirty="0" err="1" smtClean="0"/>
              <a:t>يقبل</a:t>
            </a:r>
            <a:r>
              <a:rPr lang="fa-IR" dirty="0" smtClean="0"/>
              <a:t> </a:t>
            </a:r>
            <a:r>
              <a:rPr lang="fa-IR" dirty="0" err="1" smtClean="0"/>
              <a:t>اللّه</a:t>
            </a:r>
            <a:r>
              <a:rPr lang="fa-IR" dirty="0" smtClean="0"/>
              <a:t> </a:t>
            </a:r>
            <a:r>
              <a:rPr lang="fa-IR" dirty="0" err="1" smtClean="0"/>
              <a:t>صلاتهم</a:t>
            </a:r>
            <a:r>
              <a:rPr lang="fa-IR" dirty="0" smtClean="0"/>
              <a:t>: رجل </a:t>
            </a:r>
            <a:r>
              <a:rPr lang="fa-IR" dirty="0" err="1" smtClean="0"/>
              <a:t>صلّى</a:t>
            </a:r>
            <a:r>
              <a:rPr lang="fa-IR" dirty="0" smtClean="0"/>
              <a:t> </a:t>
            </a:r>
            <a:r>
              <a:rPr lang="fa-IR" dirty="0" err="1" smtClean="0"/>
              <a:t>واحدا</a:t>
            </a:r>
            <a:r>
              <a:rPr lang="fa-IR" dirty="0" smtClean="0"/>
              <a:t> </a:t>
            </a:r>
            <a:r>
              <a:rPr lang="fa-IR" dirty="0" err="1" smtClean="0"/>
              <a:t>بغير</a:t>
            </a:r>
            <a:r>
              <a:rPr lang="fa-IR" dirty="0" smtClean="0"/>
              <a:t> </a:t>
            </a:r>
            <a:r>
              <a:rPr lang="fa-IR" dirty="0" err="1" smtClean="0"/>
              <a:t>قراءة</a:t>
            </a:r>
            <a:r>
              <a:rPr lang="fa-IR" dirty="0" smtClean="0"/>
              <a:t>، و رجل </a:t>
            </a:r>
            <a:r>
              <a:rPr lang="fa-IR" dirty="0" err="1" smtClean="0"/>
              <a:t>صلّى</a:t>
            </a:r>
            <a:r>
              <a:rPr lang="fa-IR" dirty="0" smtClean="0"/>
              <a:t> و لا </a:t>
            </a:r>
            <a:r>
              <a:rPr lang="fa-IR" dirty="0" err="1" smtClean="0"/>
              <a:t>يؤدّي</a:t>
            </a:r>
            <a:r>
              <a:rPr lang="fa-IR" dirty="0" smtClean="0"/>
              <a:t> </a:t>
            </a:r>
            <a:r>
              <a:rPr lang="fa-IR" dirty="0" err="1" smtClean="0"/>
              <a:t>الزكاة</a:t>
            </a:r>
            <a:r>
              <a:rPr lang="fa-IR" dirty="0" smtClean="0"/>
              <a:t>، و رجل </a:t>
            </a:r>
            <a:r>
              <a:rPr lang="fa-IR" dirty="0" err="1" smtClean="0"/>
              <a:t>يؤمّ</a:t>
            </a:r>
            <a:r>
              <a:rPr lang="fa-IR" dirty="0" smtClean="0"/>
              <a:t> </a:t>
            </a:r>
            <a:r>
              <a:rPr lang="fa-IR" dirty="0" err="1" smtClean="0"/>
              <a:t>قوما</a:t>
            </a:r>
            <a:r>
              <a:rPr lang="fa-IR" dirty="0" smtClean="0"/>
              <a:t> و هم له </a:t>
            </a:r>
            <a:r>
              <a:rPr lang="fa-IR" dirty="0" err="1" smtClean="0"/>
              <a:t>كارهون</a:t>
            </a:r>
            <a:r>
              <a:rPr lang="fa-IR" dirty="0" smtClean="0"/>
              <a:t>، و رجل </a:t>
            </a:r>
            <a:r>
              <a:rPr lang="fa-IR" dirty="0" err="1" smtClean="0"/>
              <a:t>مملوك</a:t>
            </a:r>
            <a:r>
              <a:rPr lang="fa-IR" dirty="0" smtClean="0"/>
              <a:t> </a:t>
            </a:r>
            <a:r>
              <a:rPr lang="fa-IR" dirty="0" err="1" smtClean="0"/>
              <a:t>أبق</a:t>
            </a:r>
            <a:r>
              <a:rPr lang="fa-IR" dirty="0" smtClean="0"/>
              <a:t> </a:t>
            </a:r>
            <a:r>
              <a:rPr lang="fa-IR" dirty="0" err="1" smtClean="0"/>
              <a:t>إلى</a:t>
            </a:r>
            <a:r>
              <a:rPr lang="fa-IR" dirty="0" smtClean="0"/>
              <a:t> </a:t>
            </a:r>
            <a:r>
              <a:rPr lang="fa-IR" dirty="0" err="1" smtClean="0"/>
              <a:t>أن</a:t>
            </a:r>
            <a:r>
              <a:rPr lang="fa-IR" dirty="0" smtClean="0"/>
              <a:t> </a:t>
            </a:r>
            <a:r>
              <a:rPr lang="fa-IR" dirty="0" err="1" smtClean="0"/>
              <a:t>يرجع</a:t>
            </a:r>
            <a:r>
              <a:rPr lang="fa-IR" dirty="0" smtClean="0"/>
              <a:t>، و رجل </a:t>
            </a:r>
            <a:r>
              <a:rPr lang="fa-IR" dirty="0" err="1" smtClean="0"/>
              <a:t>شارب</a:t>
            </a:r>
            <a:r>
              <a:rPr lang="fa-IR" dirty="0" smtClean="0"/>
              <a:t> </a:t>
            </a:r>
            <a:r>
              <a:rPr lang="fa-IR" dirty="0" err="1" smtClean="0"/>
              <a:t>الخمر</a:t>
            </a:r>
            <a:r>
              <a:rPr lang="fa-IR" dirty="0" smtClean="0"/>
              <a:t> </a:t>
            </a:r>
            <a:r>
              <a:rPr lang="fa-IR" dirty="0" err="1" smtClean="0"/>
              <a:t>مدمن</a:t>
            </a:r>
            <a:r>
              <a:rPr lang="fa-IR" dirty="0" smtClean="0"/>
              <a:t>، و </a:t>
            </a:r>
            <a:r>
              <a:rPr lang="fa-IR" dirty="0" err="1" smtClean="0"/>
              <a:t>امرأة</a:t>
            </a:r>
            <a:r>
              <a:rPr lang="fa-IR" dirty="0" smtClean="0"/>
              <a:t> </a:t>
            </a:r>
            <a:r>
              <a:rPr lang="fa-IR" dirty="0" err="1" smtClean="0"/>
              <a:t>باتت</a:t>
            </a:r>
            <a:r>
              <a:rPr lang="fa-IR" dirty="0" smtClean="0"/>
              <a:t> و </a:t>
            </a:r>
            <a:r>
              <a:rPr lang="fa-IR" dirty="0" err="1" smtClean="0"/>
              <a:t>زوجها</a:t>
            </a:r>
            <a:r>
              <a:rPr lang="fa-IR" dirty="0" smtClean="0"/>
              <a:t> </a:t>
            </a:r>
            <a:r>
              <a:rPr lang="fa-IR" dirty="0" err="1" smtClean="0"/>
              <a:t>ساخط</a:t>
            </a:r>
            <a:r>
              <a:rPr lang="fa-IR" dirty="0" smtClean="0"/>
              <a:t> </a:t>
            </a:r>
            <a:r>
              <a:rPr lang="fa-IR" dirty="0" err="1" smtClean="0"/>
              <a:t>عليها</a:t>
            </a:r>
            <a:r>
              <a:rPr lang="fa-IR" dirty="0" smtClean="0"/>
              <a:t>، و </a:t>
            </a:r>
            <a:r>
              <a:rPr lang="fa-IR" dirty="0" err="1" smtClean="0"/>
              <a:t>امرأة</a:t>
            </a:r>
            <a:r>
              <a:rPr lang="fa-IR" dirty="0" smtClean="0"/>
              <a:t> </a:t>
            </a:r>
            <a:r>
              <a:rPr lang="fa-IR" dirty="0" err="1" smtClean="0"/>
              <a:t>حرّة</a:t>
            </a:r>
            <a:r>
              <a:rPr lang="fa-IR" dirty="0" smtClean="0"/>
              <a:t> </a:t>
            </a:r>
            <a:r>
              <a:rPr lang="fa-IR" dirty="0" err="1" smtClean="0"/>
              <a:t>تصلّي</a:t>
            </a:r>
            <a:r>
              <a:rPr lang="fa-IR" dirty="0" smtClean="0"/>
              <a:t> </a:t>
            </a:r>
            <a:r>
              <a:rPr lang="fa-IR" dirty="0" err="1" smtClean="0"/>
              <a:t>بغير</a:t>
            </a:r>
            <a:r>
              <a:rPr lang="fa-IR" dirty="0" smtClean="0"/>
              <a:t> خمار، و </a:t>
            </a:r>
            <a:r>
              <a:rPr lang="fa-IR" dirty="0" err="1" smtClean="0"/>
              <a:t>الإمام</a:t>
            </a:r>
            <a:r>
              <a:rPr lang="fa-IR" dirty="0" smtClean="0"/>
              <a:t> </a:t>
            </a:r>
            <a:r>
              <a:rPr lang="fa-IR" dirty="0" err="1" smtClean="0"/>
              <a:t>الجائر</a:t>
            </a:r>
            <a:r>
              <a:rPr lang="fa-IR" dirty="0" smtClean="0"/>
              <a:t>، و </a:t>
            </a:r>
            <a:r>
              <a:rPr lang="fa-IR" dirty="0" err="1" smtClean="0"/>
              <a:t>آكل</a:t>
            </a:r>
            <a:r>
              <a:rPr lang="fa-IR" dirty="0" smtClean="0"/>
              <a:t> </a:t>
            </a:r>
            <a:r>
              <a:rPr lang="fa-IR" dirty="0" err="1" smtClean="0"/>
              <a:t>الربا</a:t>
            </a:r>
            <a:r>
              <a:rPr lang="fa-IR" dirty="0" smtClean="0"/>
              <a:t>، و رجل لا </a:t>
            </a:r>
            <a:r>
              <a:rPr lang="fa-IR" dirty="0" err="1" smtClean="0"/>
              <a:t>تنهاه</a:t>
            </a:r>
            <a:r>
              <a:rPr lang="fa-IR" dirty="0" smtClean="0"/>
              <a:t> </a:t>
            </a:r>
            <a:r>
              <a:rPr lang="fa-IR" dirty="0" err="1" smtClean="0"/>
              <a:t>صلاته</a:t>
            </a:r>
            <a:r>
              <a:rPr lang="fa-IR" dirty="0" smtClean="0"/>
              <a:t> عن </a:t>
            </a:r>
            <a:r>
              <a:rPr lang="fa-IR" dirty="0" err="1" smtClean="0"/>
              <a:t>الفحشاء</a:t>
            </a:r>
            <a:r>
              <a:rPr lang="fa-IR" dirty="0" smtClean="0"/>
              <a:t> و </a:t>
            </a:r>
            <a:r>
              <a:rPr lang="fa-IR" dirty="0" err="1" smtClean="0"/>
              <a:t>المنكر</a:t>
            </a:r>
            <a:r>
              <a:rPr lang="fa-IR" dirty="0" smtClean="0"/>
              <a:t> لا </a:t>
            </a:r>
            <a:r>
              <a:rPr lang="fa-IR" dirty="0" err="1" smtClean="0"/>
              <a:t>يزداد</a:t>
            </a:r>
            <a:r>
              <a:rPr lang="fa-IR" dirty="0" smtClean="0"/>
              <a:t> من </a:t>
            </a:r>
            <a:r>
              <a:rPr lang="fa-IR" dirty="0" err="1" smtClean="0"/>
              <a:t>اللّه</a:t>
            </a:r>
            <a:r>
              <a:rPr lang="fa-IR" dirty="0" smtClean="0"/>
              <a:t> </a:t>
            </a:r>
            <a:r>
              <a:rPr lang="fa-IR" dirty="0" err="1" smtClean="0"/>
              <a:t>إلّا</a:t>
            </a:r>
            <a:r>
              <a:rPr lang="fa-IR" smtClean="0"/>
              <a:t> بعدا</a:t>
            </a:r>
            <a:endParaRPr lang="en-US"/>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101</a:t>
            </a:fld>
            <a:endParaRPr lang="fa-IR">
              <a:solidFill>
                <a:prstClr val="black"/>
              </a:solidFill>
            </a:endParaRPr>
          </a:p>
        </p:txBody>
      </p:sp>
    </p:spTree>
    <p:extLst>
      <p:ext uri="{BB962C8B-B14F-4D97-AF65-F5344CB8AC3E}">
        <p14:creationId xmlns:p14="http://schemas.microsoft.com/office/powerpoint/2010/main" val="1222539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pPr algn="r" rtl="1"/>
            <a:r>
              <a:rPr lang="fa-IR" dirty="0" err="1" smtClean="0"/>
              <a:t>التوبة</a:t>
            </a:r>
            <a:r>
              <a:rPr lang="fa-IR" dirty="0" smtClean="0"/>
              <a:t> : 54   </a:t>
            </a:r>
            <a:r>
              <a:rPr lang="fa-IR" dirty="0" err="1" smtClean="0"/>
              <a:t>وَ</a:t>
            </a:r>
            <a:r>
              <a:rPr lang="fa-IR" dirty="0" smtClean="0"/>
              <a:t> ما </a:t>
            </a:r>
            <a:r>
              <a:rPr lang="fa-IR" dirty="0" err="1" smtClean="0"/>
              <a:t>مَنَعَهُمْ</a:t>
            </a:r>
            <a:r>
              <a:rPr lang="fa-IR" dirty="0" smtClean="0"/>
              <a:t> </a:t>
            </a:r>
            <a:r>
              <a:rPr lang="fa-IR" dirty="0" err="1" smtClean="0"/>
              <a:t>أَنْ</a:t>
            </a:r>
            <a:r>
              <a:rPr lang="fa-IR" dirty="0" smtClean="0"/>
              <a:t> </a:t>
            </a:r>
            <a:r>
              <a:rPr lang="fa-IR" dirty="0" err="1" smtClean="0"/>
              <a:t>تُقْبَلَ</a:t>
            </a:r>
            <a:r>
              <a:rPr lang="fa-IR" dirty="0" smtClean="0"/>
              <a:t> </a:t>
            </a:r>
            <a:r>
              <a:rPr lang="fa-IR" dirty="0" err="1" smtClean="0"/>
              <a:t>مِنْهُمْ</a:t>
            </a:r>
            <a:r>
              <a:rPr lang="fa-IR" dirty="0" smtClean="0"/>
              <a:t> </a:t>
            </a:r>
            <a:r>
              <a:rPr lang="fa-IR" dirty="0" err="1" smtClean="0"/>
              <a:t>نَفَقاتُهُمْ</a:t>
            </a:r>
            <a:r>
              <a:rPr lang="fa-IR" dirty="0" smtClean="0"/>
              <a:t> </a:t>
            </a:r>
            <a:r>
              <a:rPr lang="fa-IR" dirty="0" err="1" smtClean="0"/>
              <a:t>إِلاَّ</a:t>
            </a:r>
            <a:r>
              <a:rPr lang="fa-IR" dirty="0" smtClean="0"/>
              <a:t> </a:t>
            </a:r>
            <a:r>
              <a:rPr lang="fa-IR" dirty="0" err="1" smtClean="0"/>
              <a:t>أَنَّهُمْ</a:t>
            </a:r>
            <a:r>
              <a:rPr lang="fa-IR" dirty="0" smtClean="0"/>
              <a:t> </a:t>
            </a:r>
            <a:r>
              <a:rPr lang="fa-IR" dirty="0" err="1" smtClean="0"/>
              <a:t>كَفَرُوا</a:t>
            </a:r>
            <a:r>
              <a:rPr lang="fa-IR" dirty="0" smtClean="0"/>
              <a:t> </a:t>
            </a:r>
            <a:r>
              <a:rPr lang="fa-IR" dirty="0" err="1" smtClean="0"/>
              <a:t>بِاللَّهِ</a:t>
            </a:r>
            <a:r>
              <a:rPr lang="fa-IR" dirty="0" smtClean="0"/>
              <a:t> </a:t>
            </a:r>
            <a:r>
              <a:rPr lang="fa-IR" dirty="0" err="1" smtClean="0"/>
              <a:t>وَ</a:t>
            </a:r>
            <a:r>
              <a:rPr lang="fa-IR" dirty="0" smtClean="0"/>
              <a:t> </a:t>
            </a:r>
            <a:r>
              <a:rPr lang="fa-IR" dirty="0" err="1" smtClean="0"/>
              <a:t>بِرَسُولِهِ</a:t>
            </a:r>
            <a:r>
              <a:rPr lang="fa-IR" dirty="0" smtClean="0"/>
              <a:t> </a:t>
            </a:r>
            <a:r>
              <a:rPr lang="fa-IR" dirty="0" err="1" smtClean="0"/>
              <a:t>وَ</a:t>
            </a:r>
            <a:r>
              <a:rPr lang="fa-IR" dirty="0" smtClean="0"/>
              <a:t> لا </a:t>
            </a:r>
            <a:r>
              <a:rPr lang="fa-IR" dirty="0" err="1" smtClean="0"/>
              <a:t>يَأْتُونَ</a:t>
            </a:r>
            <a:r>
              <a:rPr lang="fa-IR" dirty="0" smtClean="0"/>
              <a:t> </a:t>
            </a:r>
            <a:r>
              <a:rPr lang="fa-IR" dirty="0" err="1" smtClean="0"/>
              <a:t>الصَّلاةَ</a:t>
            </a:r>
            <a:r>
              <a:rPr lang="fa-IR" dirty="0" smtClean="0"/>
              <a:t> </a:t>
            </a:r>
            <a:r>
              <a:rPr lang="fa-IR" dirty="0" err="1" smtClean="0"/>
              <a:t>إِلاَّ</a:t>
            </a:r>
            <a:r>
              <a:rPr lang="fa-IR" dirty="0" smtClean="0"/>
              <a:t> </a:t>
            </a:r>
            <a:r>
              <a:rPr lang="fa-IR" dirty="0" err="1" smtClean="0"/>
              <a:t>وَ</a:t>
            </a:r>
            <a:r>
              <a:rPr lang="fa-IR" dirty="0" smtClean="0"/>
              <a:t> </a:t>
            </a:r>
            <a:r>
              <a:rPr lang="fa-IR" dirty="0" err="1" smtClean="0"/>
              <a:t>هُمْ</a:t>
            </a:r>
            <a:r>
              <a:rPr lang="fa-IR" dirty="0" smtClean="0"/>
              <a:t> </a:t>
            </a:r>
            <a:r>
              <a:rPr lang="fa-IR" dirty="0" err="1" smtClean="0"/>
              <a:t>كُسالى</a:t>
            </a:r>
            <a:r>
              <a:rPr lang="fa-IR" dirty="0" smtClean="0"/>
              <a:t>‏ </a:t>
            </a:r>
            <a:r>
              <a:rPr lang="fa-IR" dirty="0" err="1" smtClean="0"/>
              <a:t>وَ</a:t>
            </a:r>
            <a:r>
              <a:rPr lang="fa-IR" dirty="0" smtClean="0"/>
              <a:t> لا </a:t>
            </a:r>
            <a:r>
              <a:rPr lang="fa-IR" dirty="0" err="1" smtClean="0"/>
              <a:t>يُنْفِقُونَ</a:t>
            </a:r>
            <a:r>
              <a:rPr lang="fa-IR" dirty="0" smtClean="0"/>
              <a:t> </a:t>
            </a:r>
            <a:r>
              <a:rPr lang="fa-IR" dirty="0" err="1" smtClean="0"/>
              <a:t>إِلاَّ</a:t>
            </a:r>
            <a:r>
              <a:rPr lang="fa-IR" dirty="0" smtClean="0"/>
              <a:t> </a:t>
            </a:r>
            <a:r>
              <a:rPr lang="fa-IR" dirty="0" err="1" smtClean="0"/>
              <a:t>وَ</a:t>
            </a:r>
            <a:r>
              <a:rPr lang="fa-IR" dirty="0" smtClean="0"/>
              <a:t> </a:t>
            </a:r>
            <a:r>
              <a:rPr lang="fa-IR" dirty="0" err="1" smtClean="0"/>
              <a:t>هُمْ</a:t>
            </a:r>
            <a:r>
              <a:rPr lang="fa-IR" dirty="0" smtClean="0"/>
              <a:t> </a:t>
            </a:r>
            <a:r>
              <a:rPr lang="fa-IR" smtClean="0"/>
              <a:t>كارِهُون</a:t>
            </a:r>
            <a:endParaRPr lang="en-US" dirty="0"/>
          </a:p>
        </p:txBody>
      </p:sp>
      <p:sp>
        <p:nvSpPr>
          <p:cNvPr id="4" name="نگهدارنده مکان شماره اسلاید 3"/>
          <p:cNvSpPr>
            <a:spLocks noGrp="1"/>
          </p:cNvSpPr>
          <p:nvPr>
            <p:ph type="sldNum" sz="quarter" idx="10"/>
          </p:nvPr>
        </p:nvSpPr>
        <p:spPr/>
        <p:txBody>
          <a:bodyPr/>
          <a:lstStyle/>
          <a:p>
            <a:fld id="{A3B39B87-B98A-4177-AC85-55361F96190F}" type="slidenum">
              <a:rPr lang="en-US" smtClean="0"/>
              <a:t>102</a:t>
            </a:fld>
            <a:endParaRPr lang="en-US"/>
          </a:p>
        </p:txBody>
      </p:sp>
    </p:spTree>
    <p:extLst>
      <p:ext uri="{BB962C8B-B14F-4D97-AF65-F5344CB8AC3E}">
        <p14:creationId xmlns:p14="http://schemas.microsoft.com/office/powerpoint/2010/main" val="6694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err="1" smtClean="0"/>
              <a:t>الكافي</a:t>
            </a:r>
            <a:r>
              <a:rPr lang="fa-IR" dirty="0" smtClean="0"/>
              <a:t>    ج‏1    12    </a:t>
            </a:r>
            <a:r>
              <a:rPr lang="fa-IR" dirty="0" err="1" smtClean="0"/>
              <a:t>كتاب</a:t>
            </a:r>
            <a:r>
              <a:rPr lang="fa-IR" dirty="0" smtClean="0"/>
              <a:t> </a:t>
            </a:r>
            <a:r>
              <a:rPr lang="fa-IR" dirty="0" err="1" smtClean="0"/>
              <a:t>العقل</a:t>
            </a:r>
            <a:r>
              <a:rPr lang="fa-IR" dirty="0" smtClean="0"/>
              <a:t> و </a:t>
            </a:r>
            <a:r>
              <a:rPr lang="fa-IR" dirty="0" err="1" smtClean="0"/>
              <a:t>الجهل</a:t>
            </a:r>
            <a:r>
              <a:rPr lang="fa-IR" dirty="0" smtClean="0"/>
              <a:t> .....  ص : 10</a:t>
            </a:r>
          </a:p>
          <a:p>
            <a:r>
              <a:rPr lang="fa-IR" dirty="0" err="1" smtClean="0"/>
              <a:t>سُلَيْمَانَ</a:t>
            </a:r>
            <a:r>
              <a:rPr lang="fa-IR" dirty="0" smtClean="0"/>
              <a:t> </a:t>
            </a:r>
            <a:r>
              <a:rPr lang="fa-IR" dirty="0" err="1" smtClean="0"/>
              <a:t>الدَّيْلَمِيِّ</a:t>
            </a:r>
            <a:r>
              <a:rPr lang="fa-IR" dirty="0" smtClean="0"/>
              <a:t> </a:t>
            </a:r>
            <a:r>
              <a:rPr lang="fa-IR" dirty="0" err="1" smtClean="0"/>
              <a:t>عَنْ</a:t>
            </a:r>
            <a:r>
              <a:rPr lang="fa-IR" dirty="0" smtClean="0"/>
              <a:t> </a:t>
            </a:r>
            <a:r>
              <a:rPr lang="fa-IR" dirty="0" err="1" smtClean="0"/>
              <a:t>أَبِيهِ</a:t>
            </a:r>
            <a:r>
              <a:rPr lang="fa-IR" dirty="0" smtClean="0"/>
              <a:t> </a:t>
            </a:r>
            <a:r>
              <a:rPr lang="fa-IR" dirty="0" err="1" smtClean="0"/>
              <a:t>قَالَ</a:t>
            </a:r>
            <a:r>
              <a:rPr lang="fa-IR" dirty="0" smtClean="0"/>
              <a:t> </a:t>
            </a:r>
            <a:r>
              <a:rPr lang="fa-IR" dirty="0" err="1" smtClean="0"/>
              <a:t>قُلْتُ</a:t>
            </a:r>
            <a:r>
              <a:rPr lang="fa-IR" dirty="0" smtClean="0"/>
              <a:t> </a:t>
            </a:r>
            <a:r>
              <a:rPr lang="fa-IR" dirty="0" err="1" smtClean="0"/>
              <a:t>لِأَبِي</a:t>
            </a:r>
            <a:r>
              <a:rPr lang="fa-IR" dirty="0" smtClean="0"/>
              <a:t> </a:t>
            </a:r>
            <a:r>
              <a:rPr lang="fa-IR" dirty="0" err="1" smtClean="0"/>
              <a:t>عَبْدِ</a:t>
            </a:r>
            <a:r>
              <a:rPr lang="fa-IR" dirty="0" smtClean="0"/>
              <a:t> </a:t>
            </a:r>
            <a:r>
              <a:rPr lang="fa-IR" dirty="0" err="1" smtClean="0"/>
              <a:t>اللَّهِ</a:t>
            </a:r>
            <a:r>
              <a:rPr lang="fa-IR" dirty="0" smtClean="0"/>
              <a:t> ع </a:t>
            </a:r>
            <a:r>
              <a:rPr lang="fa-IR" dirty="0" err="1" smtClean="0"/>
              <a:t>فُلَانٌ</a:t>
            </a:r>
            <a:r>
              <a:rPr lang="fa-IR" dirty="0" smtClean="0"/>
              <a:t> </a:t>
            </a:r>
            <a:r>
              <a:rPr lang="fa-IR" dirty="0" err="1" smtClean="0"/>
              <a:t>مِنْ</a:t>
            </a:r>
            <a:r>
              <a:rPr lang="fa-IR" dirty="0" smtClean="0"/>
              <a:t> </a:t>
            </a:r>
            <a:r>
              <a:rPr lang="fa-IR" dirty="0" err="1" smtClean="0"/>
              <a:t>عِبَادَتِهِ</a:t>
            </a:r>
            <a:r>
              <a:rPr lang="fa-IR" dirty="0" smtClean="0"/>
              <a:t> </a:t>
            </a:r>
            <a:r>
              <a:rPr lang="fa-IR" dirty="0" err="1" smtClean="0"/>
              <a:t>وَ</a:t>
            </a:r>
            <a:r>
              <a:rPr lang="fa-IR" dirty="0" smtClean="0"/>
              <a:t> </a:t>
            </a:r>
            <a:r>
              <a:rPr lang="fa-IR" dirty="0" err="1" smtClean="0"/>
              <a:t>دِينِهِ</a:t>
            </a:r>
            <a:r>
              <a:rPr lang="fa-IR" dirty="0" smtClean="0"/>
              <a:t> </a:t>
            </a:r>
            <a:r>
              <a:rPr lang="fa-IR" dirty="0" err="1" smtClean="0"/>
              <a:t>وَ</a:t>
            </a:r>
            <a:r>
              <a:rPr lang="fa-IR" dirty="0" smtClean="0"/>
              <a:t> </a:t>
            </a:r>
            <a:r>
              <a:rPr lang="fa-IR" dirty="0" err="1" smtClean="0"/>
              <a:t>فَضْلِهِ</a:t>
            </a:r>
            <a:r>
              <a:rPr lang="fa-IR" dirty="0" smtClean="0"/>
              <a:t> </a:t>
            </a:r>
            <a:r>
              <a:rPr lang="fa-IR" dirty="0" err="1" smtClean="0"/>
              <a:t>فَقَالَ</a:t>
            </a:r>
            <a:r>
              <a:rPr lang="fa-IR" dirty="0" smtClean="0"/>
              <a:t> </a:t>
            </a:r>
            <a:r>
              <a:rPr lang="fa-IR" dirty="0" err="1" smtClean="0"/>
              <a:t>كَيْفَ</a:t>
            </a:r>
            <a:r>
              <a:rPr lang="fa-IR" dirty="0" smtClean="0"/>
              <a:t> </a:t>
            </a:r>
            <a:r>
              <a:rPr lang="fa-IR" dirty="0" err="1" smtClean="0"/>
              <a:t>عَقْلُهُ</a:t>
            </a:r>
            <a:r>
              <a:rPr lang="fa-IR" dirty="0" smtClean="0"/>
              <a:t> </a:t>
            </a:r>
            <a:r>
              <a:rPr lang="fa-IR" dirty="0" err="1" smtClean="0"/>
              <a:t>قُلْتُ</a:t>
            </a:r>
            <a:r>
              <a:rPr lang="fa-IR" dirty="0" smtClean="0"/>
              <a:t> </a:t>
            </a:r>
            <a:r>
              <a:rPr lang="fa-IR" dirty="0" err="1" smtClean="0"/>
              <a:t>لَا</a:t>
            </a:r>
            <a:r>
              <a:rPr lang="fa-IR" dirty="0" smtClean="0"/>
              <a:t> </a:t>
            </a:r>
            <a:r>
              <a:rPr lang="fa-IR" dirty="0" err="1" smtClean="0"/>
              <a:t>أَدْرِي</a:t>
            </a:r>
            <a:r>
              <a:rPr lang="fa-IR" dirty="0" smtClean="0"/>
              <a:t> </a:t>
            </a:r>
            <a:r>
              <a:rPr lang="fa-IR" dirty="0" err="1" smtClean="0"/>
              <a:t>فَقَالَ</a:t>
            </a:r>
            <a:r>
              <a:rPr lang="fa-IR" dirty="0" smtClean="0"/>
              <a:t> </a:t>
            </a:r>
            <a:r>
              <a:rPr lang="fa-IR" dirty="0" err="1" smtClean="0"/>
              <a:t>إِنَّ</a:t>
            </a:r>
            <a:r>
              <a:rPr lang="fa-IR" dirty="0" smtClean="0"/>
              <a:t> </a:t>
            </a:r>
            <a:r>
              <a:rPr lang="fa-IR" dirty="0" err="1" smtClean="0"/>
              <a:t>الثَّوَابَ</a:t>
            </a:r>
            <a:r>
              <a:rPr lang="fa-IR" dirty="0" smtClean="0"/>
              <a:t> </a:t>
            </a:r>
            <a:r>
              <a:rPr lang="fa-IR" dirty="0" err="1" smtClean="0"/>
              <a:t>عَلَى</a:t>
            </a:r>
            <a:r>
              <a:rPr lang="fa-IR" dirty="0" smtClean="0"/>
              <a:t> </a:t>
            </a:r>
            <a:r>
              <a:rPr lang="fa-IR" dirty="0" err="1" smtClean="0"/>
              <a:t>قَدْرِ</a:t>
            </a:r>
            <a:r>
              <a:rPr lang="fa-IR" dirty="0" smtClean="0"/>
              <a:t> </a:t>
            </a:r>
            <a:r>
              <a:rPr lang="fa-IR" dirty="0" err="1" smtClean="0"/>
              <a:t>الْعَقْلِ</a:t>
            </a:r>
            <a:r>
              <a:rPr lang="fa-IR" dirty="0" smtClean="0"/>
              <a:t> </a:t>
            </a:r>
            <a:r>
              <a:rPr lang="fa-IR" dirty="0" err="1" smtClean="0"/>
              <a:t>إِنَّ</a:t>
            </a:r>
            <a:r>
              <a:rPr lang="fa-IR" dirty="0" smtClean="0"/>
              <a:t> </a:t>
            </a:r>
            <a:r>
              <a:rPr lang="fa-IR" dirty="0" err="1" smtClean="0"/>
              <a:t>رَجُلًا</a:t>
            </a:r>
            <a:r>
              <a:rPr lang="fa-IR" dirty="0" smtClean="0"/>
              <a:t> </a:t>
            </a:r>
            <a:r>
              <a:rPr lang="fa-IR" dirty="0" err="1" smtClean="0"/>
              <a:t>مِنْ</a:t>
            </a:r>
            <a:r>
              <a:rPr lang="fa-IR" dirty="0" smtClean="0"/>
              <a:t> </a:t>
            </a:r>
            <a:r>
              <a:rPr lang="fa-IR" dirty="0" err="1" smtClean="0"/>
              <a:t>بَنِي</a:t>
            </a:r>
            <a:r>
              <a:rPr lang="fa-IR" dirty="0" smtClean="0"/>
              <a:t> </a:t>
            </a:r>
            <a:r>
              <a:rPr lang="fa-IR" dirty="0" err="1" smtClean="0"/>
              <a:t>إِسْرَائِيلَ</a:t>
            </a:r>
            <a:r>
              <a:rPr lang="fa-IR" dirty="0" smtClean="0"/>
              <a:t> </a:t>
            </a:r>
            <a:r>
              <a:rPr lang="fa-IR" dirty="0" err="1" smtClean="0"/>
              <a:t>كَانَ</a:t>
            </a:r>
            <a:r>
              <a:rPr lang="fa-IR" dirty="0" smtClean="0"/>
              <a:t> </a:t>
            </a:r>
            <a:r>
              <a:rPr lang="fa-IR" dirty="0" err="1" smtClean="0"/>
              <a:t>يَعْبُدُ</a:t>
            </a:r>
            <a:r>
              <a:rPr lang="fa-IR" dirty="0" smtClean="0"/>
              <a:t> </a:t>
            </a:r>
            <a:r>
              <a:rPr lang="fa-IR" dirty="0" err="1" smtClean="0"/>
              <a:t>اللَّهَ</a:t>
            </a:r>
            <a:r>
              <a:rPr lang="fa-IR" dirty="0" smtClean="0"/>
              <a:t> </a:t>
            </a:r>
            <a:r>
              <a:rPr lang="fa-IR" dirty="0" err="1" smtClean="0"/>
              <a:t>فِي</a:t>
            </a:r>
            <a:r>
              <a:rPr lang="fa-IR" dirty="0" smtClean="0"/>
              <a:t> </a:t>
            </a:r>
            <a:r>
              <a:rPr lang="fa-IR" dirty="0" err="1" smtClean="0"/>
              <a:t>جَزِيرَةٍ</a:t>
            </a:r>
            <a:r>
              <a:rPr lang="fa-IR" dirty="0" smtClean="0"/>
              <a:t> </a:t>
            </a:r>
            <a:r>
              <a:rPr lang="fa-IR" dirty="0" err="1" smtClean="0"/>
              <a:t>مِنْ</a:t>
            </a:r>
            <a:r>
              <a:rPr lang="fa-IR" dirty="0" smtClean="0"/>
              <a:t> </a:t>
            </a:r>
            <a:r>
              <a:rPr lang="fa-IR" dirty="0" err="1" smtClean="0"/>
              <a:t>جَزَائِرِ</a:t>
            </a:r>
            <a:r>
              <a:rPr lang="fa-IR" dirty="0" smtClean="0"/>
              <a:t> </a:t>
            </a:r>
            <a:r>
              <a:rPr lang="fa-IR" dirty="0" err="1" smtClean="0"/>
              <a:t>الْبَحْرِ</a:t>
            </a:r>
            <a:r>
              <a:rPr lang="fa-IR" dirty="0" smtClean="0"/>
              <a:t> </a:t>
            </a:r>
            <a:r>
              <a:rPr lang="fa-IR" dirty="0" err="1" smtClean="0"/>
              <a:t>خَضْرَاءَ</a:t>
            </a:r>
            <a:r>
              <a:rPr lang="fa-IR" dirty="0" smtClean="0"/>
              <a:t> </a:t>
            </a:r>
            <a:r>
              <a:rPr lang="fa-IR" dirty="0" err="1" smtClean="0"/>
              <a:t>نَضِرَةٍ</a:t>
            </a:r>
            <a:r>
              <a:rPr lang="fa-IR" dirty="0" smtClean="0"/>
              <a:t> </a:t>
            </a:r>
            <a:r>
              <a:rPr lang="fa-IR" dirty="0" err="1" smtClean="0"/>
              <a:t>كَثِيرَةِ</a:t>
            </a:r>
            <a:r>
              <a:rPr lang="fa-IR" dirty="0" smtClean="0"/>
              <a:t> </a:t>
            </a:r>
            <a:r>
              <a:rPr lang="fa-IR" dirty="0" err="1" smtClean="0"/>
              <a:t>الشَّجَرِ</a:t>
            </a:r>
            <a:r>
              <a:rPr lang="fa-IR" dirty="0" smtClean="0"/>
              <a:t> </a:t>
            </a:r>
            <a:r>
              <a:rPr lang="fa-IR" dirty="0" err="1" smtClean="0"/>
              <a:t>ظَاهِرَةِ</a:t>
            </a:r>
            <a:r>
              <a:rPr lang="fa-IR" dirty="0" smtClean="0"/>
              <a:t> </a:t>
            </a:r>
            <a:r>
              <a:rPr lang="fa-IR" dirty="0" err="1" smtClean="0"/>
              <a:t>الْمَاءِ</a:t>
            </a:r>
            <a:r>
              <a:rPr lang="fa-IR" dirty="0" smtClean="0"/>
              <a:t> </a:t>
            </a:r>
            <a:r>
              <a:rPr lang="fa-IR" dirty="0" err="1" smtClean="0"/>
              <a:t>وَ</a:t>
            </a:r>
            <a:r>
              <a:rPr lang="fa-IR" dirty="0" smtClean="0"/>
              <a:t> </a:t>
            </a:r>
            <a:r>
              <a:rPr lang="fa-IR" dirty="0" err="1" smtClean="0"/>
              <a:t>إِنَّ</a:t>
            </a:r>
            <a:r>
              <a:rPr lang="fa-IR" dirty="0" smtClean="0"/>
              <a:t> </a:t>
            </a:r>
            <a:r>
              <a:rPr lang="fa-IR" dirty="0" err="1" smtClean="0"/>
              <a:t>مَلَكاً</a:t>
            </a:r>
            <a:r>
              <a:rPr lang="fa-IR" dirty="0" smtClean="0"/>
              <a:t> </a:t>
            </a:r>
            <a:r>
              <a:rPr lang="fa-IR" dirty="0" err="1" smtClean="0"/>
              <a:t>مِنَ</a:t>
            </a:r>
            <a:r>
              <a:rPr lang="fa-IR" dirty="0" smtClean="0"/>
              <a:t> </a:t>
            </a:r>
            <a:r>
              <a:rPr lang="fa-IR" dirty="0" err="1" smtClean="0"/>
              <a:t>الْمَلَائِكَةِ</a:t>
            </a:r>
            <a:r>
              <a:rPr lang="fa-IR" dirty="0" smtClean="0"/>
              <a:t> </a:t>
            </a:r>
            <a:r>
              <a:rPr lang="fa-IR" dirty="0" err="1" smtClean="0"/>
              <a:t>مَرَّ</a:t>
            </a:r>
            <a:r>
              <a:rPr lang="fa-IR" dirty="0" smtClean="0"/>
              <a:t> </a:t>
            </a:r>
            <a:r>
              <a:rPr lang="fa-IR" dirty="0" err="1" smtClean="0"/>
              <a:t>بِهِ</a:t>
            </a:r>
            <a:r>
              <a:rPr lang="fa-IR" dirty="0" smtClean="0"/>
              <a:t> </a:t>
            </a:r>
            <a:r>
              <a:rPr lang="fa-IR" dirty="0" err="1" smtClean="0"/>
              <a:t>فَقَالَ</a:t>
            </a:r>
            <a:r>
              <a:rPr lang="fa-IR" dirty="0" smtClean="0"/>
              <a:t> </a:t>
            </a:r>
            <a:r>
              <a:rPr lang="fa-IR" dirty="0" err="1" smtClean="0"/>
              <a:t>يَا</a:t>
            </a:r>
            <a:r>
              <a:rPr lang="fa-IR" dirty="0" smtClean="0"/>
              <a:t> </a:t>
            </a:r>
            <a:r>
              <a:rPr lang="fa-IR" dirty="0" err="1" smtClean="0"/>
              <a:t>رَبِّ</a:t>
            </a:r>
            <a:r>
              <a:rPr lang="fa-IR" dirty="0" smtClean="0"/>
              <a:t> </a:t>
            </a:r>
            <a:r>
              <a:rPr lang="fa-IR" dirty="0" err="1" smtClean="0"/>
              <a:t>أَرِنِي</a:t>
            </a:r>
            <a:r>
              <a:rPr lang="fa-IR" dirty="0" smtClean="0"/>
              <a:t> </a:t>
            </a:r>
            <a:r>
              <a:rPr lang="fa-IR" dirty="0" err="1" smtClean="0"/>
              <a:t>ثَوَابَ</a:t>
            </a:r>
            <a:r>
              <a:rPr lang="fa-IR" dirty="0" smtClean="0"/>
              <a:t> </a:t>
            </a:r>
            <a:r>
              <a:rPr lang="fa-IR" dirty="0" err="1" smtClean="0"/>
              <a:t>عَبْدِكَ</a:t>
            </a:r>
            <a:r>
              <a:rPr lang="fa-IR" dirty="0" smtClean="0"/>
              <a:t> </a:t>
            </a:r>
            <a:r>
              <a:rPr lang="fa-IR" dirty="0" err="1" smtClean="0"/>
              <a:t>هَذَا</a:t>
            </a:r>
            <a:r>
              <a:rPr lang="fa-IR" dirty="0" smtClean="0"/>
              <a:t> </a:t>
            </a:r>
            <a:r>
              <a:rPr lang="fa-IR" dirty="0" err="1" smtClean="0"/>
              <a:t>فَأَرَاهُ</a:t>
            </a:r>
            <a:r>
              <a:rPr lang="fa-IR" dirty="0" smtClean="0"/>
              <a:t> </a:t>
            </a:r>
            <a:r>
              <a:rPr lang="fa-IR" dirty="0" err="1" smtClean="0"/>
              <a:t>اللَّهُ</a:t>
            </a:r>
            <a:r>
              <a:rPr lang="fa-IR" dirty="0" smtClean="0"/>
              <a:t> </a:t>
            </a:r>
            <a:r>
              <a:rPr lang="fa-IR" dirty="0" err="1" smtClean="0"/>
              <a:t>تَعَالَى</a:t>
            </a:r>
            <a:r>
              <a:rPr lang="fa-IR" dirty="0" smtClean="0"/>
              <a:t> </a:t>
            </a:r>
            <a:r>
              <a:rPr lang="fa-IR" dirty="0" err="1" smtClean="0"/>
              <a:t>ذَلِكَ</a:t>
            </a:r>
            <a:r>
              <a:rPr lang="fa-IR" dirty="0" smtClean="0"/>
              <a:t> </a:t>
            </a:r>
            <a:r>
              <a:rPr lang="fa-IR" dirty="0" err="1" smtClean="0"/>
              <a:t>فَاسْتَقَلَّهُ</a:t>
            </a:r>
            <a:r>
              <a:rPr lang="fa-IR" dirty="0" smtClean="0"/>
              <a:t> </a:t>
            </a:r>
            <a:r>
              <a:rPr lang="fa-IR" dirty="0" err="1" smtClean="0"/>
              <a:t>الْمَلَكُ</a:t>
            </a:r>
            <a:r>
              <a:rPr lang="fa-IR" dirty="0" smtClean="0"/>
              <a:t> </a:t>
            </a:r>
            <a:r>
              <a:rPr lang="fa-IR" dirty="0" err="1" smtClean="0"/>
              <a:t>فَأَوْحَى</a:t>
            </a:r>
            <a:r>
              <a:rPr lang="fa-IR" dirty="0" smtClean="0"/>
              <a:t> </a:t>
            </a:r>
            <a:r>
              <a:rPr lang="fa-IR" dirty="0" err="1" smtClean="0"/>
              <a:t>اللَّهُ</a:t>
            </a:r>
            <a:r>
              <a:rPr lang="fa-IR" dirty="0" smtClean="0"/>
              <a:t> </a:t>
            </a:r>
            <a:r>
              <a:rPr lang="fa-IR" dirty="0" err="1" smtClean="0"/>
              <a:t>تَعَالَى</a:t>
            </a:r>
            <a:r>
              <a:rPr lang="fa-IR" dirty="0" smtClean="0"/>
              <a:t> </a:t>
            </a:r>
            <a:r>
              <a:rPr lang="fa-IR" dirty="0" err="1" smtClean="0"/>
              <a:t>إِلَيْهِ</a:t>
            </a:r>
            <a:r>
              <a:rPr lang="fa-IR" dirty="0" smtClean="0"/>
              <a:t> </a:t>
            </a:r>
            <a:r>
              <a:rPr lang="fa-IR" dirty="0" err="1" smtClean="0"/>
              <a:t>أَنِ</a:t>
            </a:r>
            <a:r>
              <a:rPr lang="fa-IR" dirty="0" smtClean="0"/>
              <a:t> </a:t>
            </a:r>
            <a:r>
              <a:rPr lang="fa-IR" dirty="0" err="1" smtClean="0"/>
              <a:t>اصْحَبْهُ</a:t>
            </a:r>
            <a:r>
              <a:rPr lang="fa-IR" dirty="0" smtClean="0"/>
              <a:t> </a:t>
            </a:r>
            <a:r>
              <a:rPr lang="fa-IR" dirty="0" err="1" smtClean="0"/>
              <a:t>فَأَتَاهُ</a:t>
            </a:r>
            <a:r>
              <a:rPr lang="fa-IR" dirty="0" smtClean="0"/>
              <a:t> </a:t>
            </a:r>
            <a:r>
              <a:rPr lang="fa-IR" dirty="0" err="1" smtClean="0"/>
              <a:t>الْمَلَكُ</a:t>
            </a:r>
            <a:r>
              <a:rPr lang="fa-IR" dirty="0" smtClean="0"/>
              <a:t> </a:t>
            </a:r>
            <a:r>
              <a:rPr lang="fa-IR" dirty="0" err="1" smtClean="0"/>
              <a:t>فِي</a:t>
            </a:r>
            <a:r>
              <a:rPr lang="fa-IR" dirty="0" smtClean="0"/>
              <a:t> </a:t>
            </a:r>
            <a:r>
              <a:rPr lang="fa-IR" dirty="0" err="1" smtClean="0"/>
              <a:t>صُورَةِ</a:t>
            </a:r>
            <a:r>
              <a:rPr lang="fa-IR" dirty="0" smtClean="0"/>
              <a:t> </a:t>
            </a:r>
            <a:r>
              <a:rPr lang="fa-IR" dirty="0" err="1" smtClean="0"/>
              <a:t>إِنْسِيٍّ</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مَنْ</a:t>
            </a:r>
            <a:r>
              <a:rPr lang="fa-IR" dirty="0" smtClean="0"/>
              <a:t> </a:t>
            </a:r>
            <a:r>
              <a:rPr lang="fa-IR" dirty="0" err="1" smtClean="0"/>
              <a:t>أَنْتَ</a:t>
            </a:r>
            <a:r>
              <a:rPr lang="fa-IR" dirty="0" smtClean="0"/>
              <a:t> </a:t>
            </a:r>
            <a:r>
              <a:rPr lang="fa-IR" dirty="0" err="1" smtClean="0"/>
              <a:t>قَالَ</a:t>
            </a:r>
            <a:r>
              <a:rPr lang="fa-IR" dirty="0" smtClean="0"/>
              <a:t> </a:t>
            </a:r>
            <a:r>
              <a:rPr lang="fa-IR" dirty="0" err="1" smtClean="0"/>
              <a:t>أَنَا</a:t>
            </a:r>
            <a:r>
              <a:rPr lang="fa-IR" dirty="0" smtClean="0"/>
              <a:t> </a:t>
            </a:r>
            <a:r>
              <a:rPr lang="fa-IR" dirty="0" err="1" smtClean="0"/>
              <a:t>رَجُلٌ</a:t>
            </a:r>
            <a:r>
              <a:rPr lang="fa-IR" dirty="0" smtClean="0"/>
              <a:t> </a:t>
            </a:r>
            <a:r>
              <a:rPr lang="fa-IR" dirty="0" err="1" smtClean="0"/>
              <a:t>عَابِدٌ</a:t>
            </a:r>
            <a:r>
              <a:rPr lang="fa-IR" dirty="0" smtClean="0"/>
              <a:t> </a:t>
            </a:r>
            <a:r>
              <a:rPr lang="fa-IR" dirty="0" err="1" smtClean="0"/>
              <a:t>بَلَغَنِي</a:t>
            </a:r>
            <a:r>
              <a:rPr lang="fa-IR" dirty="0" smtClean="0"/>
              <a:t> </a:t>
            </a:r>
            <a:r>
              <a:rPr lang="fa-IR" dirty="0" err="1" smtClean="0"/>
              <a:t>مَكَانُكَ</a:t>
            </a:r>
            <a:r>
              <a:rPr lang="fa-IR" dirty="0" smtClean="0"/>
              <a:t> </a:t>
            </a:r>
            <a:r>
              <a:rPr lang="fa-IR" dirty="0" err="1" smtClean="0"/>
              <a:t>وَ</a:t>
            </a:r>
            <a:r>
              <a:rPr lang="fa-IR" dirty="0" smtClean="0"/>
              <a:t> </a:t>
            </a:r>
            <a:r>
              <a:rPr lang="fa-IR" dirty="0" err="1" smtClean="0"/>
              <a:t>عِبَادَتُكَ</a:t>
            </a:r>
            <a:r>
              <a:rPr lang="fa-IR" dirty="0" smtClean="0"/>
              <a:t> </a:t>
            </a:r>
            <a:r>
              <a:rPr lang="fa-IR" dirty="0" err="1" smtClean="0"/>
              <a:t>فِي</a:t>
            </a:r>
            <a:r>
              <a:rPr lang="fa-IR" dirty="0" smtClean="0"/>
              <a:t> </a:t>
            </a:r>
            <a:r>
              <a:rPr lang="fa-IR" dirty="0" err="1" smtClean="0"/>
              <a:t>هَذَا</a:t>
            </a:r>
            <a:r>
              <a:rPr lang="fa-IR" dirty="0" smtClean="0"/>
              <a:t> </a:t>
            </a:r>
            <a:r>
              <a:rPr lang="fa-IR" dirty="0" err="1" smtClean="0"/>
              <a:t>الْمَكَانِ</a:t>
            </a:r>
            <a:r>
              <a:rPr lang="fa-IR" dirty="0" smtClean="0"/>
              <a:t> </a:t>
            </a:r>
            <a:r>
              <a:rPr lang="fa-IR" dirty="0" err="1" smtClean="0"/>
              <a:t>فَأَتَيْتُكَ</a:t>
            </a:r>
            <a:r>
              <a:rPr lang="fa-IR" dirty="0" smtClean="0"/>
              <a:t> </a:t>
            </a:r>
            <a:r>
              <a:rPr lang="fa-IR" dirty="0" err="1" smtClean="0"/>
              <a:t>لِأَعْبُدَ</a:t>
            </a:r>
            <a:r>
              <a:rPr lang="fa-IR" dirty="0" smtClean="0"/>
              <a:t> </a:t>
            </a:r>
            <a:r>
              <a:rPr lang="fa-IR" dirty="0" err="1" smtClean="0"/>
              <a:t>اللَّهَ</a:t>
            </a:r>
            <a:r>
              <a:rPr lang="fa-IR" dirty="0" smtClean="0"/>
              <a:t> </a:t>
            </a:r>
            <a:r>
              <a:rPr lang="fa-IR" dirty="0" err="1" smtClean="0"/>
              <a:t>مَعَكَ</a:t>
            </a:r>
            <a:r>
              <a:rPr lang="fa-IR" dirty="0" smtClean="0"/>
              <a:t> </a:t>
            </a:r>
            <a:r>
              <a:rPr lang="fa-IR" dirty="0" err="1" smtClean="0"/>
              <a:t>فَكَانَ</a:t>
            </a:r>
            <a:r>
              <a:rPr lang="fa-IR" dirty="0" smtClean="0"/>
              <a:t> </a:t>
            </a:r>
            <a:r>
              <a:rPr lang="fa-IR" dirty="0" err="1" smtClean="0"/>
              <a:t>مَعَهُ</a:t>
            </a:r>
            <a:r>
              <a:rPr lang="fa-IR" dirty="0" smtClean="0"/>
              <a:t> </a:t>
            </a:r>
            <a:r>
              <a:rPr lang="fa-IR" dirty="0" err="1" smtClean="0"/>
              <a:t>يَوْمَهُ</a:t>
            </a:r>
            <a:r>
              <a:rPr lang="fa-IR" dirty="0" smtClean="0"/>
              <a:t> </a:t>
            </a:r>
            <a:r>
              <a:rPr lang="fa-IR" dirty="0" err="1" smtClean="0"/>
              <a:t>ذَلِكَ</a:t>
            </a:r>
            <a:r>
              <a:rPr lang="fa-IR" dirty="0" smtClean="0"/>
              <a:t> </a:t>
            </a:r>
            <a:r>
              <a:rPr lang="fa-IR" dirty="0" err="1" smtClean="0"/>
              <a:t>فَلَمَّا</a:t>
            </a:r>
            <a:r>
              <a:rPr lang="fa-IR" dirty="0" smtClean="0"/>
              <a:t> </a:t>
            </a:r>
            <a:r>
              <a:rPr lang="fa-IR" dirty="0" err="1" smtClean="0"/>
              <a:t>أَصْبَحَ</a:t>
            </a:r>
            <a:r>
              <a:rPr lang="fa-IR" dirty="0" smtClean="0"/>
              <a:t> </a:t>
            </a:r>
            <a:r>
              <a:rPr lang="fa-IR" dirty="0" err="1" smtClean="0"/>
              <a:t>قَالَ</a:t>
            </a:r>
            <a:r>
              <a:rPr lang="fa-IR" dirty="0" smtClean="0"/>
              <a:t> </a:t>
            </a:r>
            <a:r>
              <a:rPr lang="fa-IR" dirty="0" err="1" smtClean="0"/>
              <a:t>لَهُ</a:t>
            </a:r>
            <a:r>
              <a:rPr lang="fa-IR" dirty="0" smtClean="0"/>
              <a:t> </a:t>
            </a:r>
            <a:r>
              <a:rPr lang="fa-IR" dirty="0" err="1" smtClean="0"/>
              <a:t>الْمَلَكُ</a:t>
            </a:r>
            <a:r>
              <a:rPr lang="fa-IR" dirty="0" smtClean="0"/>
              <a:t> </a:t>
            </a:r>
            <a:r>
              <a:rPr lang="fa-IR" dirty="0" err="1" smtClean="0"/>
              <a:t>إِنَّ</a:t>
            </a:r>
            <a:r>
              <a:rPr lang="fa-IR" dirty="0" smtClean="0"/>
              <a:t> </a:t>
            </a:r>
            <a:r>
              <a:rPr lang="fa-IR" dirty="0" err="1" smtClean="0"/>
              <a:t>مَكَانَكَ</a:t>
            </a:r>
            <a:r>
              <a:rPr lang="fa-IR" dirty="0" smtClean="0"/>
              <a:t> </a:t>
            </a:r>
            <a:r>
              <a:rPr lang="fa-IR" dirty="0" err="1" smtClean="0"/>
              <a:t>لَنَزِهٌ</a:t>
            </a:r>
            <a:r>
              <a:rPr lang="fa-IR" dirty="0" smtClean="0"/>
              <a:t> </a:t>
            </a:r>
            <a:r>
              <a:rPr lang="fa-IR" dirty="0" err="1" smtClean="0"/>
              <a:t>وَ</a:t>
            </a:r>
            <a:r>
              <a:rPr lang="fa-IR" dirty="0" smtClean="0"/>
              <a:t> </a:t>
            </a:r>
            <a:r>
              <a:rPr lang="fa-IR" dirty="0" err="1" smtClean="0"/>
              <a:t>مَا</a:t>
            </a:r>
            <a:r>
              <a:rPr lang="fa-IR" dirty="0" smtClean="0"/>
              <a:t> </a:t>
            </a:r>
            <a:r>
              <a:rPr lang="fa-IR" dirty="0" err="1" smtClean="0"/>
              <a:t>يَصْلُحُ</a:t>
            </a:r>
            <a:r>
              <a:rPr lang="fa-IR" dirty="0" smtClean="0"/>
              <a:t> </a:t>
            </a:r>
            <a:r>
              <a:rPr lang="fa-IR" dirty="0" err="1" smtClean="0"/>
              <a:t>إِلَّا</a:t>
            </a:r>
            <a:r>
              <a:rPr lang="fa-IR" dirty="0" smtClean="0"/>
              <a:t> </a:t>
            </a:r>
            <a:r>
              <a:rPr lang="fa-IR" dirty="0" err="1" smtClean="0"/>
              <a:t>لِلْعِبَادَةِ</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الْعَابِدُ</a:t>
            </a:r>
            <a:r>
              <a:rPr lang="fa-IR" dirty="0" smtClean="0"/>
              <a:t> </a:t>
            </a:r>
            <a:r>
              <a:rPr lang="fa-IR" dirty="0" err="1" smtClean="0"/>
              <a:t>إِنَّ</a:t>
            </a:r>
            <a:r>
              <a:rPr lang="fa-IR" dirty="0" smtClean="0"/>
              <a:t> </a:t>
            </a:r>
            <a:r>
              <a:rPr lang="fa-IR" dirty="0" err="1" smtClean="0"/>
              <a:t>لِمَكَانِنَا</a:t>
            </a:r>
            <a:r>
              <a:rPr lang="fa-IR" dirty="0" smtClean="0"/>
              <a:t> </a:t>
            </a:r>
            <a:r>
              <a:rPr lang="fa-IR" dirty="0" err="1" smtClean="0"/>
              <a:t>هَذَا</a:t>
            </a:r>
            <a:r>
              <a:rPr lang="fa-IR" dirty="0" smtClean="0"/>
              <a:t> </a:t>
            </a:r>
            <a:r>
              <a:rPr lang="fa-IR" dirty="0" err="1" smtClean="0"/>
              <a:t>عَيْباً</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وَ</a:t>
            </a:r>
            <a:r>
              <a:rPr lang="fa-IR" dirty="0" smtClean="0"/>
              <a:t> </a:t>
            </a:r>
            <a:r>
              <a:rPr lang="fa-IR" dirty="0" err="1" smtClean="0"/>
              <a:t>مَا</a:t>
            </a:r>
            <a:r>
              <a:rPr lang="fa-IR" dirty="0" smtClean="0"/>
              <a:t> </a:t>
            </a:r>
            <a:r>
              <a:rPr lang="fa-IR" dirty="0" err="1" smtClean="0"/>
              <a:t>هُوَ</a:t>
            </a:r>
            <a:r>
              <a:rPr lang="fa-IR" dirty="0" smtClean="0"/>
              <a:t> </a:t>
            </a:r>
            <a:r>
              <a:rPr lang="fa-IR" dirty="0" err="1" smtClean="0"/>
              <a:t>قَالَ</a:t>
            </a:r>
            <a:r>
              <a:rPr lang="fa-IR" dirty="0" smtClean="0"/>
              <a:t> </a:t>
            </a:r>
            <a:r>
              <a:rPr lang="fa-IR" dirty="0" err="1" smtClean="0"/>
              <a:t>لَيْسَ</a:t>
            </a:r>
            <a:r>
              <a:rPr lang="fa-IR" dirty="0" smtClean="0"/>
              <a:t> </a:t>
            </a:r>
            <a:r>
              <a:rPr lang="fa-IR" dirty="0" err="1" smtClean="0"/>
              <a:t>لِرَبِّنَا</a:t>
            </a:r>
            <a:r>
              <a:rPr lang="fa-IR" dirty="0" smtClean="0"/>
              <a:t> </a:t>
            </a:r>
            <a:r>
              <a:rPr lang="fa-IR" dirty="0" err="1" smtClean="0"/>
              <a:t>بَهِيمَةٌ</a:t>
            </a:r>
            <a:r>
              <a:rPr lang="fa-IR" dirty="0" smtClean="0"/>
              <a:t> </a:t>
            </a:r>
            <a:r>
              <a:rPr lang="fa-IR" dirty="0" err="1" smtClean="0"/>
              <a:t>فَلَوْ</a:t>
            </a:r>
            <a:r>
              <a:rPr lang="fa-IR" dirty="0" smtClean="0"/>
              <a:t> </a:t>
            </a:r>
            <a:r>
              <a:rPr lang="fa-IR" dirty="0" err="1" smtClean="0"/>
              <a:t>كَانَ</a:t>
            </a:r>
            <a:r>
              <a:rPr lang="fa-IR" dirty="0" smtClean="0"/>
              <a:t> </a:t>
            </a:r>
            <a:r>
              <a:rPr lang="fa-IR" dirty="0" err="1" smtClean="0"/>
              <a:t>لَهُ</a:t>
            </a:r>
            <a:r>
              <a:rPr lang="fa-IR" dirty="0" smtClean="0"/>
              <a:t> </a:t>
            </a:r>
            <a:r>
              <a:rPr lang="fa-IR" dirty="0" err="1" smtClean="0"/>
              <a:t>حِمَارٌ</a:t>
            </a:r>
            <a:r>
              <a:rPr lang="fa-IR" dirty="0" smtClean="0"/>
              <a:t> </a:t>
            </a:r>
            <a:r>
              <a:rPr lang="fa-IR" dirty="0" err="1" smtClean="0"/>
              <a:t>رَعَيْنَاهُ</a:t>
            </a:r>
            <a:r>
              <a:rPr lang="fa-IR" dirty="0" smtClean="0"/>
              <a:t> </a:t>
            </a:r>
            <a:r>
              <a:rPr lang="fa-IR" dirty="0" err="1" smtClean="0"/>
              <a:t>فِي</a:t>
            </a:r>
            <a:r>
              <a:rPr lang="fa-IR" dirty="0" smtClean="0"/>
              <a:t> </a:t>
            </a:r>
            <a:r>
              <a:rPr lang="fa-IR" dirty="0" err="1" smtClean="0"/>
              <a:t>هَذَا</a:t>
            </a:r>
            <a:r>
              <a:rPr lang="fa-IR" dirty="0" smtClean="0"/>
              <a:t> </a:t>
            </a:r>
            <a:r>
              <a:rPr lang="fa-IR" dirty="0" err="1" smtClean="0"/>
              <a:t>الْمَوْضِعِ</a:t>
            </a:r>
            <a:r>
              <a:rPr lang="fa-IR" dirty="0" smtClean="0"/>
              <a:t> </a:t>
            </a:r>
            <a:r>
              <a:rPr lang="fa-IR" dirty="0" err="1" smtClean="0"/>
              <a:t>فَإِنَّ</a:t>
            </a:r>
            <a:r>
              <a:rPr lang="fa-IR" dirty="0" smtClean="0"/>
              <a:t> </a:t>
            </a:r>
            <a:r>
              <a:rPr lang="fa-IR" dirty="0" err="1" smtClean="0"/>
              <a:t>هَذَا</a:t>
            </a:r>
            <a:r>
              <a:rPr lang="fa-IR" dirty="0" smtClean="0"/>
              <a:t> </a:t>
            </a:r>
            <a:r>
              <a:rPr lang="fa-IR" dirty="0" err="1" smtClean="0"/>
              <a:t>الْحَشِيشَ</a:t>
            </a:r>
            <a:r>
              <a:rPr lang="fa-IR" dirty="0" smtClean="0"/>
              <a:t> </a:t>
            </a:r>
            <a:r>
              <a:rPr lang="fa-IR" dirty="0" err="1" smtClean="0"/>
              <a:t>يَضِيعُ</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ذَلِكَ</a:t>
            </a:r>
            <a:r>
              <a:rPr lang="fa-IR" dirty="0" smtClean="0"/>
              <a:t> </a:t>
            </a:r>
            <a:r>
              <a:rPr lang="fa-IR" dirty="0" err="1" smtClean="0"/>
              <a:t>الْمَلَكُ</a:t>
            </a:r>
            <a:r>
              <a:rPr lang="fa-IR" dirty="0" smtClean="0"/>
              <a:t> </a:t>
            </a:r>
            <a:r>
              <a:rPr lang="fa-IR" dirty="0" err="1" smtClean="0"/>
              <a:t>وَ</a:t>
            </a:r>
            <a:r>
              <a:rPr lang="fa-IR" dirty="0" smtClean="0"/>
              <a:t> </a:t>
            </a:r>
            <a:r>
              <a:rPr lang="fa-IR" dirty="0" err="1" smtClean="0"/>
              <a:t>مَا</a:t>
            </a:r>
            <a:r>
              <a:rPr lang="fa-IR" dirty="0" smtClean="0"/>
              <a:t> </a:t>
            </a:r>
            <a:r>
              <a:rPr lang="fa-IR" dirty="0" err="1" smtClean="0"/>
              <a:t>لِرَبِّكَ</a:t>
            </a:r>
            <a:r>
              <a:rPr lang="fa-IR" dirty="0" smtClean="0"/>
              <a:t> </a:t>
            </a:r>
            <a:r>
              <a:rPr lang="fa-IR" dirty="0" err="1" smtClean="0"/>
              <a:t>حِمَارٌ</a:t>
            </a:r>
            <a:r>
              <a:rPr lang="fa-IR" dirty="0" smtClean="0"/>
              <a:t> </a:t>
            </a:r>
            <a:r>
              <a:rPr lang="fa-IR" dirty="0" err="1" smtClean="0"/>
              <a:t>فَقَالَ</a:t>
            </a:r>
            <a:r>
              <a:rPr lang="fa-IR" dirty="0" smtClean="0"/>
              <a:t> </a:t>
            </a:r>
            <a:r>
              <a:rPr lang="fa-IR" dirty="0" err="1" smtClean="0"/>
              <a:t>لَوْ</a:t>
            </a:r>
            <a:r>
              <a:rPr lang="fa-IR" dirty="0" smtClean="0"/>
              <a:t> </a:t>
            </a:r>
            <a:r>
              <a:rPr lang="fa-IR" dirty="0" err="1" smtClean="0"/>
              <a:t>كَانَ</a:t>
            </a:r>
            <a:r>
              <a:rPr lang="fa-IR" dirty="0" smtClean="0"/>
              <a:t> </a:t>
            </a:r>
            <a:r>
              <a:rPr lang="fa-IR" dirty="0" err="1" smtClean="0"/>
              <a:t>لَهُ</a:t>
            </a:r>
            <a:r>
              <a:rPr lang="fa-IR" dirty="0" smtClean="0"/>
              <a:t> </a:t>
            </a:r>
            <a:r>
              <a:rPr lang="fa-IR" dirty="0" err="1" smtClean="0"/>
              <a:t>حِمَارٌ</a:t>
            </a:r>
            <a:r>
              <a:rPr lang="fa-IR" dirty="0" smtClean="0"/>
              <a:t> </a:t>
            </a:r>
            <a:r>
              <a:rPr lang="fa-IR" dirty="0" err="1" smtClean="0"/>
              <a:t>مَا</a:t>
            </a:r>
            <a:r>
              <a:rPr lang="fa-IR" dirty="0" smtClean="0"/>
              <a:t> </a:t>
            </a:r>
            <a:r>
              <a:rPr lang="fa-IR" dirty="0" err="1" smtClean="0"/>
              <a:t>كَانَ</a:t>
            </a:r>
            <a:r>
              <a:rPr lang="fa-IR" dirty="0" smtClean="0"/>
              <a:t> </a:t>
            </a:r>
            <a:r>
              <a:rPr lang="fa-IR" dirty="0" err="1" smtClean="0"/>
              <a:t>يَضِيعُ</a:t>
            </a:r>
            <a:r>
              <a:rPr lang="fa-IR" dirty="0" smtClean="0"/>
              <a:t> </a:t>
            </a:r>
            <a:r>
              <a:rPr lang="fa-IR" dirty="0" err="1" smtClean="0"/>
              <a:t>مِثْلُ</a:t>
            </a:r>
            <a:r>
              <a:rPr lang="fa-IR" dirty="0" smtClean="0"/>
              <a:t> </a:t>
            </a:r>
            <a:r>
              <a:rPr lang="fa-IR" dirty="0" err="1" smtClean="0"/>
              <a:t>هَذَا</a:t>
            </a:r>
            <a:r>
              <a:rPr lang="fa-IR" dirty="0" smtClean="0"/>
              <a:t> </a:t>
            </a:r>
            <a:r>
              <a:rPr lang="fa-IR" dirty="0" err="1" smtClean="0"/>
              <a:t>الْحَشِيشِ</a:t>
            </a:r>
            <a:r>
              <a:rPr lang="fa-IR" dirty="0" smtClean="0"/>
              <a:t> </a:t>
            </a:r>
            <a:r>
              <a:rPr lang="fa-IR" dirty="0" err="1" smtClean="0"/>
              <a:t>فَأَوْحَى</a:t>
            </a:r>
            <a:r>
              <a:rPr lang="fa-IR" dirty="0" smtClean="0"/>
              <a:t> </a:t>
            </a:r>
            <a:r>
              <a:rPr lang="fa-IR" dirty="0" err="1" smtClean="0"/>
              <a:t>اللَّهُ</a:t>
            </a:r>
            <a:r>
              <a:rPr lang="fa-IR" dirty="0" smtClean="0"/>
              <a:t> </a:t>
            </a:r>
            <a:r>
              <a:rPr lang="fa-IR" dirty="0" err="1" smtClean="0"/>
              <a:t>إِلَى</a:t>
            </a:r>
            <a:r>
              <a:rPr lang="fa-IR" dirty="0" smtClean="0"/>
              <a:t> </a:t>
            </a:r>
            <a:r>
              <a:rPr lang="fa-IR" dirty="0" err="1" smtClean="0"/>
              <a:t>الْمَلَكِ</a:t>
            </a:r>
            <a:r>
              <a:rPr lang="fa-IR" dirty="0" smtClean="0"/>
              <a:t> </a:t>
            </a:r>
            <a:r>
              <a:rPr lang="fa-IR" dirty="0" err="1" smtClean="0"/>
              <a:t>إِنَّمَا</a:t>
            </a:r>
            <a:r>
              <a:rPr lang="fa-IR" dirty="0" smtClean="0"/>
              <a:t> </a:t>
            </a:r>
            <a:r>
              <a:rPr lang="fa-IR" dirty="0" err="1" smtClean="0"/>
              <a:t>أُثِيبُهُ</a:t>
            </a:r>
            <a:r>
              <a:rPr lang="fa-IR" dirty="0" smtClean="0"/>
              <a:t> </a:t>
            </a:r>
            <a:r>
              <a:rPr lang="fa-IR" dirty="0" err="1" smtClean="0"/>
              <a:t>عَلَى</a:t>
            </a:r>
            <a:r>
              <a:rPr lang="fa-IR" dirty="0" smtClean="0"/>
              <a:t> </a:t>
            </a:r>
            <a:r>
              <a:rPr lang="fa-IR" dirty="0" err="1" smtClean="0"/>
              <a:t>قَدْرِ</a:t>
            </a:r>
            <a:r>
              <a:rPr lang="fa-IR" dirty="0" smtClean="0"/>
              <a:t> </a:t>
            </a:r>
            <a:r>
              <a:rPr lang="fa-IR" smtClean="0"/>
              <a:t>عَقْلِه</a:t>
            </a:r>
            <a:endParaRPr lang="en-US"/>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6</a:t>
            </a:fld>
            <a:endParaRPr lang="fa-IR">
              <a:solidFill>
                <a:prstClr val="black"/>
              </a:solidFill>
            </a:endParaRPr>
          </a:p>
        </p:txBody>
      </p:sp>
    </p:spTree>
    <p:extLst>
      <p:ext uri="{BB962C8B-B14F-4D97-AF65-F5344CB8AC3E}">
        <p14:creationId xmlns:p14="http://schemas.microsoft.com/office/powerpoint/2010/main" val="104420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endParaRPr lang="en-US"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7</a:t>
            </a:fld>
            <a:endParaRPr lang="fa-IR">
              <a:solidFill>
                <a:prstClr val="black"/>
              </a:solidFill>
            </a:endParaRPr>
          </a:p>
        </p:txBody>
      </p:sp>
    </p:spTree>
    <p:extLst>
      <p:ext uri="{BB962C8B-B14F-4D97-AF65-F5344CB8AC3E}">
        <p14:creationId xmlns:p14="http://schemas.microsoft.com/office/powerpoint/2010/main" val="104420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err="1" smtClean="0"/>
              <a:t>الكافي</a:t>
            </a:r>
            <a:r>
              <a:rPr lang="fa-IR" dirty="0" smtClean="0"/>
              <a:t>    ج‏1    12    </a:t>
            </a:r>
            <a:r>
              <a:rPr lang="fa-IR" dirty="0" err="1" smtClean="0"/>
              <a:t>كتاب</a:t>
            </a:r>
            <a:r>
              <a:rPr lang="fa-IR" dirty="0" smtClean="0"/>
              <a:t> </a:t>
            </a:r>
            <a:r>
              <a:rPr lang="fa-IR" dirty="0" err="1" smtClean="0"/>
              <a:t>العقل</a:t>
            </a:r>
            <a:r>
              <a:rPr lang="fa-IR" dirty="0" smtClean="0"/>
              <a:t> و </a:t>
            </a:r>
            <a:r>
              <a:rPr lang="fa-IR" dirty="0" err="1" smtClean="0"/>
              <a:t>الجهل</a:t>
            </a:r>
            <a:r>
              <a:rPr lang="fa-IR" dirty="0" smtClean="0"/>
              <a:t> .....  ص : 10</a:t>
            </a:r>
          </a:p>
          <a:p>
            <a:r>
              <a:rPr lang="fa-IR" dirty="0" err="1" smtClean="0"/>
              <a:t>سُلَيْمَانَ</a:t>
            </a:r>
            <a:r>
              <a:rPr lang="fa-IR" dirty="0" smtClean="0"/>
              <a:t> </a:t>
            </a:r>
            <a:r>
              <a:rPr lang="fa-IR" dirty="0" err="1" smtClean="0"/>
              <a:t>الدَّيْلَمِيِّ</a:t>
            </a:r>
            <a:r>
              <a:rPr lang="fa-IR" dirty="0" smtClean="0"/>
              <a:t> </a:t>
            </a:r>
            <a:r>
              <a:rPr lang="fa-IR" dirty="0" err="1" smtClean="0"/>
              <a:t>عَنْ</a:t>
            </a:r>
            <a:r>
              <a:rPr lang="fa-IR" dirty="0" smtClean="0"/>
              <a:t> </a:t>
            </a:r>
            <a:r>
              <a:rPr lang="fa-IR" dirty="0" err="1" smtClean="0"/>
              <a:t>أَبِيهِ</a:t>
            </a:r>
            <a:r>
              <a:rPr lang="fa-IR" dirty="0" smtClean="0"/>
              <a:t> </a:t>
            </a:r>
            <a:r>
              <a:rPr lang="fa-IR" dirty="0" err="1" smtClean="0"/>
              <a:t>قَالَ</a:t>
            </a:r>
            <a:r>
              <a:rPr lang="fa-IR" dirty="0" smtClean="0"/>
              <a:t> </a:t>
            </a:r>
            <a:r>
              <a:rPr lang="fa-IR" dirty="0" err="1" smtClean="0"/>
              <a:t>قُلْتُ</a:t>
            </a:r>
            <a:r>
              <a:rPr lang="fa-IR" dirty="0" smtClean="0"/>
              <a:t> </a:t>
            </a:r>
            <a:r>
              <a:rPr lang="fa-IR" dirty="0" err="1" smtClean="0"/>
              <a:t>لِأَبِي</a:t>
            </a:r>
            <a:r>
              <a:rPr lang="fa-IR" dirty="0" smtClean="0"/>
              <a:t> </a:t>
            </a:r>
            <a:r>
              <a:rPr lang="fa-IR" dirty="0" err="1" smtClean="0"/>
              <a:t>عَبْدِ</a:t>
            </a:r>
            <a:r>
              <a:rPr lang="fa-IR" dirty="0" smtClean="0"/>
              <a:t> </a:t>
            </a:r>
            <a:r>
              <a:rPr lang="fa-IR" dirty="0" err="1" smtClean="0"/>
              <a:t>اللَّهِ</a:t>
            </a:r>
            <a:r>
              <a:rPr lang="fa-IR" dirty="0" smtClean="0"/>
              <a:t> ع </a:t>
            </a:r>
            <a:r>
              <a:rPr lang="fa-IR" dirty="0" err="1" smtClean="0"/>
              <a:t>فُلَانٌ</a:t>
            </a:r>
            <a:r>
              <a:rPr lang="fa-IR" dirty="0" smtClean="0"/>
              <a:t> </a:t>
            </a:r>
            <a:r>
              <a:rPr lang="fa-IR" dirty="0" err="1" smtClean="0"/>
              <a:t>مِنْ</a:t>
            </a:r>
            <a:r>
              <a:rPr lang="fa-IR" dirty="0" smtClean="0"/>
              <a:t> </a:t>
            </a:r>
            <a:r>
              <a:rPr lang="fa-IR" dirty="0" err="1" smtClean="0"/>
              <a:t>عِبَادَتِهِ</a:t>
            </a:r>
            <a:r>
              <a:rPr lang="fa-IR" dirty="0" smtClean="0"/>
              <a:t> </a:t>
            </a:r>
            <a:r>
              <a:rPr lang="fa-IR" dirty="0" err="1" smtClean="0"/>
              <a:t>وَ</a:t>
            </a:r>
            <a:r>
              <a:rPr lang="fa-IR" dirty="0" smtClean="0"/>
              <a:t> </a:t>
            </a:r>
            <a:r>
              <a:rPr lang="fa-IR" dirty="0" err="1" smtClean="0"/>
              <a:t>دِينِهِ</a:t>
            </a:r>
            <a:r>
              <a:rPr lang="fa-IR" dirty="0" smtClean="0"/>
              <a:t> </a:t>
            </a:r>
            <a:r>
              <a:rPr lang="fa-IR" dirty="0" err="1" smtClean="0"/>
              <a:t>وَ</a:t>
            </a:r>
            <a:r>
              <a:rPr lang="fa-IR" dirty="0" smtClean="0"/>
              <a:t> </a:t>
            </a:r>
            <a:r>
              <a:rPr lang="fa-IR" dirty="0" err="1" smtClean="0"/>
              <a:t>فَضْلِهِ</a:t>
            </a:r>
            <a:r>
              <a:rPr lang="fa-IR" dirty="0" smtClean="0"/>
              <a:t> </a:t>
            </a:r>
            <a:r>
              <a:rPr lang="fa-IR" dirty="0" err="1" smtClean="0"/>
              <a:t>فَقَالَ</a:t>
            </a:r>
            <a:r>
              <a:rPr lang="fa-IR" dirty="0" smtClean="0"/>
              <a:t> </a:t>
            </a:r>
            <a:r>
              <a:rPr lang="fa-IR" dirty="0" err="1" smtClean="0"/>
              <a:t>كَيْفَ</a:t>
            </a:r>
            <a:r>
              <a:rPr lang="fa-IR" dirty="0" smtClean="0"/>
              <a:t> </a:t>
            </a:r>
            <a:r>
              <a:rPr lang="fa-IR" dirty="0" err="1" smtClean="0"/>
              <a:t>عَقْلُهُ</a:t>
            </a:r>
            <a:r>
              <a:rPr lang="fa-IR" dirty="0" smtClean="0"/>
              <a:t> </a:t>
            </a:r>
            <a:r>
              <a:rPr lang="fa-IR" dirty="0" err="1" smtClean="0"/>
              <a:t>قُلْتُ</a:t>
            </a:r>
            <a:r>
              <a:rPr lang="fa-IR" dirty="0" smtClean="0"/>
              <a:t> </a:t>
            </a:r>
            <a:r>
              <a:rPr lang="fa-IR" dirty="0" err="1" smtClean="0"/>
              <a:t>لَا</a:t>
            </a:r>
            <a:r>
              <a:rPr lang="fa-IR" dirty="0" smtClean="0"/>
              <a:t> </a:t>
            </a:r>
            <a:r>
              <a:rPr lang="fa-IR" dirty="0" err="1" smtClean="0"/>
              <a:t>أَدْرِي</a:t>
            </a:r>
            <a:r>
              <a:rPr lang="fa-IR" dirty="0" smtClean="0"/>
              <a:t> </a:t>
            </a:r>
            <a:r>
              <a:rPr lang="fa-IR" dirty="0" err="1" smtClean="0"/>
              <a:t>فَقَالَ</a:t>
            </a:r>
            <a:r>
              <a:rPr lang="fa-IR" dirty="0" smtClean="0"/>
              <a:t> </a:t>
            </a:r>
            <a:r>
              <a:rPr lang="fa-IR" dirty="0" err="1" smtClean="0"/>
              <a:t>إِنَّ</a:t>
            </a:r>
            <a:r>
              <a:rPr lang="fa-IR" dirty="0" smtClean="0"/>
              <a:t> </a:t>
            </a:r>
            <a:r>
              <a:rPr lang="fa-IR" dirty="0" err="1" smtClean="0"/>
              <a:t>الثَّوَابَ</a:t>
            </a:r>
            <a:r>
              <a:rPr lang="fa-IR" dirty="0" smtClean="0"/>
              <a:t> </a:t>
            </a:r>
            <a:r>
              <a:rPr lang="fa-IR" dirty="0" err="1" smtClean="0"/>
              <a:t>عَلَى</a:t>
            </a:r>
            <a:r>
              <a:rPr lang="fa-IR" dirty="0" smtClean="0"/>
              <a:t> </a:t>
            </a:r>
            <a:r>
              <a:rPr lang="fa-IR" dirty="0" err="1" smtClean="0"/>
              <a:t>قَدْرِ</a:t>
            </a:r>
            <a:r>
              <a:rPr lang="fa-IR" dirty="0" smtClean="0"/>
              <a:t> </a:t>
            </a:r>
            <a:r>
              <a:rPr lang="fa-IR" dirty="0" err="1" smtClean="0"/>
              <a:t>الْعَقْلِ</a:t>
            </a:r>
            <a:r>
              <a:rPr lang="fa-IR" dirty="0" smtClean="0"/>
              <a:t> </a:t>
            </a:r>
            <a:r>
              <a:rPr lang="fa-IR" dirty="0" err="1" smtClean="0"/>
              <a:t>إِنَّ</a:t>
            </a:r>
            <a:r>
              <a:rPr lang="fa-IR" dirty="0" smtClean="0"/>
              <a:t> </a:t>
            </a:r>
            <a:r>
              <a:rPr lang="fa-IR" dirty="0" err="1" smtClean="0"/>
              <a:t>رَجُلًا</a:t>
            </a:r>
            <a:r>
              <a:rPr lang="fa-IR" dirty="0" smtClean="0"/>
              <a:t> </a:t>
            </a:r>
            <a:r>
              <a:rPr lang="fa-IR" dirty="0" err="1" smtClean="0"/>
              <a:t>مِنْ</a:t>
            </a:r>
            <a:r>
              <a:rPr lang="fa-IR" dirty="0" smtClean="0"/>
              <a:t> </a:t>
            </a:r>
            <a:r>
              <a:rPr lang="fa-IR" dirty="0" err="1" smtClean="0"/>
              <a:t>بَنِي</a:t>
            </a:r>
            <a:r>
              <a:rPr lang="fa-IR" dirty="0" smtClean="0"/>
              <a:t> </a:t>
            </a:r>
            <a:r>
              <a:rPr lang="fa-IR" dirty="0" err="1" smtClean="0"/>
              <a:t>إِسْرَائِيلَ</a:t>
            </a:r>
            <a:r>
              <a:rPr lang="fa-IR" dirty="0" smtClean="0"/>
              <a:t> </a:t>
            </a:r>
            <a:r>
              <a:rPr lang="fa-IR" dirty="0" err="1" smtClean="0"/>
              <a:t>كَانَ</a:t>
            </a:r>
            <a:r>
              <a:rPr lang="fa-IR" dirty="0" smtClean="0"/>
              <a:t> </a:t>
            </a:r>
            <a:r>
              <a:rPr lang="fa-IR" dirty="0" err="1" smtClean="0"/>
              <a:t>يَعْبُدُ</a:t>
            </a:r>
            <a:r>
              <a:rPr lang="fa-IR" dirty="0" smtClean="0"/>
              <a:t> </a:t>
            </a:r>
            <a:r>
              <a:rPr lang="fa-IR" dirty="0" err="1" smtClean="0"/>
              <a:t>اللَّهَ</a:t>
            </a:r>
            <a:r>
              <a:rPr lang="fa-IR" dirty="0" smtClean="0"/>
              <a:t> </a:t>
            </a:r>
            <a:r>
              <a:rPr lang="fa-IR" dirty="0" err="1" smtClean="0"/>
              <a:t>فِي</a:t>
            </a:r>
            <a:r>
              <a:rPr lang="fa-IR" dirty="0" smtClean="0"/>
              <a:t> </a:t>
            </a:r>
            <a:r>
              <a:rPr lang="fa-IR" dirty="0" err="1" smtClean="0"/>
              <a:t>جَزِيرَةٍ</a:t>
            </a:r>
            <a:r>
              <a:rPr lang="fa-IR" dirty="0" smtClean="0"/>
              <a:t> </a:t>
            </a:r>
            <a:r>
              <a:rPr lang="fa-IR" dirty="0" err="1" smtClean="0"/>
              <a:t>مِنْ</a:t>
            </a:r>
            <a:r>
              <a:rPr lang="fa-IR" dirty="0" smtClean="0"/>
              <a:t> </a:t>
            </a:r>
            <a:r>
              <a:rPr lang="fa-IR" dirty="0" err="1" smtClean="0"/>
              <a:t>جَزَائِرِ</a:t>
            </a:r>
            <a:r>
              <a:rPr lang="fa-IR" dirty="0" smtClean="0"/>
              <a:t> </a:t>
            </a:r>
            <a:r>
              <a:rPr lang="fa-IR" dirty="0" err="1" smtClean="0"/>
              <a:t>الْبَحْرِ</a:t>
            </a:r>
            <a:r>
              <a:rPr lang="fa-IR" dirty="0" smtClean="0"/>
              <a:t> </a:t>
            </a:r>
            <a:r>
              <a:rPr lang="fa-IR" dirty="0" err="1" smtClean="0"/>
              <a:t>خَضْرَاءَ</a:t>
            </a:r>
            <a:r>
              <a:rPr lang="fa-IR" dirty="0" smtClean="0"/>
              <a:t> </a:t>
            </a:r>
            <a:r>
              <a:rPr lang="fa-IR" dirty="0" err="1" smtClean="0"/>
              <a:t>نَضِرَةٍ</a:t>
            </a:r>
            <a:r>
              <a:rPr lang="fa-IR" dirty="0" smtClean="0"/>
              <a:t> </a:t>
            </a:r>
            <a:r>
              <a:rPr lang="fa-IR" dirty="0" err="1" smtClean="0"/>
              <a:t>كَثِيرَةِ</a:t>
            </a:r>
            <a:r>
              <a:rPr lang="fa-IR" dirty="0" smtClean="0"/>
              <a:t> </a:t>
            </a:r>
            <a:r>
              <a:rPr lang="fa-IR" dirty="0" err="1" smtClean="0"/>
              <a:t>الشَّجَرِ</a:t>
            </a:r>
            <a:r>
              <a:rPr lang="fa-IR" dirty="0" smtClean="0"/>
              <a:t> </a:t>
            </a:r>
            <a:r>
              <a:rPr lang="fa-IR" dirty="0" err="1" smtClean="0"/>
              <a:t>ظَاهِرَةِ</a:t>
            </a:r>
            <a:r>
              <a:rPr lang="fa-IR" dirty="0" smtClean="0"/>
              <a:t> </a:t>
            </a:r>
            <a:r>
              <a:rPr lang="fa-IR" dirty="0" err="1" smtClean="0"/>
              <a:t>الْمَاءِ</a:t>
            </a:r>
            <a:r>
              <a:rPr lang="fa-IR" dirty="0" smtClean="0"/>
              <a:t> </a:t>
            </a:r>
            <a:r>
              <a:rPr lang="fa-IR" dirty="0" err="1" smtClean="0"/>
              <a:t>وَ</a:t>
            </a:r>
            <a:r>
              <a:rPr lang="fa-IR" dirty="0" smtClean="0"/>
              <a:t> </a:t>
            </a:r>
            <a:r>
              <a:rPr lang="fa-IR" dirty="0" err="1" smtClean="0"/>
              <a:t>إِنَّ</a:t>
            </a:r>
            <a:r>
              <a:rPr lang="fa-IR" dirty="0" smtClean="0"/>
              <a:t> </a:t>
            </a:r>
            <a:r>
              <a:rPr lang="fa-IR" dirty="0" err="1" smtClean="0"/>
              <a:t>مَلَكاً</a:t>
            </a:r>
            <a:r>
              <a:rPr lang="fa-IR" dirty="0" smtClean="0"/>
              <a:t> </a:t>
            </a:r>
            <a:r>
              <a:rPr lang="fa-IR" dirty="0" err="1" smtClean="0"/>
              <a:t>مِنَ</a:t>
            </a:r>
            <a:r>
              <a:rPr lang="fa-IR" dirty="0" smtClean="0"/>
              <a:t> </a:t>
            </a:r>
            <a:r>
              <a:rPr lang="fa-IR" dirty="0" err="1" smtClean="0"/>
              <a:t>الْمَلَائِكَةِ</a:t>
            </a:r>
            <a:r>
              <a:rPr lang="fa-IR" dirty="0" smtClean="0"/>
              <a:t> </a:t>
            </a:r>
            <a:r>
              <a:rPr lang="fa-IR" dirty="0" err="1" smtClean="0"/>
              <a:t>مَرَّ</a:t>
            </a:r>
            <a:r>
              <a:rPr lang="fa-IR" dirty="0" smtClean="0"/>
              <a:t> </a:t>
            </a:r>
            <a:r>
              <a:rPr lang="fa-IR" dirty="0" err="1" smtClean="0"/>
              <a:t>بِهِ</a:t>
            </a:r>
            <a:r>
              <a:rPr lang="fa-IR" dirty="0" smtClean="0"/>
              <a:t> </a:t>
            </a:r>
            <a:r>
              <a:rPr lang="fa-IR" dirty="0" err="1" smtClean="0"/>
              <a:t>فَقَالَ</a:t>
            </a:r>
            <a:r>
              <a:rPr lang="fa-IR" dirty="0" smtClean="0"/>
              <a:t> </a:t>
            </a:r>
            <a:r>
              <a:rPr lang="fa-IR" dirty="0" err="1" smtClean="0"/>
              <a:t>يَا</a:t>
            </a:r>
            <a:r>
              <a:rPr lang="fa-IR" dirty="0" smtClean="0"/>
              <a:t> </a:t>
            </a:r>
            <a:r>
              <a:rPr lang="fa-IR" dirty="0" err="1" smtClean="0"/>
              <a:t>رَبِّ</a:t>
            </a:r>
            <a:r>
              <a:rPr lang="fa-IR" dirty="0" smtClean="0"/>
              <a:t> </a:t>
            </a:r>
            <a:r>
              <a:rPr lang="fa-IR" dirty="0" err="1" smtClean="0"/>
              <a:t>أَرِنِي</a:t>
            </a:r>
            <a:r>
              <a:rPr lang="fa-IR" dirty="0" smtClean="0"/>
              <a:t> </a:t>
            </a:r>
            <a:r>
              <a:rPr lang="fa-IR" dirty="0" err="1" smtClean="0"/>
              <a:t>ثَوَابَ</a:t>
            </a:r>
            <a:r>
              <a:rPr lang="fa-IR" dirty="0" smtClean="0"/>
              <a:t> </a:t>
            </a:r>
            <a:r>
              <a:rPr lang="fa-IR" dirty="0" err="1" smtClean="0"/>
              <a:t>عَبْدِكَ</a:t>
            </a:r>
            <a:r>
              <a:rPr lang="fa-IR" dirty="0" smtClean="0"/>
              <a:t> </a:t>
            </a:r>
            <a:r>
              <a:rPr lang="fa-IR" dirty="0" err="1" smtClean="0"/>
              <a:t>هَذَا</a:t>
            </a:r>
            <a:r>
              <a:rPr lang="fa-IR" dirty="0" smtClean="0"/>
              <a:t> </a:t>
            </a:r>
            <a:r>
              <a:rPr lang="fa-IR" dirty="0" err="1" smtClean="0"/>
              <a:t>فَأَرَاهُ</a:t>
            </a:r>
            <a:r>
              <a:rPr lang="fa-IR" dirty="0" smtClean="0"/>
              <a:t> </a:t>
            </a:r>
            <a:r>
              <a:rPr lang="fa-IR" dirty="0" err="1" smtClean="0"/>
              <a:t>اللَّهُ</a:t>
            </a:r>
            <a:r>
              <a:rPr lang="fa-IR" dirty="0" smtClean="0"/>
              <a:t> </a:t>
            </a:r>
            <a:r>
              <a:rPr lang="fa-IR" dirty="0" err="1" smtClean="0"/>
              <a:t>تَعَالَى</a:t>
            </a:r>
            <a:r>
              <a:rPr lang="fa-IR" dirty="0" smtClean="0"/>
              <a:t> </a:t>
            </a:r>
            <a:r>
              <a:rPr lang="fa-IR" dirty="0" err="1" smtClean="0"/>
              <a:t>ذَلِكَ</a:t>
            </a:r>
            <a:r>
              <a:rPr lang="fa-IR" dirty="0" smtClean="0"/>
              <a:t> </a:t>
            </a:r>
            <a:r>
              <a:rPr lang="fa-IR" dirty="0" err="1" smtClean="0"/>
              <a:t>فَاسْتَقَلَّهُ</a:t>
            </a:r>
            <a:r>
              <a:rPr lang="fa-IR" dirty="0" smtClean="0"/>
              <a:t> </a:t>
            </a:r>
            <a:r>
              <a:rPr lang="fa-IR" dirty="0" err="1" smtClean="0"/>
              <a:t>الْمَلَكُ</a:t>
            </a:r>
            <a:r>
              <a:rPr lang="fa-IR" dirty="0" smtClean="0"/>
              <a:t> </a:t>
            </a:r>
            <a:r>
              <a:rPr lang="fa-IR" dirty="0" err="1" smtClean="0"/>
              <a:t>فَأَوْحَى</a:t>
            </a:r>
            <a:r>
              <a:rPr lang="fa-IR" dirty="0" smtClean="0"/>
              <a:t> </a:t>
            </a:r>
            <a:r>
              <a:rPr lang="fa-IR" dirty="0" err="1" smtClean="0"/>
              <a:t>اللَّهُ</a:t>
            </a:r>
            <a:r>
              <a:rPr lang="fa-IR" dirty="0" smtClean="0"/>
              <a:t> </a:t>
            </a:r>
            <a:r>
              <a:rPr lang="fa-IR" dirty="0" err="1" smtClean="0"/>
              <a:t>تَعَالَى</a:t>
            </a:r>
            <a:r>
              <a:rPr lang="fa-IR" dirty="0" smtClean="0"/>
              <a:t> </a:t>
            </a:r>
            <a:r>
              <a:rPr lang="fa-IR" dirty="0" err="1" smtClean="0"/>
              <a:t>إِلَيْهِ</a:t>
            </a:r>
            <a:r>
              <a:rPr lang="fa-IR" dirty="0" smtClean="0"/>
              <a:t> </a:t>
            </a:r>
            <a:r>
              <a:rPr lang="fa-IR" dirty="0" err="1" smtClean="0"/>
              <a:t>أَنِ</a:t>
            </a:r>
            <a:r>
              <a:rPr lang="fa-IR" dirty="0" smtClean="0"/>
              <a:t> </a:t>
            </a:r>
            <a:r>
              <a:rPr lang="fa-IR" dirty="0" err="1" smtClean="0"/>
              <a:t>اصْحَبْهُ</a:t>
            </a:r>
            <a:r>
              <a:rPr lang="fa-IR" dirty="0" smtClean="0"/>
              <a:t> </a:t>
            </a:r>
            <a:r>
              <a:rPr lang="fa-IR" dirty="0" err="1" smtClean="0"/>
              <a:t>فَأَتَاهُ</a:t>
            </a:r>
            <a:r>
              <a:rPr lang="fa-IR" dirty="0" smtClean="0"/>
              <a:t> </a:t>
            </a:r>
            <a:r>
              <a:rPr lang="fa-IR" dirty="0" err="1" smtClean="0"/>
              <a:t>الْمَلَكُ</a:t>
            </a:r>
            <a:r>
              <a:rPr lang="fa-IR" dirty="0" smtClean="0"/>
              <a:t> </a:t>
            </a:r>
            <a:r>
              <a:rPr lang="fa-IR" dirty="0" err="1" smtClean="0"/>
              <a:t>فِي</a:t>
            </a:r>
            <a:r>
              <a:rPr lang="fa-IR" dirty="0" smtClean="0"/>
              <a:t> </a:t>
            </a:r>
            <a:r>
              <a:rPr lang="fa-IR" dirty="0" err="1" smtClean="0"/>
              <a:t>صُورَةِ</a:t>
            </a:r>
            <a:r>
              <a:rPr lang="fa-IR" dirty="0" smtClean="0"/>
              <a:t> </a:t>
            </a:r>
            <a:r>
              <a:rPr lang="fa-IR" dirty="0" err="1" smtClean="0"/>
              <a:t>إِنْسِيٍّ</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مَنْ</a:t>
            </a:r>
            <a:r>
              <a:rPr lang="fa-IR" dirty="0" smtClean="0"/>
              <a:t> </a:t>
            </a:r>
            <a:r>
              <a:rPr lang="fa-IR" dirty="0" err="1" smtClean="0"/>
              <a:t>أَنْتَ</a:t>
            </a:r>
            <a:r>
              <a:rPr lang="fa-IR" dirty="0" smtClean="0"/>
              <a:t> </a:t>
            </a:r>
            <a:r>
              <a:rPr lang="fa-IR" dirty="0" err="1" smtClean="0"/>
              <a:t>قَالَ</a:t>
            </a:r>
            <a:r>
              <a:rPr lang="fa-IR" dirty="0" smtClean="0"/>
              <a:t> </a:t>
            </a:r>
            <a:r>
              <a:rPr lang="fa-IR" dirty="0" err="1" smtClean="0"/>
              <a:t>أَنَا</a:t>
            </a:r>
            <a:r>
              <a:rPr lang="fa-IR" dirty="0" smtClean="0"/>
              <a:t> </a:t>
            </a:r>
            <a:r>
              <a:rPr lang="fa-IR" dirty="0" err="1" smtClean="0"/>
              <a:t>رَجُلٌ</a:t>
            </a:r>
            <a:r>
              <a:rPr lang="fa-IR" dirty="0" smtClean="0"/>
              <a:t> </a:t>
            </a:r>
            <a:r>
              <a:rPr lang="fa-IR" dirty="0" err="1" smtClean="0"/>
              <a:t>عَابِدٌ</a:t>
            </a:r>
            <a:r>
              <a:rPr lang="fa-IR" dirty="0" smtClean="0"/>
              <a:t> </a:t>
            </a:r>
            <a:r>
              <a:rPr lang="fa-IR" dirty="0" err="1" smtClean="0"/>
              <a:t>بَلَغَنِي</a:t>
            </a:r>
            <a:r>
              <a:rPr lang="fa-IR" dirty="0" smtClean="0"/>
              <a:t> </a:t>
            </a:r>
            <a:r>
              <a:rPr lang="fa-IR" dirty="0" err="1" smtClean="0"/>
              <a:t>مَكَانُكَ</a:t>
            </a:r>
            <a:r>
              <a:rPr lang="fa-IR" dirty="0" smtClean="0"/>
              <a:t> </a:t>
            </a:r>
            <a:r>
              <a:rPr lang="fa-IR" dirty="0" err="1" smtClean="0"/>
              <a:t>وَ</a:t>
            </a:r>
            <a:r>
              <a:rPr lang="fa-IR" dirty="0" smtClean="0"/>
              <a:t> </a:t>
            </a:r>
            <a:r>
              <a:rPr lang="fa-IR" dirty="0" err="1" smtClean="0"/>
              <a:t>عِبَادَتُكَ</a:t>
            </a:r>
            <a:r>
              <a:rPr lang="fa-IR" dirty="0" smtClean="0"/>
              <a:t> </a:t>
            </a:r>
            <a:r>
              <a:rPr lang="fa-IR" dirty="0" err="1" smtClean="0"/>
              <a:t>فِي</a:t>
            </a:r>
            <a:r>
              <a:rPr lang="fa-IR" dirty="0" smtClean="0"/>
              <a:t> </a:t>
            </a:r>
            <a:r>
              <a:rPr lang="fa-IR" dirty="0" err="1" smtClean="0"/>
              <a:t>هَذَا</a:t>
            </a:r>
            <a:r>
              <a:rPr lang="fa-IR" dirty="0" smtClean="0"/>
              <a:t> </a:t>
            </a:r>
            <a:r>
              <a:rPr lang="fa-IR" dirty="0" err="1" smtClean="0"/>
              <a:t>الْمَكَانِ</a:t>
            </a:r>
            <a:r>
              <a:rPr lang="fa-IR" dirty="0" smtClean="0"/>
              <a:t> </a:t>
            </a:r>
            <a:r>
              <a:rPr lang="fa-IR" dirty="0" err="1" smtClean="0"/>
              <a:t>فَأَتَيْتُكَ</a:t>
            </a:r>
            <a:r>
              <a:rPr lang="fa-IR" dirty="0" smtClean="0"/>
              <a:t> </a:t>
            </a:r>
            <a:r>
              <a:rPr lang="fa-IR" dirty="0" err="1" smtClean="0"/>
              <a:t>لِأَعْبُدَ</a:t>
            </a:r>
            <a:r>
              <a:rPr lang="fa-IR" dirty="0" smtClean="0"/>
              <a:t> </a:t>
            </a:r>
            <a:r>
              <a:rPr lang="fa-IR" dirty="0" err="1" smtClean="0"/>
              <a:t>اللَّهَ</a:t>
            </a:r>
            <a:r>
              <a:rPr lang="fa-IR" dirty="0" smtClean="0"/>
              <a:t> </a:t>
            </a:r>
            <a:r>
              <a:rPr lang="fa-IR" dirty="0" err="1" smtClean="0"/>
              <a:t>مَعَكَ</a:t>
            </a:r>
            <a:r>
              <a:rPr lang="fa-IR" dirty="0" smtClean="0"/>
              <a:t> </a:t>
            </a:r>
            <a:r>
              <a:rPr lang="fa-IR" dirty="0" err="1" smtClean="0"/>
              <a:t>فَكَانَ</a:t>
            </a:r>
            <a:r>
              <a:rPr lang="fa-IR" dirty="0" smtClean="0"/>
              <a:t> </a:t>
            </a:r>
            <a:r>
              <a:rPr lang="fa-IR" dirty="0" err="1" smtClean="0"/>
              <a:t>مَعَهُ</a:t>
            </a:r>
            <a:r>
              <a:rPr lang="fa-IR" dirty="0" smtClean="0"/>
              <a:t> </a:t>
            </a:r>
            <a:r>
              <a:rPr lang="fa-IR" dirty="0" err="1" smtClean="0"/>
              <a:t>يَوْمَهُ</a:t>
            </a:r>
            <a:r>
              <a:rPr lang="fa-IR" dirty="0" smtClean="0"/>
              <a:t> </a:t>
            </a:r>
            <a:r>
              <a:rPr lang="fa-IR" dirty="0" err="1" smtClean="0"/>
              <a:t>ذَلِكَ</a:t>
            </a:r>
            <a:r>
              <a:rPr lang="fa-IR" dirty="0" smtClean="0"/>
              <a:t> </a:t>
            </a:r>
            <a:r>
              <a:rPr lang="fa-IR" dirty="0" err="1" smtClean="0"/>
              <a:t>فَلَمَّا</a:t>
            </a:r>
            <a:r>
              <a:rPr lang="fa-IR" dirty="0" smtClean="0"/>
              <a:t> </a:t>
            </a:r>
            <a:r>
              <a:rPr lang="fa-IR" dirty="0" err="1" smtClean="0"/>
              <a:t>أَصْبَحَ</a:t>
            </a:r>
            <a:r>
              <a:rPr lang="fa-IR" dirty="0" smtClean="0"/>
              <a:t> </a:t>
            </a:r>
            <a:r>
              <a:rPr lang="fa-IR" dirty="0" err="1" smtClean="0"/>
              <a:t>قَالَ</a:t>
            </a:r>
            <a:r>
              <a:rPr lang="fa-IR" dirty="0" smtClean="0"/>
              <a:t> </a:t>
            </a:r>
            <a:r>
              <a:rPr lang="fa-IR" dirty="0" err="1" smtClean="0"/>
              <a:t>لَهُ</a:t>
            </a:r>
            <a:r>
              <a:rPr lang="fa-IR" dirty="0" smtClean="0"/>
              <a:t> </a:t>
            </a:r>
            <a:r>
              <a:rPr lang="fa-IR" dirty="0" err="1" smtClean="0"/>
              <a:t>الْمَلَكُ</a:t>
            </a:r>
            <a:r>
              <a:rPr lang="fa-IR" dirty="0" smtClean="0"/>
              <a:t> </a:t>
            </a:r>
            <a:r>
              <a:rPr lang="fa-IR" dirty="0" err="1" smtClean="0"/>
              <a:t>إِنَّ</a:t>
            </a:r>
            <a:r>
              <a:rPr lang="fa-IR" dirty="0" smtClean="0"/>
              <a:t> </a:t>
            </a:r>
            <a:r>
              <a:rPr lang="fa-IR" dirty="0" err="1" smtClean="0"/>
              <a:t>مَكَانَكَ</a:t>
            </a:r>
            <a:r>
              <a:rPr lang="fa-IR" dirty="0" smtClean="0"/>
              <a:t> </a:t>
            </a:r>
            <a:r>
              <a:rPr lang="fa-IR" dirty="0" err="1" smtClean="0"/>
              <a:t>لَنَزِهٌ</a:t>
            </a:r>
            <a:r>
              <a:rPr lang="fa-IR" dirty="0" smtClean="0"/>
              <a:t> </a:t>
            </a:r>
            <a:r>
              <a:rPr lang="fa-IR" dirty="0" err="1" smtClean="0"/>
              <a:t>وَ</a:t>
            </a:r>
            <a:r>
              <a:rPr lang="fa-IR" dirty="0" smtClean="0"/>
              <a:t> </a:t>
            </a:r>
            <a:r>
              <a:rPr lang="fa-IR" dirty="0" err="1" smtClean="0"/>
              <a:t>مَا</a:t>
            </a:r>
            <a:r>
              <a:rPr lang="fa-IR" dirty="0" smtClean="0"/>
              <a:t> </a:t>
            </a:r>
            <a:r>
              <a:rPr lang="fa-IR" dirty="0" err="1" smtClean="0"/>
              <a:t>يَصْلُحُ</a:t>
            </a:r>
            <a:r>
              <a:rPr lang="fa-IR" dirty="0" smtClean="0"/>
              <a:t> </a:t>
            </a:r>
            <a:r>
              <a:rPr lang="fa-IR" dirty="0" err="1" smtClean="0"/>
              <a:t>إِلَّا</a:t>
            </a:r>
            <a:r>
              <a:rPr lang="fa-IR" dirty="0" smtClean="0"/>
              <a:t> </a:t>
            </a:r>
            <a:r>
              <a:rPr lang="fa-IR" dirty="0" err="1" smtClean="0"/>
              <a:t>لِلْعِبَادَةِ</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الْعَابِدُ</a:t>
            </a:r>
            <a:r>
              <a:rPr lang="fa-IR" dirty="0" smtClean="0"/>
              <a:t> </a:t>
            </a:r>
            <a:r>
              <a:rPr lang="fa-IR" dirty="0" err="1" smtClean="0"/>
              <a:t>إِنَّ</a:t>
            </a:r>
            <a:r>
              <a:rPr lang="fa-IR" dirty="0" smtClean="0"/>
              <a:t> </a:t>
            </a:r>
            <a:r>
              <a:rPr lang="fa-IR" dirty="0" err="1" smtClean="0"/>
              <a:t>لِمَكَانِنَا</a:t>
            </a:r>
            <a:r>
              <a:rPr lang="fa-IR" dirty="0" smtClean="0"/>
              <a:t> </a:t>
            </a:r>
            <a:r>
              <a:rPr lang="fa-IR" dirty="0" err="1" smtClean="0"/>
              <a:t>هَذَا</a:t>
            </a:r>
            <a:r>
              <a:rPr lang="fa-IR" dirty="0" smtClean="0"/>
              <a:t> </a:t>
            </a:r>
            <a:r>
              <a:rPr lang="fa-IR" dirty="0" err="1" smtClean="0"/>
              <a:t>عَيْباً</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وَ</a:t>
            </a:r>
            <a:r>
              <a:rPr lang="fa-IR" dirty="0" smtClean="0"/>
              <a:t> </a:t>
            </a:r>
            <a:r>
              <a:rPr lang="fa-IR" dirty="0" err="1" smtClean="0"/>
              <a:t>مَا</a:t>
            </a:r>
            <a:r>
              <a:rPr lang="fa-IR" dirty="0" smtClean="0"/>
              <a:t> </a:t>
            </a:r>
            <a:r>
              <a:rPr lang="fa-IR" dirty="0" err="1" smtClean="0"/>
              <a:t>هُوَ</a:t>
            </a:r>
            <a:r>
              <a:rPr lang="fa-IR" dirty="0" smtClean="0"/>
              <a:t> </a:t>
            </a:r>
            <a:r>
              <a:rPr lang="fa-IR" dirty="0" err="1" smtClean="0"/>
              <a:t>قَالَ</a:t>
            </a:r>
            <a:r>
              <a:rPr lang="fa-IR" dirty="0" smtClean="0"/>
              <a:t> </a:t>
            </a:r>
            <a:r>
              <a:rPr lang="fa-IR" dirty="0" err="1" smtClean="0"/>
              <a:t>لَيْسَ</a:t>
            </a:r>
            <a:r>
              <a:rPr lang="fa-IR" dirty="0" smtClean="0"/>
              <a:t> </a:t>
            </a:r>
            <a:r>
              <a:rPr lang="fa-IR" dirty="0" err="1" smtClean="0"/>
              <a:t>لِرَبِّنَا</a:t>
            </a:r>
            <a:r>
              <a:rPr lang="fa-IR" dirty="0" smtClean="0"/>
              <a:t> </a:t>
            </a:r>
            <a:r>
              <a:rPr lang="fa-IR" dirty="0" err="1" smtClean="0"/>
              <a:t>بَهِيمَةٌ</a:t>
            </a:r>
            <a:r>
              <a:rPr lang="fa-IR" dirty="0" smtClean="0"/>
              <a:t> </a:t>
            </a:r>
            <a:r>
              <a:rPr lang="fa-IR" dirty="0" err="1" smtClean="0"/>
              <a:t>فَلَوْ</a:t>
            </a:r>
            <a:r>
              <a:rPr lang="fa-IR" dirty="0" smtClean="0"/>
              <a:t> </a:t>
            </a:r>
            <a:r>
              <a:rPr lang="fa-IR" dirty="0" err="1" smtClean="0"/>
              <a:t>كَانَ</a:t>
            </a:r>
            <a:r>
              <a:rPr lang="fa-IR" dirty="0" smtClean="0"/>
              <a:t> </a:t>
            </a:r>
            <a:r>
              <a:rPr lang="fa-IR" dirty="0" err="1" smtClean="0"/>
              <a:t>لَهُ</a:t>
            </a:r>
            <a:r>
              <a:rPr lang="fa-IR" dirty="0" smtClean="0"/>
              <a:t> </a:t>
            </a:r>
            <a:r>
              <a:rPr lang="fa-IR" dirty="0" err="1" smtClean="0"/>
              <a:t>حِمَارٌ</a:t>
            </a:r>
            <a:r>
              <a:rPr lang="fa-IR" dirty="0" smtClean="0"/>
              <a:t> </a:t>
            </a:r>
            <a:r>
              <a:rPr lang="fa-IR" dirty="0" err="1" smtClean="0"/>
              <a:t>رَعَيْنَاهُ</a:t>
            </a:r>
            <a:r>
              <a:rPr lang="fa-IR" dirty="0" smtClean="0"/>
              <a:t> </a:t>
            </a:r>
            <a:r>
              <a:rPr lang="fa-IR" dirty="0" err="1" smtClean="0"/>
              <a:t>فِي</a:t>
            </a:r>
            <a:r>
              <a:rPr lang="fa-IR" dirty="0" smtClean="0"/>
              <a:t> </a:t>
            </a:r>
            <a:r>
              <a:rPr lang="fa-IR" dirty="0" err="1" smtClean="0"/>
              <a:t>هَذَا</a:t>
            </a:r>
            <a:r>
              <a:rPr lang="fa-IR" dirty="0" smtClean="0"/>
              <a:t> </a:t>
            </a:r>
            <a:r>
              <a:rPr lang="fa-IR" dirty="0" err="1" smtClean="0"/>
              <a:t>الْمَوْضِعِ</a:t>
            </a:r>
            <a:r>
              <a:rPr lang="fa-IR" dirty="0" smtClean="0"/>
              <a:t> </a:t>
            </a:r>
            <a:r>
              <a:rPr lang="fa-IR" dirty="0" err="1" smtClean="0"/>
              <a:t>فَإِنَّ</a:t>
            </a:r>
            <a:r>
              <a:rPr lang="fa-IR" dirty="0" smtClean="0"/>
              <a:t> </a:t>
            </a:r>
            <a:r>
              <a:rPr lang="fa-IR" dirty="0" err="1" smtClean="0"/>
              <a:t>هَذَا</a:t>
            </a:r>
            <a:r>
              <a:rPr lang="fa-IR" dirty="0" smtClean="0"/>
              <a:t> </a:t>
            </a:r>
            <a:r>
              <a:rPr lang="fa-IR" dirty="0" err="1" smtClean="0"/>
              <a:t>الْحَشِيشَ</a:t>
            </a:r>
            <a:r>
              <a:rPr lang="fa-IR" dirty="0" smtClean="0"/>
              <a:t> </a:t>
            </a:r>
            <a:r>
              <a:rPr lang="fa-IR" dirty="0" err="1" smtClean="0"/>
              <a:t>يَضِيعُ</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ذَلِكَ</a:t>
            </a:r>
            <a:r>
              <a:rPr lang="fa-IR" dirty="0" smtClean="0"/>
              <a:t> </a:t>
            </a:r>
            <a:r>
              <a:rPr lang="fa-IR" dirty="0" err="1" smtClean="0"/>
              <a:t>الْمَلَكُ</a:t>
            </a:r>
            <a:r>
              <a:rPr lang="fa-IR" dirty="0" smtClean="0"/>
              <a:t> </a:t>
            </a:r>
            <a:r>
              <a:rPr lang="fa-IR" dirty="0" err="1" smtClean="0"/>
              <a:t>وَ</a:t>
            </a:r>
            <a:r>
              <a:rPr lang="fa-IR" dirty="0" smtClean="0"/>
              <a:t> </a:t>
            </a:r>
            <a:r>
              <a:rPr lang="fa-IR" dirty="0" err="1" smtClean="0"/>
              <a:t>مَا</a:t>
            </a:r>
            <a:r>
              <a:rPr lang="fa-IR" dirty="0" smtClean="0"/>
              <a:t> </a:t>
            </a:r>
            <a:r>
              <a:rPr lang="fa-IR" dirty="0" err="1" smtClean="0"/>
              <a:t>لِرَبِّكَ</a:t>
            </a:r>
            <a:r>
              <a:rPr lang="fa-IR" dirty="0" smtClean="0"/>
              <a:t> </a:t>
            </a:r>
            <a:r>
              <a:rPr lang="fa-IR" dirty="0" err="1" smtClean="0"/>
              <a:t>حِمَارٌ</a:t>
            </a:r>
            <a:r>
              <a:rPr lang="fa-IR" dirty="0" smtClean="0"/>
              <a:t> </a:t>
            </a:r>
            <a:r>
              <a:rPr lang="fa-IR" dirty="0" err="1" smtClean="0"/>
              <a:t>فَقَالَ</a:t>
            </a:r>
            <a:r>
              <a:rPr lang="fa-IR" dirty="0" smtClean="0"/>
              <a:t> </a:t>
            </a:r>
            <a:r>
              <a:rPr lang="fa-IR" dirty="0" err="1" smtClean="0"/>
              <a:t>لَوْ</a:t>
            </a:r>
            <a:r>
              <a:rPr lang="fa-IR" dirty="0" smtClean="0"/>
              <a:t> </a:t>
            </a:r>
            <a:r>
              <a:rPr lang="fa-IR" dirty="0" err="1" smtClean="0"/>
              <a:t>كَانَ</a:t>
            </a:r>
            <a:r>
              <a:rPr lang="fa-IR" dirty="0" smtClean="0"/>
              <a:t> </a:t>
            </a:r>
            <a:r>
              <a:rPr lang="fa-IR" dirty="0" err="1" smtClean="0"/>
              <a:t>لَهُ</a:t>
            </a:r>
            <a:r>
              <a:rPr lang="fa-IR" dirty="0" smtClean="0"/>
              <a:t> </a:t>
            </a:r>
            <a:r>
              <a:rPr lang="fa-IR" dirty="0" err="1" smtClean="0"/>
              <a:t>حِمَارٌ</a:t>
            </a:r>
            <a:r>
              <a:rPr lang="fa-IR" dirty="0" smtClean="0"/>
              <a:t> </a:t>
            </a:r>
            <a:r>
              <a:rPr lang="fa-IR" dirty="0" err="1" smtClean="0"/>
              <a:t>مَا</a:t>
            </a:r>
            <a:r>
              <a:rPr lang="fa-IR" dirty="0" smtClean="0"/>
              <a:t> </a:t>
            </a:r>
            <a:r>
              <a:rPr lang="fa-IR" dirty="0" err="1" smtClean="0"/>
              <a:t>كَانَ</a:t>
            </a:r>
            <a:r>
              <a:rPr lang="fa-IR" dirty="0" smtClean="0"/>
              <a:t> </a:t>
            </a:r>
            <a:r>
              <a:rPr lang="fa-IR" dirty="0" err="1" smtClean="0"/>
              <a:t>يَضِيعُ</a:t>
            </a:r>
            <a:r>
              <a:rPr lang="fa-IR" dirty="0" smtClean="0"/>
              <a:t> </a:t>
            </a:r>
            <a:r>
              <a:rPr lang="fa-IR" dirty="0" err="1" smtClean="0"/>
              <a:t>مِثْلُ</a:t>
            </a:r>
            <a:r>
              <a:rPr lang="fa-IR" dirty="0" smtClean="0"/>
              <a:t> </a:t>
            </a:r>
            <a:r>
              <a:rPr lang="fa-IR" dirty="0" err="1" smtClean="0"/>
              <a:t>هَذَا</a:t>
            </a:r>
            <a:r>
              <a:rPr lang="fa-IR" dirty="0" smtClean="0"/>
              <a:t> </a:t>
            </a:r>
            <a:r>
              <a:rPr lang="fa-IR" dirty="0" err="1" smtClean="0"/>
              <a:t>الْحَشِيشِ</a:t>
            </a:r>
            <a:r>
              <a:rPr lang="fa-IR" dirty="0" smtClean="0"/>
              <a:t> </a:t>
            </a:r>
            <a:r>
              <a:rPr lang="fa-IR" dirty="0" err="1" smtClean="0"/>
              <a:t>فَأَوْحَى</a:t>
            </a:r>
            <a:r>
              <a:rPr lang="fa-IR" dirty="0" smtClean="0"/>
              <a:t> </a:t>
            </a:r>
            <a:r>
              <a:rPr lang="fa-IR" dirty="0" err="1" smtClean="0"/>
              <a:t>اللَّهُ</a:t>
            </a:r>
            <a:r>
              <a:rPr lang="fa-IR" dirty="0" smtClean="0"/>
              <a:t> </a:t>
            </a:r>
            <a:r>
              <a:rPr lang="fa-IR" dirty="0" err="1" smtClean="0"/>
              <a:t>إِلَى</a:t>
            </a:r>
            <a:r>
              <a:rPr lang="fa-IR" dirty="0" smtClean="0"/>
              <a:t> </a:t>
            </a:r>
            <a:r>
              <a:rPr lang="fa-IR" dirty="0" err="1" smtClean="0"/>
              <a:t>الْمَلَكِ</a:t>
            </a:r>
            <a:r>
              <a:rPr lang="fa-IR" dirty="0" smtClean="0"/>
              <a:t> </a:t>
            </a:r>
            <a:r>
              <a:rPr lang="fa-IR" dirty="0" err="1" smtClean="0"/>
              <a:t>إِنَّمَا</a:t>
            </a:r>
            <a:r>
              <a:rPr lang="fa-IR" dirty="0" smtClean="0"/>
              <a:t> </a:t>
            </a:r>
            <a:r>
              <a:rPr lang="fa-IR" dirty="0" err="1" smtClean="0"/>
              <a:t>أُثِيبُهُ</a:t>
            </a:r>
            <a:r>
              <a:rPr lang="fa-IR" dirty="0" smtClean="0"/>
              <a:t> </a:t>
            </a:r>
            <a:r>
              <a:rPr lang="fa-IR" dirty="0" err="1" smtClean="0"/>
              <a:t>عَلَى</a:t>
            </a:r>
            <a:r>
              <a:rPr lang="fa-IR" dirty="0" smtClean="0"/>
              <a:t> </a:t>
            </a:r>
            <a:r>
              <a:rPr lang="fa-IR" dirty="0" err="1" smtClean="0"/>
              <a:t>قَدْرِ</a:t>
            </a:r>
            <a:r>
              <a:rPr lang="fa-IR" dirty="0" smtClean="0"/>
              <a:t> </a:t>
            </a:r>
            <a:r>
              <a:rPr lang="fa-IR" dirty="0" err="1" smtClean="0"/>
              <a:t>عَقْلِه</a:t>
            </a:r>
            <a:endParaRPr lang="fa-IR" dirty="0" smtClean="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8</a:t>
            </a:fld>
            <a:endParaRPr lang="fa-IR">
              <a:solidFill>
                <a:prstClr val="black"/>
              </a:solidFill>
            </a:endParaRPr>
          </a:p>
        </p:txBody>
      </p:sp>
    </p:spTree>
    <p:extLst>
      <p:ext uri="{BB962C8B-B14F-4D97-AF65-F5344CB8AC3E}">
        <p14:creationId xmlns:p14="http://schemas.microsoft.com/office/powerpoint/2010/main" val="104420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endParaRPr lang="en-US"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9</a:t>
            </a:fld>
            <a:endParaRPr lang="fa-IR">
              <a:solidFill>
                <a:prstClr val="black"/>
              </a:solidFill>
            </a:endParaRPr>
          </a:p>
        </p:txBody>
      </p:sp>
    </p:spTree>
    <p:extLst>
      <p:ext uri="{BB962C8B-B14F-4D97-AF65-F5344CB8AC3E}">
        <p14:creationId xmlns:p14="http://schemas.microsoft.com/office/powerpoint/2010/main" val="104420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endParaRPr lang="en-US"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10</a:t>
            </a:fld>
            <a:endParaRPr lang="fa-IR">
              <a:solidFill>
                <a:prstClr val="black"/>
              </a:solidFill>
            </a:endParaRPr>
          </a:p>
        </p:txBody>
      </p:sp>
    </p:spTree>
    <p:extLst>
      <p:ext uri="{BB962C8B-B14F-4D97-AF65-F5344CB8AC3E}">
        <p14:creationId xmlns:p14="http://schemas.microsoft.com/office/powerpoint/2010/main" val="104420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smtClean="0"/>
              <a:t> </a:t>
            </a:r>
            <a:r>
              <a:rPr lang="fa-IR" dirty="0" err="1" smtClean="0"/>
              <a:t>قالَ</a:t>
            </a:r>
            <a:r>
              <a:rPr lang="fa-IR" dirty="0" smtClean="0"/>
              <a:t> </a:t>
            </a:r>
            <a:r>
              <a:rPr lang="fa-IR" dirty="0" err="1" smtClean="0"/>
              <a:t>أَ</a:t>
            </a:r>
            <a:r>
              <a:rPr lang="fa-IR" dirty="0" smtClean="0"/>
              <a:t> </a:t>
            </a:r>
            <a:r>
              <a:rPr lang="fa-IR" dirty="0" err="1" smtClean="0"/>
              <a:t>رَأَيْتَكَ</a:t>
            </a:r>
            <a:r>
              <a:rPr lang="fa-IR" dirty="0" smtClean="0"/>
              <a:t> </a:t>
            </a:r>
            <a:r>
              <a:rPr lang="fa-IR" dirty="0" err="1" smtClean="0"/>
              <a:t>هذَا</a:t>
            </a:r>
            <a:r>
              <a:rPr lang="fa-IR" dirty="0" smtClean="0"/>
              <a:t> </a:t>
            </a:r>
            <a:r>
              <a:rPr lang="fa-IR" dirty="0" err="1" smtClean="0"/>
              <a:t>الَّذِي</a:t>
            </a:r>
            <a:r>
              <a:rPr lang="fa-IR" dirty="0" smtClean="0"/>
              <a:t> </a:t>
            </a:r>
            <a:r>
              <a:rPr lang="fa-IR" dirty="0" err="1" smtClean="0"/>
              <a:t>كَرَّمْتَ</a:t>
            </a:r>
            <a:r>
              <a:rPr lang="fa-IR" dirty="0" smtClean="0"/>
              <a:t> </a:t>
            </a:r>
            <a:r>
              <a:rPr lang="fa-IR" dirty="0" err="1" smtClean="0"/>
              <a:t>عَلَيَّ</a:t>
            </a:r>
            <a:r>
              <a:rPr lang="fa-IR" dirty="0" smtClean="0"/>
              <a:t> </a:t>
            </a:r>
            <a:r>
              <a:rPr lang="fa-IR" dirty="0" err="1" smtClean="0"/>
              <a:t>لَئِنْ</a:t>
            </a:r>
            <a:r>
              <a:rPr lang="fa-IR" dirty="0" smtClean="0"/>
              <a:t> </a:t>
            </a:r>
            <a:r>
              <a:rPr lang="fa-IR" dirty="0" err="1" smtClean="0"/>
              <a:t>أَخَّرْتَنِ</a:t>
            </a:r>
            <a:r>
              <a:rPr lang="fa-IR" dirty="0" smtClean="0"/>
              <a:t> </a:t>
            </a:r>
            <a:r>
              <a:rPr lang="fa-IR" dirty="0" err="1" smtClean="0"/>
              <a:t>إِلى</a:t>
            </a:r>
            <a:r>
              <a:rPr lang="fa-IR" dirty="0" smtClean="0"/>
              <a:t>‏ </a:t>
            </a:r>
            <a:r>
              <a:rPr lang="fa-IR" dirty="0" err="1" smtClean="0"/>
              <a:t>يَوْمِ</a:t>
            </a:r>
            <a:r>
              <a:rPr lang="fa-IR" dirty="0" smtClean="0"/>
              <a:t> </a:t>
            </a:r>
            <a:r>
              <a:rPr lang="fa-IR" dirty="0" err="1" smtClean="0"/>
              <a:t>الْقِيامَةِ</a:t>
            </a:r>
            <a:r>
              <a:rPr lang="fa-IR" dirty="0" smtClean="0"/>
              <a:t> </a:t>
            </a:r>
            <a:r>
              <a:rPr lang="fa-IR" dirty="0" err="1" smtClean="0"/>
              <a:t>لَأَحْتَنِكَنَّ</a:t>
            </a:r>
            <a:r>
              <a:rPr lang="fa-IR" dirty="0" smtClean="0"/>
              <a:t> </a:t>
            </a:r>
            <a:r>
              <a:rPr lang="fa-IR" dirty="0" err="1" smtClean="0"/>
              <a:t>ذُرِّيَّتَهُ</a:t>
            </a:r>
            <a:r>
              <a:rPr lang="fa-IR" dirty="0" smtClean="0"/>
              <a:t> </a:t>
            </a:r>
            <a:r>
              <a:rPr lang="fa-IR" dirty="0" err="1" smtClean="0"/>
              <a:t>إِلاَّ</a:t>
            </a:r>
            <a:r>
              <a:rPr lang="fa-IR" dirty="0" smtClean="0"/>
              <a:t> </a:t>
            </a:r>
            <a:r>
              <a:rPr lang="fa-IR" dirty="0" err="1" smtClean="0"/>
              <a:t>قَلِيلاً</a:t>
            </a:r>
            <a:r>
              <a:rPr lang="fa-IR" dirty="0" smtClean="0"/>
              <a:t> (62) </a:t>
            </a:r>
            <a:r>
              <a:rPr lang="fa-IR" dirty="0" err="1" smtClean="0"/>
              <a:t>قالَ</a:t>
            </a:r>
            <a:r>
              <a:rPr lang="fa-IR" dirty="0" smtClean="0"/>
              <a:t> </a:t>
            </a:r>
            <a:r>
              <a:rPr lang="fa-IR" dirty="0" err="1" smtClean="0"/>
              <a:t>اذْهَبْ</a:t>
            </a:r>
            <a:r>
              <a:rPr lang="fa-IR" dirty="0" smtClean="0"/>
              <a:t> </a:t>
            </a:r>
            <a:r>
              <a:rPr lang="fa-IR" dirty="0" err="1" smtClean="0"/>
              <a:t>فَمَنْ</a:t>
            </a:r>
            <a:r>
              <a:rPr lang="fa-IR" dirty="0" smtClean="0"/>
              <a:t> </a:t>
            </a:r>
            <a:r>
              <a:rPr lang="fa-IR" dirty="0" err="1" smtClean="0"/>
              <a:t>تَبِعَكَ</a:t>
            </a:r>
            <a:r>
              <a:rPr lang="fa-IR" dirty="0" smtClean="0"/>
              <a:t> </a:t>
            </a:r>
            <a:r>
              <a:rPr lang="fa-IR" dirty="0" err="1" smtClean="0"/>
              <a:t>مِنْهُمْ</a:t>
            </a:r>
            <a:r>
              <a:rPr lang="fa-IR" dirty="0" smtClean="0"/>
              <a:t> </a:t>
            </a:r>
            <a:r>
              <a:rPr lang="fa-IR" dirty="0" err="1" smtClean="0"/>
              <a:t>فَإِنَّ</a:t>
            </a:r>
            <a:r>
              <a:rPr lang="fa-IR" dirty="0" smtClean="0"/>
              <a:t> </a:t>
            </a:r>
            <a:r>
              <a:rPr lang="fa-IR" dirty="0" err="1" smtClean="0"/>
              <a:t>جَهَنَّمَ</a:t>
            </a:r>
            <a:r>
              <a:rPr lang="fa-IR" dirty="0" smtClean="0"/>
              <a:t> </a:t>
            </a:r>
            <a:r>
              <a:rPr lang="fa-IR" dirty="0" err="1" smtClean="0"/>
              <a:t>جَزاؤُكُمْ</a:t>
            </a:r>
            <a:r>
              <a:rPr lang="fa-IR" dirty="0" smtClean="0"/>
              <a:t> </a:t>
            </a:r>
            <a:r>
              <a:rPr lang="fa-IR" dirty="0" err="1" smtClean="0"/>
              <a:t>جَزاءً</a:t>
            </a:r>
            <a:r>
              <a:rPr lang="fa-IR" dirty="0" smtClean="0"/>
              <a:t> </a:t>
            </a:r>
            <a:r>
              <a:rPr lang="fa-IR" dirty="0" err="1" smtClean="0"/>
              <a:t>مَوْفُوراً</a:t>
            </a:r>
            <a:r>
              <a:rPr lang="fa-IR" dirty="0" smtClean="0"/>
              <a:t> (63) </a:t>
            </a:r>
            <a:r>
              <a:rPr lang="fa-IR" dirty="0" err="1" smtClean="0"/>
              <a:t>وَ</a:t>
            </a:r>
            <a:r>
              <a:rPr lang="fa-IR" dirty="0" smtClean="0"/>
              <a:t> </a:t>
            </a:r>
            <a:r>
              <a:rPr lang="fa-IR" dirty="0" err="1" smtClean="0"/>
              <a:t>اسْتَفْزِزْ</a:t>
            </a:r>
            <a:r>
              <a:rPr lang="fa-IR" dirty="0" smtClean="0"/>
              <a:t> </a:t>
            </a:r>
            <a:r>
              <a:rPr lang="fa-IR" dirty="0" err="1" smtClean="0"/>
              <a:t>مَنِ</a:t>
            </a:r>
            <a:r>
              <a:rPr lang="fa-IR" dirty="0" smtClean="0"/>
              <a:t> </a:t>
            </a:r>
            <a:r>
              <a:rPr lang="fa-IR" dirty="0" err="1" smtClean="0"/>
              <a:t>اسْتَطَعْتَ</a:t>
            </a:r>
            <a:r>
              <a:rPr lang="fa-IR" dirty="0" smtClean="0"/>
              <a:t> </a:t>
            </a:r>
            <a:r>
              <a:rPr lang="fa-IR" dirty="0" err="1" smtClean="0"/>
              <a:t>مِنْهُمْ</a:t>
            </a:r>
            <a:r>
              <a:rPr lang="fa-IR" dirty="0" smtClean="0"/>
              <a:t> </a:t>
            </a:r>
            <a:r>
              <a:rPr lang="fa-IR" dirty="0" err="1" smtClean="0"/>
              <a:t>بِصَوْتِكَ</a:t>
            </a:r>
            <a:r>
              <a:rPr lang="fa-IR" dirty="0" smtClean="0"/>
              <a:t> </a:t>
            </a:r>
            <a:r>
              <a:rPr lang="fa-IR" dirty="0" err="1" smtClean="0"/>
              <a:t>وَ</a:t>
            </a:r>
            <a:r>
              <a:rPr lang="fa-IR" dirty="0" smtClean="0"/>
              <a:t> </a:t>
            </a:r>
            <a:r>
              <a:rPr lang="fa-IR" dirty="0" err="1" smtClean="0"/>
              <a:t>أَجْلِبْ</a:t>
            </a:r>
            <a:r>
              <a:rPr lang="fa-IR" dirty="0" smtClean="0"/>
              <a:t> </a:t>
            </a:r>
            <a:r>
              <a:rPr lang="fa-IR" dirty="0" err="1" smtClean="0"/>
              <a:t>عَلَيْهِمْ</a:t>
            </a:r>
            <a:r>
              <a:rPr lang="fa-IR" dirty="0" smtClean="0"/>
              <a:t> </a:t>
            </a:r>
            <a:r>
              <a:rPr lang="fa-IR" dirty="0" err="1" smtClean="0"/>
              <a:t>بِخَيْلِكَ</a:t>
            </a:r>
            <a:r>
              <a:rPr lang="fa-IR" dirty="0" smtClean="0"/>
              <a:t> </a:t>
            </a:r>
            <a:r>
              <a:rPr lang="fa-IR" dirty="0" err="1" smtClean="0"/>
              <a:t>وَ</a:t>
            </a:r>
            <a:r>
              <a:rPr lang="fa-IR" dirty="0" smtClean="0"/>
              <a:t> </a:t>
            </a:r>
            <a:r>
              <a:rPr lang="fa-IR" dirty="0" err="1" smtClean="0"/>
              <a:t>رَجِلِكَ</a:t>
            </a:r>
            <a:r>
              <a:rPr lang="fa-IR" dirty="0" smtClean="0"/>
              <a:t> </a:t>
            </a:r>
            <a:r>
              <a:rPr lang="fa-IR" dirty="0" err="1" smtClean="0"/>
              <a:t>وَ</a:t>
            </a:r>
            <a:r>
              <a:rPr lang="fa-IR" dirty="0" smtClean="0"/>
              <a:t> </a:t>
            </a:r>
            <a:r>
              <a:rPr lang="fa-IR" dirty="0" err="1" smtClean="0"/>
              <a:t>شارِكْهُمْ</a:t>
            </a:r>
            <a:r>
              <a:rPr lang="fa-IR" dirty="0" smtClean="0"/>
              <a:t> </a:t>
            </a:r>
            <a:r>
              <a:rPr lang="fa-IR" dirty="0" err="1" smtClean="0"/>
              <a:t>فِي</a:t>
            </a:r>
            <a:r>
              <a:rPr lang="fa-IR" dirty="0" smtClean="0"/>
              <a:t> </a:t>
            </a:r>
            <a:r>
              <a:rPr lang="fa-IR" dirty="0" err="1" smtClean="0"/>
              <a:t>الْأَمْوالِ</a:t>
            </a:r>
            <a:r>
              <a:rPr lang="fa-IR" dirty="0" smtClean="0"/>
              <a:t> </a:t>
            </a:r>
            <a:r>
              <a:rPr lang="fa-IR" dirty="0" err="1" smtClean="0"/>
              <a:t>وَ</a:t>
            </a:r>
            <a:r>
              <a:rPr lang="fa-IR" dirty="0" smtClean="0"/>
              <a:t> </a:t>
            </a:r>
            <a:r>
              <a:rPr lang="fa-IR" dirty="0" err="1" smtClean="0"/>
              <a:t>الْأَوْلادِ</a:t>
            </a:r>
            <a:r>
              <a:rPr lang="fa-IR" dirty="0" smtClean="0"/>
              <a:t> </a:t>
            </a:r>
            <a:r>
              <a:rPr lang="fa-IR" dirty="0" err="1" smtClean="0"/>
              <a:t>وَ</a:t>
            </a:r>
            <a:r>
              <a:rPr lang="fa-IR" dirty="0" smtClean="0"/>
              <a:t> </a:t>
            </a:r>
            <a:r>
              <a:rPr lang="fa-IR" dirty="0" err="1" smtClean="0"/>
              <a:t>عِدْهُمْ</a:t>
            </a:r>
            <a:r>
              <a:rPr lang="fa-IR" dirty="0" smtClean="0"/>
              <a:t> </a:t>
            </a:r>
            <a:r>
              <a:rPr lang="fa-IR" dirty="0" err="1" smtClean="0"/>
              <a:t>وَ</a:t>
            </a:r>
            <a:r>
              <a:rPr lang="fa-IR" dirty="0" smtClean="0"/>
              <a:t> ما </a:t>
            </a:r>
            <a:r>
              <a:rPr lang="fa-IR" dirty="0" err="1" smtClean="0"/>
              <a:t>يَعِدُهُمُ</a:t>
            </a:r>
            <a:r>
              <a:rPr lang="fa-IR" dirty="0" smtClean="0"/>
              <a:t> </a:t>
            </a:r>
            <a:r>
              <a:rPr lang="fa-IR" dirty="0" err="1" smtClean="0"/>
              <a:t>الشَّيْطانُ</a:t>
            </a:r>
            <a:r>
              <a:rPr lang="fa-IR" dirty="0" smtClean="0"/>
              <a:t> </a:t>
            </a:r>
            <a:r>
              <a:rPr lang="fa-IR" dirty="0" err="1" smtClean="0"/>
              <a:t>إِلاَّ</a:t>
            </a:r>
            <a:r>
              <a:rPr lang="fa-IR" dirty="0" smtClean="0"/>
              <a:t> </a:t>
            </a:r>
            <a:r>
              <a:rPr lang="fa-IR" dirty="0" err="1" smtClean="0"/>
              <a:t>غُرُوراً</a:t>
            </a:r>
            <a:r>
              <a:rPr lang="fa-IR" dirty="0" smtClean="0"/>
              <a:t> (64) </a:t>
            </a:r>
            <a:r>
              <a:rPr lang="fa-IR" dirty="0" err="1" smtClean="0"/>
              <a:t>إِنَّ</a:t>
            </a:r>
            <a:r>
              <a:rPr lang="fa-IR" dirty="0" smtClean="0"/>
              <a:t> </a:t>
            </a:r>
            <a:r>
              <a:rPr lang="fa-IR" dirty="0" err="1" smtClean="0"/>
              <a:t>عِبادِي</a:t>
            </a:r>
            <a:r>
              <a:rPr lang="fa-IR" dirty="0" smtClean="0"/>
              <a:t> </a:t>
            </a:r>
            <a:r>
              <a:rPr lang="fa-IR" dirty="0" err="1" smtClean="0"/>
              <a:t>لَيْسَ</a:t>
            </a:r>
            <a:r>
              <a:rPr lang="fa-IR" dirty="0" smtClean="0"/>
              <a:t> </a:t>
            </a:r>
            <a:r>
              <a:rPr lang="fa-IR" dirty="0" err="1" smtClean="0"/>
              <a:t>لَكَ</a:t>
            </a:r>
            <a:r>
              <a:rPr lang="fa-IR" dirty="0" smtClean="0"/>
              <a:t> </a:t>
            </a:r>
            <a:r>
              <a:rPr lang="fa-IR" dirty="0" err="1" smtClean="0"/>
              <a:t>عَلَيْهِمْ</a:t>
            </a:r>
            <a:r>
              <a:rPr lang="fa-IR" dirty="0" smtClean="0"/>
              <a:t> </a:t>
            </a:r>
            <a:r>
              <a:rPr lang="fa-IR" dirty="0" err="1" smtClean="0"/>
              <a:t>سُلْطانٌ</a:t>
            </a:r>
            <a:r>
              <a:rPr lang="fa-IR" dirty="0" smtClean="0"/>
              <a:t> </a:t>
            </a:r>
            <a:r>
              <a:rPr lang="fa-IR" dirty="0" err="1" smtClean="0"/>
              <a:t>وَ</a:t>
            </a:r>
            <a:r>
              <a:rPr lang="fa-IR" dirty="0" smtClean="0"/>
              <a:t> </a:t>
            </a:r>
            <a:r>
              <a:rPr lang="fa-IR" dirty="0" err="1" smtClean="0"/>
              <a:t>كَفى</a:t>
            </a:r>
            <a:r>
              <a:rPr lang="fa-IR" dirty="0" smtClean="0"/>
              <a:t>‏ </a:t>
            </a:r>
            <a:r>
              <a:rPr lang="fa-IR" dirty="0" err="1" smtClean="0"/>
              <a:t>بِرَبِّكَ</a:t>
            </a:r>
            <a:r>
              <a:rPr lang="fa-IR" dirty="0" smtClean="0"/>
              <a:t> </a:t>
            </a:r>
            <a:r>
              <a:rPr lang="fa-IR" dirty="0" err="1" smtClean="0"/>
              <a:t>وَكِيلاً</a:t>
            </a:r>
            <a:r>
              <a:rPr lang="fa-IR" smtClean="0"/>
              <a:t> (65)</a:t>
            </a:r>
            <a:endParaRPr lang="en-US"/>
          </a:p>
        </p:txBody>
      </p:sp>
      <p:sp>
        <p:nvSpPr>
          <p:cNvPr id="4" name="نگهدارنده مکان شماره اسلاید 3"/>
          <p:cNvSpPr>
            <a:spLocks noGrp="1"/>
          </p:cNvSpPr>
          <p:nvPr>
            <p:ph type="sldNum" sz="quarter" idx="10"/>
          </p:nvPr>
        </p:nvSpPr>
        <p:spPr/>
        <p:txBody>
          <a:bodyPr/>
          <a:lstStyle/>
          <a:p>
            <a:fld id="{A3B39B87-B98A-4177-AC85-55361F96190F}" type="slidenum">
              <a:rPr lang="en-US" smtClean="0"/>
              <a:t>38</a:t>
            </a:fld>
            <a:endParaRPr lang="en-US"/>
          </a:p>
        </p:txBody>
      </p:sp>
    </p:spTree>
    <p:extLst>
      <p:ext uri="{BB962C8B-B14F-4D97-AF65-F5344CB8AC3E}">
        <p14:creationId xmlns:p14="http://schemas.microsoft.com/office/powerpoint/2010/main" val="129275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عن سيدة النساء فاطمة ابنة سيد الأنبياء صلوات اللَّه عليها و على ابيها و على بعلها و على أبنائها الأوصياء أنّها سألت أباها محمّدا صلّى اللَّه عليه و آله فقالت: يا أبتاه ما لمن تهاون بصلاته من الرّجال و النّساء؟ قال صلّى اللَّه عليه و آله: يا فاطمة من تهاون بصلاته من الرّجال و النّساء ابتلاه اللَّه بخمس عشرة خصلة، ستّ منها في دار الدّنيا و ثلاث عند موته و ثلاث في قبره و ثلاث في يوم القيامة إذا خرج من قبره.</a:t>
            </a:r>
          </a:p>
          <a:p>
            <a:pPr algn="r" rtl="1"/>
            <a:r>
              <a:rPr lang="fa-IR" dirty="0" smtClean="0"/>
              <a:t>فأمّا اللّواتي تصيبه في دار الدّنيا فالأولى يرفع اللَّه البركة من عمره و يرفع اللَّه البركة من رزقه و يمحو اللَّه (عزّ و جلّ) سيماء الصّالحين من وجهه، و كلّ عمل يعمله لا يوجر عليه و لا يرفع دعاؤه الى السّماء، و السّادسة ليس له حظّ في دعاء الصّالحين، و امّا اللّواتي تصيبه عند موته فأوّلهنّ أنّه يموت ذليلا و الثّانية يموت جائعا و الثّالثة يموت عطشانا فلو سقي من انهار الدّنيا لم يرو عطشه. و امّا اللّواتي تصيبه في قبره فأوّلهنّ «1» يوكّل اللَّه به ملكا يزعجه في قبره و الثّانية يضيّق عليه قبره، و الثّالثة تكون الظّلمة في قبره، و أمّا اللّواتي تصيبه يوم القيامة إذا خرج من قبره فأوّلهنّ أن يوكّل اللَّه به ملكا يسحبه على وجهه و الخلائق ينظرون إليه و الثّانية يحاسب حسابا شديدا و الثّالثة لا ينظر اللَّه إليه و لا يزكّيه و له عذاب أليم.</a:t>
            </a:r>
          </a:p>
          <a:p>
            <a:pPr algn="r" rtl="1"/>
            <a:r>
              <a:rPr lang="fa-IR" dirty="0" smtClean="0"/>
              <a:t> الحكم الزاهرة با ترجمه انصارى         291    72 الاستخفاف بالصلاة سبك شمردن نماز .....  ص : 288</a:t>
            </a:r>
          </a:p>
          <a:p>
            <a:pPr algn="r" rtl="1"/>
            <a:endParaRPr lang="fa-IR" dirty="0"/>
          </a:p>
        </p:txBody>
      </p:sp>
      <p:sp>
        <p:nvSpPr>
          <p:cNvPr id="4" name="Slide Number Placeholder 3"/>
          <p:cNvSpPr>
            <a:spLocks noGrp="1"/>
          </p:cNvSpPr>
          <p:nvPr>
            <p:ph type="sldNum" sz="quarter" idx="10"/>
          </p:nvPr>
        </p:nvSpPr>
        <p:spPr/>
        <p:txBody>
          <a:bodyPr/>
          <a:lstStyle/>
          <a:p>
            <a:fld id="{A3B39B87-B98A-4177-AC85-55361F96190F}" type="slidenum">
              <a:rPr lang="en-US" smtClean="0"/>
              <a:t>62</a:t>
            </a:fld>
            <a:endParaRPr lang="en-US"/>
          </a:p>
        </p:txBody>
      </p:sp>
    </p:spTree>
    <p:extLst>
      <p:ext uri="{BB962C8B-B14F-4D97-AF65-F5344CB8AC3E}">
        <p14:creationId xmlns:p14="http://schemas.microsoft.com/office/powerpoint/2010/main" val="172913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err="1" smtClean="0"/>
              <a:t>الكافي</a:t>
            </a:r>
            <a:r>
              <a:rPr lang="fa-IR" dirty="0" smtClean="0"/>
              <a:t>    ج‏3    372    باب فضل </a:t>
            </a:r>
            <a:r>
              <a:rPr lang="fa-IR" dirty="0" err="1" smtClean="0"/>
              <a:t>الصلاة</a:t>
            </a:r>
            <a:r>
              <a:rPr lang="fa-IR" dirty="0" smtClean="0"/>
              <a:t> </a:t>
            </a:r>
            <a:r>
              <a:rPr lang="fa-IR" dirty="0" err="1" smtClean="0"/>
              <a:t>في</a:t>
            </a:r>
            <a:r>
              <a:rPr lang="fa-IR" dirty="0" smtClean="0"/>
              <a:t> </a:t>
            </a:r>
            <a:r>
              <a:rPr lang="fa-IR" dirty="0" err="1" smtClean="0"/>
              <a:t>الجماعة</a:t>
            </a:r>
            <a:r>
              <a:rPr lang="fa-IR" dirty="0" smtClean="0"/>
              <a:t> .....  ص : 371</a:t>
            </a:r>
          </a:p>
          <a:p>
            <a:r>
              <a:rPr lang="fa-IR" dirty="0" smtClean="0"/>
              <a:t>5 </a:t>
            </a:r>
            <a:r>
              <a:rPr lang="fa-IR" dirty="0" err="1" smtClean="0"/>
              <a:t>عَلِيُّ</a:t>
            </a:r>
            <a:r>
              <a:rPr lang="fa-IR" dirty="0" smtClean="0"/>
              <a:t> </a:t>
            </a:r>
            <a:r>
              <a:rPr lang="fa-IR" dirty="0" err="1" smtClean="0"/>
              <a:t>بْنُ</a:t>
            </a:r>
            <a:r>
              <a:rPr lang="fa-IR" dirty="0" smtClean="0"/>
              <a:t> </a:t>
            </a:r>
            <a:r>
              <a:rPr lang="fa-IR" dirty="0" err="1" smtClean="0"/>
              <a:t>إِبْرَاهِيمَ</a:t>
            </a:r>
            <a:r>
              <a:rPr lang="fa-IR" dirty="0" smtClean="0"/>
              <a:t> </a:t>
            </a:r>
            <a:r>
              <a:rPr lang="fa-IR" dirty="0" err="1" smtClean="0"/>
              <a:t>عَنْ</a:t>
            </a:r>
            <a:r>
              <a:rPr lang="fa-IR" dirty="0" smtClean="0"/>
              <a:t> </a:t>
            </a:r>
            <a:r>
              <a:rPr lang="fa-IR" dirty="0" err="1" smtClean="0"/>
              <a:t>أَبِيهِ</a:t>
            </a:r>
            <a:r>
              <a:rPr lang="fa-IR" dirty="0" smtClean="0"/>
              <a:t> </a:t>
            </a:r>
            <a:r>
              <a:rPr lang="fa-IR" dirty="0" err="1" smtClean="0"/>
              <a:t>وَ</a:t>
            </a:r>
            <a:r>
              <a:rPr lang="fa-IR" dirty="0" smtClean="0"/>
              <a:t> </a:t>
            </a:r>
            <a:r>
              <a:rPr lang="fa-IR" dirty="0" err="1" smtClean="0"/>
              <a:t>مُحَمَّدُ</a:t>
            </a:r>
            <a:r>
              <a:rPr lang="fa-IR" dirty="0" smtClean="0"/>
              <a:t> </a:t>
            </a:r>
            <a:r>
              <a:rPr lang="fa-IR" dirty="0" err="1" smtClean="0"/>
              <a:t>بْنُ</a:t>
            </a:r>
            <a:r>
              <a:rPr lang="fa-IR" dirty="0" smtClean="0"/>
              <a:t> </a:t>
            </a:r>
            <a:r>
              <a:rPr lang="fa-IR" dirty="0" err="1" smtClean="0"/>
              <a:t>إِسْمَاعِيلَ</a:t>
            </a:r>
            <a:r>
              <a:rPr lang="fa-IR" dirty="0" smtClean="0"/>
              <a:t> </a:t>
            </a:r>
            <a:r>
              <a:rPr lang="fa-IR" dirty="0" err="1" smtClean="0"/>
              <a:t>عَنِ</a:t>
            </a:r>
            <a:r>
              <a:rPr lang="fa-IR" dirty="0" smtClean="0"/>
              <a:t> </a:t>
            </a:r>
            <a:r>
              <a:rPr lang="fa-IR" dirty="0" err="1" smtClean="0"/>
              <a:t>الْفَضْلِ</a:t>
            </a:r>
            <a:r>
              <a:rPr lang="fa-IR" dirty="0" smtClean="0"/>
              <a:t> </a:t>
            </a:r>
            <a:r>
              <a:rPr lang="fa-IR" dirty="0" err="1" smtClean="0"/>
              <a:t>بْنِ</a:t>
            </a:r>
            <a:r>
              <a:rPr lang="fa-IR" dirty="0" smtClean="0"/>
              <a:t> </a:t>
            </a:r>
            <a:r>
              <a:rPr lang="fa-IR" dirty="0" err="1" smtClean="0"/>
              <a:t>شَاذَانَ</a:t>
            </a:r>
            <a:r>
              <a:rPr lang="fa-IR" dirty="0" smtClean="0"/>
              <a:t> </a:t>
            </a:r>
            <a:r>
              <a:rPr lang="fa-IR" dirty="0" err="1" smtClean="0"/>
              <a:t>جَمِيعاً</a:t>
            </a:r>
            <a:r>
              <a:rPr lang="fa-IR" dirty="0" smtClean="0"/>
              <a:t> </a:t>
            </a:r>
            <a:r>
              <a:rPr lang="fa-IR" dirty="0" err="1" smtClean="0"/>
              <a:t>عَنْ</a:t>
            </a:r>
            <a:r>
              <a:rPr lang="fa-IR" dirty="0" smtClean="0"/>
              <a:t> </a:t>
            </a:r>
            <a:r>
              <a:rPr lang="fa-IR" dirty="0" err="1" smtClean="0"/>
              <a:t>حَمَّادِ</a:t>
            </a:r>
            <a:r>
              <a:rPr lang="fa-IR" dirty="0" smtClean="0"/>
              <a:t> </a:t>
            </a:r>
            <a:r>
              <a:rPr lang="fa-IR" dirty="0" err="1" smtClean="0"/>
              <a:t>بْنِ</a:t>
            </a:r>
            <a:r>
              <a:rPr lang="fa-IR" dirty="0" smtClean="0"/>
              <a:t> </a:t>
            </a:r>
            <a:r>
              <a:rPr lang="fa-IR" dirty="0" err="1" smtClean="0"/>
              <a:t>عِيسَى</a:t>
            </a:r>
            <a:r>
              <a:rPr lang="fa-IR" dirty="0" smtClean="0"/>
              <a:t> </a:t>
            </a:r>
            <a:r>
              <a:rPr lang="fa-IR" dirty="0" err="1" smtClean="0"/>
              <a:t>عَنْ</a:t>
            </a:r>
            <a:r>
              <a:rPr lang="fa-IR" dirty="0" smtClean="0"/>
              <a:t> </a:t>
            </a:r>
            <a:r>
              <a:rPr lang="fa-IR" dirty="0" err="1" smtClean="0"/>
              <a:t>حَرِيزٍ</a:t>
            </a:r>
            <a:r>
              <a:rPr lang="fa-IR" dirty="0" smtClean="0"/>
              <a:t> </a:t>
            </a:r>
            <a:r>
              <a:rPr lang="fa-IR" dirty="0" err="1" smtClean="0"/>
              <a:t>عَنْ</a:t>
            </a:r>
            <a:r>
              <a:rPr lang="fa-IR" dirty="0" smtClean="0"/>
              <a:t> </a:t>
            </a:r>
            <a:r>
              <a:rPr lang="fa-IR" dirty="0" err="1" smtClean="0"/>
              <a:t>زُرَارَةَ</a:t>
            </a:r>
            <a:r>
              <a:rPr lang="fa-IR" dirty="0" smtClean="0"/>
              <a:t> </a:t>
            </a:r>
            <a:r>
              <a:rPr lang="fa-IR" dirty="0" err="1" smtClean="0"/>
              <a:t>قَالَ</a:t>
            </a:r>
            <a:r>
              <a:rPr lang="fa-IR" dirty="0" smtClean="0"/>
              <a:t> </a:t>
            </a:r>
            <a:r>
              <a:rPr lang="fa-IR" dirty="0" err="1" smtClean="0"/>
              <a:t>كُنْتُ</a:t>
            </a:r>
            <a:r>
              <a:rPr lang="fa-IR" dirty="0" smtClean="0"/>
              <a:t> </a:t>
            </a:r>
            <a:r>
              <a:rPr lang="fa-IR" dirty="0" err="1" smtClean="0"/>
              <a:t>جَالِساً</a:t>
            </a:r>
            <a:r>
              <a:rPr lang="fa-IR" dirty="0" smtClean="0"/>
              <a:t> </a:t>
            </a:r>
            <a:r>
              <a:rPr lang="fa-IR" dirty="0" err="1" smtClean="0"/>
              <a:t>عِنْدَ</a:t>
            </a:r>
            <a:r>
              <a:rPr lang="fa-IR" dirty="0" smtClean="0"/>
              <a:t> </a:t>
            </a:r>
            <a:r>
              <a:rPr lang="fa-IR" dirty="0" err="1" smtClean="0"/>
              <a:t>أَبِي</a:t>
            </a:r>
            <a:r>
              <a:rPr lang="fa-IR" dirty="0" smtClean="0"/>
              <a:t> </a:t>
            </a:r>
            <a:r>
              <a:rPr lang="fa-IR" dirty="0" err="1" smtClean="0"/>
              <a:t>جَعْفَرٍ</a:t>
            </a:r>
            <a:r>
              <a:rPr lang="fa-IR" dirty="0" smtClean="0"/>
              <a:t> ع </a:t>
            </a:r>
            <a:r>
              <a:rPr lang="fa-IR" dirty="0" err="1" smtClean="0"/>
              <a:t>ذَاتَ</a:t>
            </a:r>
            <a:r>
              <a:rPr lang="fa-IR" dirty="0" smtClean="0"/>
              <a:t> </a:t>
            </a:r>
            <a:r>
              <a:rPr lang="fa-IR" dirty="0" err="1" smtClean="0"/>
              <a:t>يَوْمٍ</a:t>
            </a:r>
            <a:r>
              <a:rPr lang="fa-IR" dirty="0" smtClean="0"/>
              <a:t> </a:t>
            </a:r>
            <a:r>
              <a:rPr lang="fa-IR" dirty="0" err="1" smtClean="0"/>
              <a:t>إِذْ</a:t>
            </a:r>
            <a:r>
              <a:rPr lang="fa-IR" dirty="0" smtClean="0"/>
              <a:t> </a:t>
            </a:r>
            <a:r>
              <a:rPr lang="fa-IR" dirty="0" err="1" smtClean="0"/>
              <a:t>جَاءَهُ</a:t>
            </a:r>
            <a:r>
              <a:rPr lang="fa-IR" dirty="0" smtClean="0"/>
              <a:t> </a:t>
            </a:r>
            <a:r>
              <a:rPr lang="fa-IR" dirty="0" err="1" smtClean="0"/>
              <a:t>رَجُلٌ</a:t>
            </a:r>
            <a:r>
              <a:rPr lang="fa-IR" dirty="0" smtClean="0"/>
              <a:t> </a:t>
            </a:r>
            <a:r>
              <a:rPr lang="fa-IR" dirty="0" err="1" smtClean="0"/>
              <a:t>فَدَخَلَ</a:t>
            </a:r>
            <a:r>
              <a:rPr lang="fa-IR" dirty="0" smtClean="0"/>
              <a:t> </a:t>
            </a:r>
            <a:r>
              <a:rPr lang="fa-IR" dirty="0" err="1" smtClean="0"/>
              <a:t>عَلَيْهِ</a:t>
            </a:r>
            <a:r>
              <a:rPr lang="fa-IR" dirty="0" smtClean="0"/>
              <a:t> </a:t>
            </a:r>
            <a:r>
              <a:rPr lang="fa-IR" dirty="0" err="1" smtClean="0"/>
              <a:t>فَقَالَ</a:t>
            </a:r>
            <a:r>
              <a:rPr lang="fa-IR" dirty="0" smtClean="0"/>
              <a:t> </a:t>
            </a:r>
            <a:r>
              <a:rPr lang="fa-IR" dirty="0" err="1" smtClean="0"/>
              <a:t>لَهُ</a:t>
            </a:r>
            <a:r>
              <a:rPr lang="fa-IR" dirty="0" smtClean="0"/>
              <a:t> </a:t>
            </a:r>
            <a:r>
              <a:rPr lang="fa-IR" dirty="0" err="1" smtClean="0"/>
              <a:t>جُعِلْتُ</a:t>
            </a:r>
            <a:r>
              <a:rPr lang="fa-IR" dirty="0" smtClean="0"/>
              <a:t> </a:t>
            </a:r>
            <a:r>
              <a:rPr lang="fa-IR" dirty="0" err="1" smtClean="0"/>
              <a:t>فِدَاكَ</a:t>
            </a:r>
            <a:r>
              <a:rPr lang="fa-IR" dirty="0" smtClean="0"/>
              <a:t> </a:t>
            </a:r>
            <a:r>
              <a:rPr lang="fa-IR" dirty="0" err="1" smtClean="0"/>
              <a:t>إِنِّي</a:t>
            </a:r>
            <a:r>
              <a:rPr lang="fa-IR" dirty="0" smtClean="0"/>
              <a:t> </a:t>
            </a:r>
            <a:r>
              <a:rPr lang="fa-IR" dirty="0" err="1" smtClean="0"/>
              <a:t>رَجُلٌ</a:t>
            </a:r>
            <a:r>
              <a:rPr lang="fa-IR" dirty="0" smtClean="0"/>
              <a:t> </a:t>
            </a:r>
            <a:r>
              <a:rPr lang="fa-IR" dirty="0" err="1" smtClean="0"/>
              <a:t>جَارُ</a:t>
            </a:r>
            <a:r>
              <a:rPr lang="fa-IR" dirty="0" smtClean="0"/>
              <a:t> </a:t>
            </a:r>
            <a:r>
              <a:rPr lang="fa-IR" dirty="0" err="1" smtClean="0"/>
              <a:t>مَسْجِدٍ</a:t>
            </a:r>
            <a:r>
              <a:rPr lang="fa-IR" dirty="0" smtClean="0"/>
              <a:t> </a:t>
            </a:r>
            <a:r>
              <a:rPr lang="fa-IR" dirty="0" err="1" smtClean="0"/>
              <a:t>لِقَوْمِي</a:t>
            </a:r>
            <a:r>
              <a:rPr lang="fa-IR" dirty="0" smtClean="0"/>
              <a:t> </a:t>
            </a:r>
            <a:r>
              <a:rPr lang="fa-IR" dirty="0" err="1" smtClean="0"/>
              <a:t>فَإِذَا</a:t>
            </a:r>
            <a:r>
              <a:rPr lang="fa-IR" dirty="0" smtClean="0"/>
              <a:t> </a:t>
            </a:r>
            <a:r>
              <a:rPr lang="fa-IR" dirty="0" err="1" smtClean="0"/>
              <a:t>أَنَا</a:t>
            </a:r>
            <a:r>
              <a:rPr lang="fa-IR" dirty="0" smtClean="0"/>
              <a:t> </a:t>
            </a:r>
            <a:r>
              <a:rPr lang="fa-IR" dirty="0" err="1" smtClean="0"/>
              <a:t>لَمْ</a:t>
            </a:r>
            <a:r>
              <a:rPr lang="fa-IR" dirty="0" smtClean="0"/>
              <a:t> </a:t>
            </a:r>
            <a:r>
              <a:rPr lang="fa-IR" dirty="0" err="1" smtClean="0"/>
              <a:t>أُصَلِّ</a:t>
            </a:r>
            <a:r>
              <a:rPr lang="fa-IR" dirty="0" smtClean="0"/>
              <a:t> </a:t>
            </a:r>
            <a:r>
              <a:rPr lang="fa-IR" dirty="0" err="1" smtClean="0"/>
              <a:t>مَعَهُمْ</a:t>
            </a:r>
            <a:r>
              <a:rPr lang="fa-IR" dirty="0" smtClean="0"/>
              <a:t> </a:t>
            </a:r>
            <a:r>
              <a:rPr lang="fa-IR" dirty="0" err="1" smtClean="0"/>
              <a:t>وَقَعُوا</a:t>
            </a:r>
            <a:r>
              <a:rPr lang="fa-IR" dirty="0" smtClean="0"/>
              <a:t> </a:t>
            </a:r>
            <a:r>
              <a:rPr lang="fa-IR" dirty="0" err="1" smtClean="0"/>
              <a:t>فِيَّ</a:t>
            </a:r>
            <a:r>
              <a:rPr lang="fa-IR" dirty="0" smtClean="0"/>
              <a:t> </a:t>
            </a:r>
            <a:r>
              <a:rPr lang="fa-IR" dirty="0" err="1" smtClean="0"/>
              <a:t>وَ</a:t>
            </a:r>
            <a:r>
              <a:rPr lang="fa-IR" dirty="0" smtClean="0"/>
              <a:t> </a:t>
            </a:r>
            <a:r>
              <a:rPr lang="fa-IR" dirty="0" err="1" smtClean="0"/>
              <a:t>قَالُوا</a:t>
            </a:r>
            <a:r>
              <a:rPr lang="fa-IR" dirty="0" smtClean="0"/>
              <a:t> </a:t>
            </a:r>
            <a:r>
              <a:rPr lang="fa-IR" dirty="0" err="1" smtClean="0"/>
              <a:t>هُوَ</a:t>
            </a:r>
            <a:r>
              <a:rPr lang="fa-IR" dirty="0" smtClean="0"/>
              <a:t> </a:t>
            </a:r>
            <a:r>
              <a:rPr lang="fa-IR" dirty="0" err="1" smtClean="0"/>
              <a:t>هَكَذَا</a:t>
            </a:r>
            <a:r>
              <a:rPr lang="fa-IR" dirty="0" smtClean="0"/>
              <a:t> </a:t>
            </a:r>
            <a:r>
              <a:rPr lang="fa-IR" dirty="0" err="1" smtClean="0"/>
              <a:t>وَ</a:t>
            </a:r>
            <a:r>
              <a:rPr lang="fa-IR" dirty="0" smtClean="0"/>
              <a:t> </a:t>
            </a:r>
            <a:r>
              <a:rPr lang="fa-IR" dirty="0" err="1" smtClean="0"/>
              <a:t>هَكَذَا</a:t>
            </a:r>
            <a:r>
              <a:rPr lang="fa-IR" dirty="0" smtClean="0"/>
              <a:t> </a:t>
            </a:r>
            <a:r>
              <a:rPr lang="fa-IR" dirty="0" err="1" smtClean="0"/>
              <a:t>فَقَالَ</a:t>
            </a:r>
            <a:r>
              <a:rPr lang="fa-IR" dirty="0" smtClean="0"/>
              <a:t> </a:t>
            </a:r>
            <a:r>
              <a:rPr lang="fa-IR" dirty="0" err="1" smtClean="0"/>
              <a:t>أَمَا</a:t>
            </a:r>
            <a:r>
              <a:rPr lang="fa-IR" dirty="0" smtClean="0"/>
              <a:t> </a:t>
            </a:r>
            <a:r>
              <a:rPr lang="fa-IR" dirty="0" err="1" smtClean="0"/>
              <a:t>لَئِنْ</a:t>
            </a:r>
            <a:r>
              <a:rPr lang="fa-IR" dirty="0" smtClean="0"/>
              <a:t> </a:t>
            </a:r>
            <a:r>
              <a:rPr lang="fa-IR" dirty="0" err="1" smtClean="0"/>
              <a:t>قُلْتَ</a:t>
            </a:r>
            <a:r>
              <a:rPr lang="fa-IR" dirty="0" smtClean="0"/>
              <a:t> </a:t>
            </a:r>
            <a:r>
              <a:rPr lang="fa-IR" dirty="0" err="1" smtClean="0"/>
              <a:t>ذَاكَ</a:t>
            </a:r>
            <a:r>
              <a:rPr lang="fa-IR" dirty="0" smtClean="0"/>
              <a:t> </a:t>
            </a:r>
            <a:r>
              <a:rPr lang="fa-IR" dirty="0" err="1" smtClean="0"/>
              <a:t>لَقَدْ</a:t>
            </a:r>
            <a:r>
              <a:rPr lang="fa-IR" dirty="0" smtClean="0"/>
              <a:t> </a:t>
            </a:r>
            <a:r>
              <a:rPr lang="fa-IR" dirty="0" err="1" smtClean="0"/>
              <a:t>قَالَ</a:t>
            </a:r>
            <a:r>
              <a:rPr lang="fa-IR" dirty="0" smtClean="0"/>
              <a:t> </a:t>
            </a:r>
            <a:r>
              <a:rPr lang="fa-IR" dirty="0" err="1" smtClean="0"/>
              <a:t>أَمِيرُ</a:t>
            </a:r>
            <a:r>
              <a:rPr lang="fa-IR" dirty="0" smtClean="0"/>
              <a:t> </a:t>
            </a:r>
            <a:r>
              <a:rPr lang="fa-IR" dirty="0" err="1" smtClean="0"/>
              <a:t>الْمُؤْمِنِينَ</a:t>
            </a:r>
            <a:r>
              <a:rPr lang="fa-IR" dirty="0" smtClean="0"/>
              <a:t> ص </a:t>
            </a:r>
            <a:r>
              <a:rPr lang="fa-IR" dirty="0" err="1" smtClean="0"/>
              <a:t>مَنْ</a:t>
            </a:r>
            <a:r>
              <a:rPr lang="fa-IR" dirty="0" smtClean="0"/>
              <a:t> </a:t>
            </a:r>
            <a:r>
              <a:rPr lang="fa-IR" dirty="0" err="1" smtClean="0"/>
              <a:t>سَمِعَ</a:t>
            </a:r>
            <a:r>
              <a:rPr lang="fa-IR" dirty="0" smtClean="0"/>
              <a:t> </a:t>
            </a:r>
            <a:r>
              <a:rPr lang="fa-IR" dirty="0" err="1" smtClean="0"/>
              <a:t>النِّدَاءَ</a:t>
            </a:r>
            <a:r>
              <a:rPr lang="fa-IR" dirty="0" smtClean="0"/>
              <a:t> </a:t>
            </a:r>
            <a:r>
              <a:rPr lang="fa-IR" dirty="0" err="1" smtClean="0"/>
              <a:t>فَلَمْ</a:t>
            </a:r>
            <a:r>
              <a:rPr lang="fa-IR" dirty="0" smtClean="0"/>
              <a:t> </a:t>
            </a:r>
            <a:r>
              <a:rPr lang="fa-IR" dirty="0" err="1" smtClean="0"/>
              <a:t>يُجِبْهُ</a:t>
            </a:r>
            <a:r>
              <a:rPr lang="fa-IR" dirty="0" smtClean="0"/>
              <a:t> </a:t>
            </a:r>
            <a:r>
              <a:rPr lang="fa-IR" dirty="0" err="1" smtClean="0"/>
              <a:t>مِنْ</a:t>
            </a:r>
            <a:r>
              <a:rPr lang="fa-IR" dirty="0" smtClean="0"/>
              <a:t> </a:t>
            </a:r>
            <a:r>
              <a:rPr lang="fa-IR" dirty="0" err="1" smtClean="0"/>
              <a:t>غَيْرِ</a:t>
            </a:r>
            <a:r>
              <a:rPr lang="fa-IR" dirty="0" smtClean="0"/>
              <a:t> </a:t>
            </a:r>
            <a:r>
              <a:rPr lang="fa-IR" dirty="0" err="1" smtClean="0"/>
              <a:t>عِلَّةٍ</a:t>
            </a:r>
            <a:r>
              <a:rPr lang="fa-IR" dirty="0" smtClean="0"/>
              <a:t> </a:t>
            </a:r>
            <a:r>
              <a:rPr lang="fa-IR" dirty="0" err="1" smtClean="0"/>
              <a:t>فَلَا</a:t>
            </a:r>
            <a:r>
              <a:rPr lang="fa-IR" dirty="0" smtClean="0"/>
              <a:t> </a:t>
            </a:r>
            <a:r>
              <a:rPr lang="fa-IR" dirty="0" err="1" smtClean="0"/>
              <a:t>صَلَاةَ</a:t>
            </a:r>
            <a:r>
              <a:rPr lang="fa-IR" dirty="0" smtClean="0"/>
              <a:t> </a:t>
            </a:r>
            <a:r>
              <a:rPr lang="fa-IR" dirty="0" err="1" smtClean="0"/>
              <a:t>لَه</a:t>
            </a:r>
            <a:r>
              <a:rPr lang="fa-IR" dirty="0" smtClean="0"/>
              <a:t>.  </a:t>
            </a:r>
            <a:endParaRPr lang="en-US" dirty="0"/>
          </a:p>
        </p:txBody>
      </p:sp>
      <p:sp>
        <p:nvSpPr>
          <p:cNvPr id="4" name="نگهدارنده مکان شماره اسلاید 3"/>
          <p:cNvSpPr>
            <a:spLocks noGrp="1"/>
          </p:cNvSpPr>
          <p:nvPr>
            <p:ph type="sldNum" sz="quarter" idx="10"/>
          </p:nvPr>
        </p:nvSpPr>
        <p:spPr/>
        <p:txBody>
          <a:bodyPr/>
          <a:lstStyle/>
          <a:p>
            <a:fld id="{65D3B218-B635-4748-A3BB-867E20C4E13A}" type="slidenum">
              <a:rPr lang="fa-IR" smtClean="0">
                <a:solidFill>
                  <a:prstClr val="black"/>
                </a:solidFill>
              </a:rPr>
              <a:pPr/>
              <a:t>81</a:t>
            </a:fld>
            <a:endParaRPr lang="fa-IR">
              <a:solidFill>
                <a:prstClr val="black"/>
              </a:solidFill>
            </a:endParaRPr>
          </a:p>
        </p:txBody>
      </p:sp>
    </p:spTree>
    <p:extLst>
      <p:ext uri="{BB962C8B-B14F-4D97-AF65-F5344CB8AC3E}">
        <p14:creationId xmlns:p14="http://schemas.microsoft.com/office/powerpoint/2010/main" val="308441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en-US"/>
          </a:p>
        </p:txBody>
      </p:sp>
      <p:sp>
        <p:nvSpPr>
          <p:cNvPr id="3" name="زیر نویس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en-US"/>
          </a:p>
        </p:txBody>
      </p:sp>
      <p:sp>
        <p:nvSpPr>
          <p:cNvPr id="4" name="نگهدارنده مکان تاریخ 3"/>
          <p:cNvSpPr>
            <a:spLocks noGrp="1"/>
          </p:cNvSpPr>
          <p:nvPr>
            <p:ph type="dt" sz="half" idx="10"/>
          </p:nvPr>
        </p:nvSpPr>
        <p:spPr/>
        <p:txBody>
          <a:body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11"/>
          </p:nvPr>
        </p:nvSpPr>
        <p:spPr/>
        <p:txBody>
          <a:bodyPr/>
          <a:lstStyle/>
          <a:p>
            <a:endParaRPr lang="en-US"/>
          </a:p>
        </p:txBody>
      </p:sp>
      <p:sp>
        <p:nvSpPr>
          <p:cNvPr id="6" name="نگهدارنده مکان شماره اسلاید 5"/>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57211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نگهدارنده مکان متن عمودی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تاریخ 3"/>
          <p:cNvSpPr>
            <a:spLocks noGrp="1"/>
          </p:cNvSpPr>
          <p:nvPr>
            <p:ph type="dt" sz="half" idx="10"/>
          </p:nvPr>
        </p:nvSpPr>
        <p:spPr/>
        <p:txBody>
          <a:body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11"/>
          </p:nvPr>
        </p:nvSpPr>
        <p:spPr/>
        <p:txBody>
          <a:bodyPr/>
          <a:lstStyle/>
          <a:p>
            <a:endParaRPr lang="en-US"/>
          </a:p>
        </p:txBody>
      </p:sp>
      <p:sp>
        <p:nvSpPr>
          <p:cNvPr id="6" name="نگهدارنده مکان شماره اسلاید 5"/>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18696598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10"/>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solidFill>
                <a:prstClr val="white"/>
              </a:solidFill>
              <a:cs typeface="Arial" charset="0"/>
            </a:endParaRPr>
          </a:p>
        </p:txBody>
      </p:sp>
      <p:sp>
        <p:nvSpPr>
          <p:cNvPr id="5" name="Freeform 12"/>
          <p:cNvSpPr>
            <a:spLocks/>
          </p:cNvSpPr>
          <p:nvPr/>
        </p:nvSpPr>
        <p:spPr bwMode="auto">
          <a:xfrm>
            <a:off x="6105539"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solidFill>
                <a:prstClr val="white"/>
              </a:solidFill>
              <a:cs typeface="Arial" charset="0"/>
            </a:endParaRPr>
          </a:p>
        </p:txBody>
      </p:sp>
      <p:sp>
        <p:nvSpPr>
          <p:cNvPr id="9" name="Title 8"/>
          <p:cNvSpPr>
            <a:spLocks noGrp="1"/>
          </p:cNvSpPr>
          <p:nvPr>
            <p:ph type="ctrTitle"/>
          </p:nvPr>
        </p:nvSpPr>
        <p:spPr>
          <a:xfrm>
            <a:off x="429078"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F45B5610-F2FE-4140-95CF-79DAEA66E1A6}"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6CBD31B6-3689-4B7A-A401-A65EA3EDAAA9}"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858844530"/>
      </p:ext>
    </p:extLst>
  </p:cSld>
  <p:clrMapOvr>
    <a:masterClrMapping/>
  </p:clrMapOvr>
  <p:transition spd="slow" advTm="500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F0AC69B-57D8-4B68-B094-4D3B4A7DBFE7}"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6A4103-325F-4259-8C1E-F4C769D4A4E5}"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3784363374"/>
      </p:ext>
    </p:extLst>
  </p:cSld>
  <p:clrMapOvr>
    <a:masterClrMapping/>
  </p:clrMapOvr>
  <p:transition spd="slow" advTm="500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0"/>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solidFill>
                <a:prstClr val="white"/>
              </a:solidFill>
              <a:cs typeface="Arial" charset="0"/>
            </a:endParaRPr>
          </a:p>
        </p:txBody>
      </p:sp>
      <p:sp>
        <p:nvSpPr>
          <p:cNvPr id="5" name="Freeform 12"/>
          <p:cNvSpPr>
            <a:spLocks/>
          </p:cNvSpPr>
          <p:nvPr/>
        </p:nvSpPr>
        <p:spPr bwMode="auto">
          <a:xfrm>
            <a:off x="6105539"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solidFill>
                <a:prstClr val="white"/>
              </a:solidFill>
              <a:cs typeface="Arial" charset="0"/>
            </a:endParaRPr>
          </a:p>
        </p:txBody>
      </p:sp>
      <p:sp>
        <p:nvSpPr>
          <p:cNvPr id="2" name="Title 1"/>
          <p:cNvSpPr>
            <a:spLocks noGrp="1"/>
          </p:cNvSpPr>
          <p:nvPr>
            <p:ph type="title"/>
          </p:nvPr>
        </p:nvSpPr>
        <p:spPr>
          <a:xfrm>
            <a:off x="685800" y="3583865"/>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94A906A5-F784-4688-9F8C-6CD2451E54B2}"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02DCDDAF-A425-4A4D-8F30-AE1487CAED37}"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4170752391"/>
      </p:ext>
    </p:extLst>
  </p:cSld>
  <p:clrMapOvr>
    <a:masterClrMapping/>
  </p:clrMapOvr>
  <p:transition spd="slow" advTm="500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14" y="1600206"/>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6"/>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A34ABB2-3C6A-4643-988A-F128588AEF96}"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B8B3E53-4417-4DA0-8149-5E747B44465E}"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4248401198"/>
      </p:ext>
    </p:extLst>
  </p:cSld>
  <p:clrMapOvr>
    <a:masterClrMapping/>
  </p:clrMapOvr>
  <p:transition spd="slow" advTm="500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39"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39"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0871FF46-7016-4044-B39F-57B1CAAB58BA}"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59786A59-1AA6-4F1F-BF2B-2A13E951890B}"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4143535273"/>
      </p:ext>
    </p:extLst>
  </p:cSld>
  <p:clrMapOvr>
    <a:masterClrMapping/>
  </p:clrMapOvr>
  <p:transition spd="slow" advTm="500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14"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E9618507-4937-499B-99BF-09950E8C7E9F}"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BD32B1FE-FA85-4060-BF56-53800981833D}"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1597408868"/>
      </p:ext>
    </p:extLst>
  </p:cSld>
  <p:clrMapOvr>
    <a:masterClrMapping/>
  </p:clrMapOvr>
  <p:transition spd="slow" advTm="500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EAFFC32-F43A-4A5D-9747-DBE514F2AF77}"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2BBAE3ED-9F25-42ED-97B0-1508746741D2}"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3110061459"/>
      </p:ext>
    </p:extLst>
  </p:cSld>
  <p:clrMapOvr>
    <a:masterClrMapping/>
  </p:clrMapOvr>
  <p:transition spd="slow" advTm="500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956FAD87-BDF9-4E28-BAF3-0C41FD670011}"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7" name="Slide Number Placeholder 6"/>
          <p:cNvSpPr>
            <a:spLocks noGrp="1"/>
          </p:cNvSpPr>
          <p:nvPr>
            <p:ph type="sldNum" sz="quarter" idx="12"/>
          </p:nvPr>
        </p:nvSpPr>
        <p:spPr>
          <a:xfrm>
            <a:off x="8156575" y="6421466"/>
            <a:ext cx="762000" cy="365125"/>
          </a:xfrm>
        </p:spPr>
        <p:txBody>
          <a:bodyPr/>
          <a:lstStyle>
            <a:lvl1pPr>
              <a:defRPr/>
            </a:lvl1pPr>
          </a:lstStyle>
          <a:p>
            <a:pPr>
              <a:defRPr/>
            </a:pPr>
            <a:fld id="{22E6D48B-7DC1-43A5-AEA8-8D1F3FAAED50}"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4123616487"/>
      </p:ext>
    </p:extLst>
  </p:cSld>
  <p:clrMapOvr>
    <a:masterClrMapping/>
  </p:clrMapOvr>
  <p:transition spd="slow" advTm="500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42"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18EADF6-6D6A-4CD9-8025-0C9C41719334}"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9F3E1622-A86C-4F9C-B95C-7A2EB888E75A}"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989744329"/>
      </p:ext>
    </p:extLst>
  </p:cSld>
  <p:clrMapOvr>
    <a:masterClrMapping/>
  </p:clrMapOvr>
  <p:transition spd="slow" advTm="500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457447A-2D4D-4863-BC35-6C003F966F23}"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74B1B9-EEB6-49EF-9E7C-8AF9B17EF3EE}"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521437241"/>
      </p:ext>
    </p:extLst>
  </p:cSld>
  <p:clrMapOvr>
    <a:masterClrMapping/>
  </p:clrMapOvr>
  <p:transition spd="slow"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en-US"/>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تاریخ 3"/>
          <p:cNvSpPr>
            <a:spLocks noGrp="1"/>
          </p:cNvSpPr>
          <p:nvPr>
            <p:ph type="dt" sz="half" idx="10"/>
          </p:nvPr>
        </p:nvSpPr>
        <p:spPr/>
        <p:txBody>
          <a:body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11"/>
          </p:nvPr>
        </p:nvSpPr>
        <p:spPr/>
        <p:txBody>
          <a:bodyPr/>
          <a:lstStyle/>
          <a:p>
            <a:endParaRPr lang="en-US"/>
          </a:p>
        </p:txBody>
      </p:sp>
      <p:sp>
        <p:nvSpPr>
          <p:cNvPr id="6" name="نگهدارنده مکان شماره اسلاید 5"/>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17767937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024249A-A14A-4821-AA1A-5DCAA8819E9D}" type="datetime8">
              <a:rPr lang="fa-IR" smtClean="0">
                <a:solidFill>
                  <a:srgbClr val="EEECE1">
                    <a:shade val="50000"/>
                  </a:srgbClr>
                </a:solidFill>
              </a:rPr>
              <a:pPr>
                <a:defRPr/>
              </a:pPr>
              <a:t>30 ژوئن 18</a:t>
            </a:fld>
            <a:endParaRPr lang="fa-IR">
              <a:solidFill>
                <a:srgbClr val="EEECE1">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srgbClr val="EEECE1">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6A624E4-F2DA-40EC-9872-FBB723E659A8}" type="slidenum">
              <a:rPr lang="fa-IR">
                <a:solidFill>
                  <a:srgbClr val="EEECE1">
                    <a:shade val="50000"/>
                  </a:srgbClr>
                </a:solidFill>
              </a:rPr>
              <a:pPr>
                <a:defRPr/>
              </a:pPr>
              <a:t>‹#›</a:t>
            </a:fld>
            <a:endParaRPr lang="fa-IR">
              <a:solidFill>
                <a:srgbClr val="EEECE1">
                  <a:shade val="50000"/>
                </a:srgbClr>
              </a:solidFill>
            </a:endParaRPr>
          </a:p>
        </p:txBody>
      </p:sp>
    </p:spTree>
    <p:extLst>
      <p:ext uri="{BB962C8B-B14F-4D97-AF65-F5344CB8AC3E}">
        <p14:creationId xmlns:p14="http://schemas.microsoft.com/office/powerpoint/2010/main" val="3216219071"/>
      </p:ext>
    </p:extLst>
  </p:cSld>
  <p:clrMapOvr>
    <a:masterClrMapping/>
  </p:clrMapOvr>
  <p:transition spd="slow" advTm="500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fa-IR" smtClean="0"/>
              <a:t>برای ویرایش سبک عنوان اسلاید اصلی، کلیک نمایید</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en-US" dirty="0"/>
          </a:p>
        </p:txBody>
      </p:sp>
      <p:sp>
        <p:nvSpPr>
          <p:cNvPr id="4" name="Date Placeholder 3"/>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88100062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4" name="Date Placeholder 3"/>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1035770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fa-IR" smtClean="0"/>
              <a:t>برای ویرایش سبک عنوان اسلاید اصلی، کلیک نمایید</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Date Placeholder 3"/>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7656995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fa-IR" smtClean="0"/>
              <a:t>برای ویرایش سبک عنوان اسلاید اصلی، کلیک نمایید</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5" name="Date Placeholder 4"/>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0993199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smtClean="0"/>
              <a:t>برای ویرایش سبک عنوان اسلاید اصلی، کلیک نمایید</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7" name="Date Placeholder 6"/>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35662741"/>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Date Placeholder 2"/>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6224653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8488376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fa-IR" smtClean="0"/>
              <a:t>برای ویرایش سبک عنوان اسلاید اصلی، کلیک نمایید</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3574955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fa-IR" smtClean="0"/>
              <a:t>برای ویرایش سبک عنوان اسلاید اصلی، کلیک نمایید</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fa-IR" smtClean="0"/>
              <a:t>برای اضافه کردن تصویر نماد را کلیک نمایید</a:t>
            </a:r>
            <a:endParaRPr lang="en-US"/>
          </a:p>
        </p:txBody>
      </p:sp>
    </p:spTree>
    <p:extLst>
      <p:ext uri="{BB962C8B-B14F-4D97-AF65-F5344CB8AC3E}">
        <p14:creationId xmlns:p14="http://schemas.microsoft.com/office/powerpoint/2010/main" val="2743162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9" name="زیر نویس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a-IR" smtClean="0"/>
              <a:t>برای ویرایش سبک زیرعنوان اسلاید اصلی، کلیک نمایید</a:t>
            </a:r>
            <a:endParaRPr kumimoji="0" lang="en-US"/>
          </a:p>
        </p:txBody>
      </p:sp>
      <p:sp>
        <p:nvSpPr>
          <p:cNvPr id="28" name="عنوان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a-IR" smtClean="0"/>
              <a:t>برای ویرایش سبک عنوان اسلاید اصلی، کلیک نمایید</a:t>
            </a:r>
            <a:endParaRPr kumimoji="0" lang="en-US"/>
          </a:p>
        </p:txBody>
      </p:sp>
      <p:cxnSp>
        <p:nvCxnSpPr>
          <p:cNvPr id="8" name="متصل کننده مستقیم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متصل کننده مستقیم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rtl="1"/>
            <a:endParaRPr lang="en-US">
              <a:solidFill>
                <a:prstClr val="white"/>
              </a:solidFill>
            </a:endParaRPr>
          </a:p>
        </p:txBody>
      </p:sp>
      <p:sp>
        <p:nvSpPr>
          <p:cNvPr id="15" name="نگهدارنده مکان تاریخ 14"/>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16" name="نگهدارنده مکان شماره اسلاید 15"/>
          <p:cNvSpPr>
            <a:spLocks noGrp="1"/>
          </p:cNvSpPr>
          <p:nvPr>
            <p:ph type="sldNum" sz="quarter" idx="11"/>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17" name="نگهدارنده مکان پانویس 16"/>
          <p:cNvSpPr>
            <a:spLocks noGrp="1"/>
          </p:cNvSpPr>
          <p:nvPr>
            <p:ph type="ftr" sz="quarter" idx="12"/>
          </p:nvPr>
        </p:nvSpPr>
        <p:spPr/>
        <p:txBody>
          <a:bodyPr/>
          <a:lstStyle/>
          <a:p>
            <a:endParaRPr lang="fa-IR">
              <a:solidFill>
                <a:srgbClr val="FEFAC9"/>
              </a:solidFill>
            </a:endParaRPr>
          </a:p>
        </p:txBody>
      </p:sp>
    </p:spTree>
    <p:extLst>
      <p:ext uri="{BB962C8B-B14F-4D97-AF65-F5344CB8AC3E}">
        <p14:creationId xmlns:p14="http://schemas.microsoft.com/office/powerpoint/2010/main" val="1772639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6305318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fa-IR" smtClean="0"/>
              <a:t>برای ویرایش سبک عنوان اسلاید اصلی، کلیک نمایید</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E3F68668-9556-4416-B083-CA554D9808AE}" type="datetimeFigureOut">
              <a:rPr lang="fa-IR" smtClean="0">
                <a:solidFill>
                  <a:prstClr val="black">
                    <a:tint val="75000"/>
                  </a:prstClr>
                </a:solidFill>
              </a:rPr>
              <a:pPr/>
              <a:t>17/10/1439</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92C9185D-EA38-4679-969C-0A6DC5E9A25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8273955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fa-IR"/>
          </a:p>
        </p:txBody>
      </p:sp>
      <p:sp>
        <p:nvSpPr>
          <p:cNvPr id="3" name="زیر نویس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fa-IR"/>
          </a:p>
        </p:txBody>
      </p:sp>
      <p:sp>
        <p:nvSpPr>
          <p:cNvPr id="4" name="نگهدارنده مکان تاریخ 3"/>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870724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803525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856887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حتوا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تاریخ 4"/>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760665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نگهدارنده مکان محتوا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متن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نگهدارنده مکان محتوا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نگهدارنده مکان تاریخ 6"/>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8" name="نگهدارنده مکان پانویس 7"/>
          <p:cNvSpPr>
            <a:spLocks noGrp="1"/>
          </p:cNvSpPr>
          <p:nvPr>
            <p:ph type="ftr" sz="quarter" idx="11"/>
          </p:nvPr>
        </p:nvSpPr>
        <p:spPr/>
        <p:txBody>
          <a:bodyPr/>
          <a:lstStyle/>
          <a:p>
            <a:endParaRPr lang="fa-IR">
              <a:solidFill>
                <a:prstClr val="black">
                  <a:tint val="75000"/>
                </a:prstClr>
              </a:solidFill>
            </a:endParaRPr>
          </a:p>
        </p:txBody>
      </p:sp>
      <p:sp>
        <p:nvSpPr>
          <p:cNvPr id="9" name="نگهدارنده مکان شماره اسلاید 8"/>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452544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تاریخ 2"/>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4" name="نگهدارنده مکان پانویس 3"/>
          <p:cNvSpPr>
            <a:spLocks noGrp="1"/>
          </p:cNvSpPr>
          <p:nvPr>
            <p:ph type="ftr" sz="quarter" idx="11"/>
          </p:nvPr>
        </p:nvSpPr>
        <p:spPr/>
        <p:txBody>
          <a:bodyPr/>
          <a:lstStyle/>
          <a:p>
            <a:endParaRPr lang="fa-IR">
              <a:solidFill>
                <a:prstClr val="black">
                  <a:tint val="75000"/>
                </a:prstClr>
              </a:solidFill>
            </a:endParaRPr>
          </a:p>
        </p:txBody>
      </p:sp>
      <p:sp>
        <p:nvSpPr>
          <p:cNvPr id="5" name="نگهدارنده مکان شماره اسلاید 4"/>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12001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3" name="نگهدارنده مکان پانویس 2"/>
          <p:cNvSpPr>
            <a:spLocks noGrp="1"/>
          </p:cNvSpPr>
          <p:nvPr>
            <p:ph type="ftr" sz="quarter" idx="11"/>
          </p:nvPr>
        </p:nvSpPr>
        <p:spPr/>
        <p:txBody>
          <a:bodyPr/>
          <a:lstStyle/>
          <a:p>
            <a:endParaRPr lang="fa-IR">
              <a:solidFill>
                <a:prstClr val="black">
                  <a:tint val="75000"/>
                </a:prstClr>
              </a:solidFill>
            </a:endParaRPr>
          </a:p>
        </p:txBody>
      </p:sp>
      <p:sp>
        <p:nvSpPr>
          <p:cNvPr id="4" name="نگهدارنده مکان شماره اسلاید 3"/>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28422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تن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71606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9" name="نگهدارنده مکان محتوا 8"/>
          <p:cNvSpPr>
            <a:spLocks noGrp="1"/>
          </p:cNvSpPr>
          <p:nvPr>
            <p:ph idx="1"/>
          </p:nvPr>
        </p:nvSpPr>
        <p:spPr>
          <a:xfrm>
            <a:off x="457200" y="1524000"/>
            <a:ext cx="8229600"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14" name="نگهدارنده مکان تاریخ 13"/>
          <p:cNvSpPr>
            <a:spLocks noGrp="1"/>
          </p:cNvSpPr>
          <p:nvPr>
            <p:ph type="dt" sz="half" idx="14"/>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15" name="نگهدارنده مکان شماره اسلاید 14"/>
          <p:cNvSpPr>
            <a:spLocks noGrp="1"/>
          </p:cNvSpPr>
          <p:nvPr>
            <p:ph type="sldNum" sz="quarter" idx="15"/>
          </p:nvPr>
        </p:nvSpPr>
        <p:spPr/>
        <p:txBody>
          <a:bodyPr/>
          <a:lstStyle>
            <a:lvl1pPr algn="ctr">
              <a:defRPr/>
            </a:lvl1pPr>
          </a:lstStyle>
          <a:p>
            <a:fld id="{E214D843-DFF5-48C2-9E9B-9124E0BC56DC}" type="slidenum">
              <a:rPr lang="fa-IR" smtClean="0">
                <a:solidFill>
                  <a:srgbClr val="FEFAC9"/>
                </a:solidFill>
              </a:rPr>
              <a:pPr/>
              <a:t>‹#›</a:t>
            </a:fld>
            <a:endParaRPr lang="fa-IR">
              <a:solidFill>
                <a:srgbClr val="FEFAC9"/>
              </a:solidFill>
            </a:endParaRPr>
          </a:p>
        </p:txBody>
      </p:sp>
      <p:sp>
        <p:nvSpPr>
          <p:cNvPr id="16" name="نگهدارنده مکان پانویس 15"/>
          <p:cNvSpPr>
            <a:spLocks noGrp="1"/>
          </p:cNvSpPr>
          <p:nvPr>
            <p:ph type="ftr" sz="quarter" idx="16"/>
          </p:nvPr>
        </p:nvSpPr>
        <p:spPr/>
        <p:txBody>
          <a:bodyPr/>
          <a:lstStyle/>
          <a:p>
            <a:endParaRPr lang="fa-IR">
              <a:solidFill>
                <a:srgbClr val="FEFAC9"/>
              </a:solidFill>
            </a:endParaRPr>
          </a:p>
        </p:txBody>
      </p:sp>
      <p:sp>
        <p:nvSpPr>
          <p:cNvPr id="17" name="عنوان 16"/>
          <p:cNvSpPr>
            <a:spLocks noGrp="1"/>
          </p:cNvSpPr>
          <p:nvPr>
            <p:ph type="title"/>
          </p:nvPr>
        </p:nvSpPr>
        <p:spPr/>
        <p:txBody>
          <a:bodyPr rtlCol="0" anchor="b" anchorCtr="0"/>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3923886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تصویر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نگهدارنده مکان متن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048792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468418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09D28407-0DC6-402E-8487-0E0D8381B065}"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9A7F1CE5-BEA3-46EB-A743-1D12371127A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643980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fa-IR" smtClean="0"/>
              <a:t>برای ویرایش سبک عنوان اسلاید اصلی، کلیک نمایید</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a-IR" smtClean="0"/>
              <a:t>برای ویرایش سبک زیرعنوان اسلاید اصلی، کلیک نمایید</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73F77-BBA1-4E8E-8BF0-D1196E8ECF6C}"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04387"/>
      </p:ext>
    </p:extLst>
  </p:cSld>
  <p:clrMapOvr>
    <a:masterClrMapping/>
  </p:clrMapOvr>
  <p:transition>
    <p:wedg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Content Placeholder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42E6AB-CC4F-4FF9-B0D4-E8BBCCC89B59}"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620777"/>
      </p:ext>
    </p:extLst>
  </p:cSld>
  <p:clrMapOvr>
    <a:masterClrMapping/>
  </p:clrMapOvr>
  <p:transition>
    <p:wedg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a-IR" smtClean="0"/>
              <a:t>برای ویرایش سبک متن اسلاید اصلی، کلیک نمایید</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EF1FF-01D1-4895-B2DE-87340F7C2A8A}"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222463"/>
      </p:ext>
    </p:extLst>
  </p:cSld>
  <p:clrMapOvr>
    <a:masterClrMapping/>
  </p:clrMapOvr>
  <p:transition>
    <p:wedg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AC1582-1D7E-4A9D-BD46-8F951E8701F2}"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418647"/>
      </p:ext>
    </p:extLst>
  </p:cSld>
  <p:clrMapOvr>
    <a:masterClrMapping/>
  </p:clrMapOvr>
  <p:transition>
    <p:wedg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9BE957-CA98-4FBE-A037-0079589C9B8E}"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810602"/>
      </p:ext>
    </p:extLst>
  </p:cSld>
  <p:clrMapOvr>
    <a:masterClrMapping/>
  </p:clrMapOvr>
  <p:transition>
    <p:wedg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1BAF78-AA52-475D-8D51-B206E54B55A5}"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026588"/>
      </p:ext>
    </p:extLst>
  </p:cSld>
  <p:clrMapOvr>
    <a:masterClrMapping/>
  </p:clrMapOvr>
  <p:transition>
    <p:wedg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0195BB-C28D-47EB-A89F-B1D4FC4C632E}"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889210"/>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4" name="نگهدارنده مکان تاریخ 3"/>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5" name="نگهدارنده مکان پانویس 4"/>
          <p:cNvSpPr>
            <a:spLocks noGrp="1"/>
          </p:cNvSpPr>
          <p:nvPr>
            <p:ph type="ftr" sz="quarter" idx="11"/>
          </p:nvPr>
        </p:nvSpPr>
        <p:spPr/>
        <p:txBody>
          <a:bodyPr/>
          <a:lstStyle/>
          <a:p>
            <a:endParaRPr lang="fa-IR">
              <a:solidFill>
                <a:srgbClr val="FEFAC9"/>
              </a:solidFill>
            </a:endParaRPr>
          </a:p>
        </p:txBody>
      </p:sp>
      <p:sp>
        <p:nvSpPr>
          <p:cNvPr id="6" name="نگهدارنده مکان شماره اسلاید 5"/>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2" name="عنوان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a-IR" smtClean="0"/>
              <a:t>برای ویرایش سبک عنوان اسلاید اصلی، کلیک نمایید</a:t>
            </a:r>
            <a:endParaRPr kumimoji="0" lang="en-US"/>
          </a:p>
        </p:txBody>
      </p:sp>
      <p:sp>
        <p:nvSpPr>
          <p:cNvPr id="3" name="نگهدارنده مکان متن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a-IR" smtClean="0"/>
              <a:t>برای ویرایش سبک متن اسلاید اصلی، کلیک نمایید</a:t>
            </a:r>
          </a:p>
        </p:txBody>
      </p:sp>
      <p:cxnSp>
        <p:nvCxnSpPr>
          <p:cNvPr id="7" name="متصل کننده مستقیم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3944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1DA9F2-DA69-40C9-9030-38179B491966}"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214324"/>
      </p:ext>
    </p:extLst>
  </p:cSld>
  <p:clrMapOvr>
    <a:masterClrMapping/>
  </p:clrMapOvr>
  <p:transition>
    <p:wedg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a-IR" noProof="0" smtClean="0"/>
              <a:t>برای اضافه کردن تصویر نماد را کلیک نمایید</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5ECAA5-41D0-4D9E-BB02-C7CF6A5BCC32}"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718184"/>
      </p:ext>
    </p:extLst>
  </p:cSld>
  <p:clrMapOvr>
    <a:masterClrMapping/>
  </p:clrMapOvr>
  <p:transition>
    <p:wedg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Vertical Text Placeholder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C2A00E-367D-46C1-8FEA-0832B18FE147}"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582458"/>
      </p:ext>
    </p:extLst>
  </p:cSld>
  <p:clrMapOvr>
    <a:masterClrMapping/>
  </p:clrMapOvr>
  <p:transition>
    <p:wedg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fa-IR" smtClean="0"/>
              <a:t>برای ویرایش سبک عنوان اسلاید اصلی، کلیک نمایید</a:t>
            </a:r>
            <a:endParaRPr lang="fa-I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77AD4F-0F7C-4A4A-B744-63550652CAFE}"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939322"/>
      </p:ext>
    </p:extLst>
  </p:cSld>
  <p:clrMapOvr>
    <a:masterClrMapping/>
  </p:clrMapOvr>
  <p:transition>
    <p:wedg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cSld name="محتوا">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3" name="Date Placeholder 2"/>
          <p:cNvSpPr>
            <a:spLocks noGrp="1"/>
          </p:cNvSpPr>
          <p:nvPr>
            <p:ph type="dt" sz="half" idx="10"/>
          </p:nvPr>
        </p:nvSpPr>
        <p:spPr/>
        <p:txBody>
          <a:bodyPr/>
          <a:lstStyle>
            <a:lvl1pPr>
              <a:defRPr/>
            </a:lvl1pPr>
          </a:lstStyle>
          <a:p>
            <a:pPr>
              <a:defRPr/>
            </a:pPr>
            <a:fld id="{B66043C9-86C9-4529-88F7-666399B174B5}" type="datetimeFigureOut">
              <a:rPr lang="fa-IR">
                <a:solidFill>
                  <a:srgbClr val="000000"/>
                </a:solidFill>
              </a:rPr>
              <a:pPr>
                <a:defRPr/>
              </a:pPr>
              <a:t>17/10/1439</a:t>
            </a:fld>
            <a:endParaRPr lang="fa-IR">
              <a:solidFill>
                <a:srgbClr val="000000"/>
              </a:solidFill>
            </a:endParaRPr>
          </a:p>
        </p:txBody>
      </p:sp>
      <p:sp>
        <p:nvSpPr>
          <p:cNvPr id="4" name="Footer Placeholder 3"/>
          <p:cNvSpPr>
            <a:spLocks noGrp="1"/>
          </p:cNvSpPr>
          <p:nvPr>
            <p:ph type="ftr" sz="quarter" idx="11"/>
          </p:nvPr>
        </p:nvSpPr>
        <p:spPr>
          <a:xfrm>
            <a:off x="2667000" y="6356350"/>
            <a:ext cx="3352800" cy="365125"/>
          </a:xfrm>
        </p:spPr>
        <p:txBody>
          <a:bodyPr/>
          <a:lstStyle>
            <a:lvl1pPr>
              <a:defRPr/>
            </a:lvl1pPr>
          </a:lstStyle>
          <a:p>
            <a:pPr>
              <a:defRPr/>
            </a:pPr>
            <a:endParaRPr lang="fa-IR">
              <a:solidFill>
                <a:srgbClr val="000000"/>
              </a:solidFill>
            </a:endParaRPr>
          </a:p>
        </p:txBody>
      </p:sp>
      <p:sp>
        <p:nvSpPr>
          <p:cNvPr id="5" name="Slide Number Placeholder 4"/>
          <p:cNvSpPr>
            <a:spLocks noGrp="1"/>
          </p:cNvSpPr>
          <p:nvPr>
            <p:ph type="sldNum" sz="quarter" idx="12"/>
          </p:nvPr>
        </p:nvSpPr>
        <p:spPr>
          <a:xfrm>
            <a:off x="7924800" y="6356350"/>
            <a:ext cx="762000" cy="365125"/>
          </a:xfrm>
        </p:spPr>
        <p:txBody>
          <a:bodyPr/>
          <a:lstStyle>
            <a:lvl1pPr>
              <a:defRPr/>
            </a:lvl1pPr>
          </a:lstStyle>
          <a:p>
            <a:pPr>
              <a:defRPr/>
            </a:pPr>
            <a:fld id="{0A01BEBD-CE37-4151-B001-C29579B869B8}" type="slidenum">
              <a:rPr lang="fa-IR">
                <a:solidFill>
                  <a:srgbClr val="000000"/>
                </a:solidFill>
              </a:rPr>
              <a:pPr>
                <a:defRPr/>
              </a:pPr>
              <a:t>‹#›</a:t>
            </a:fld>
            <a:endParaRPr lang="fa-IR">
              <a:solidFill>
                <a:srgbClr val="000000"/>
              </a:solidFill>
            </a:endParaRPr>
          </a:p>
        </p:txBody>
      </p:sp>
    </p:spTree>
    <p:extLst>
      <p:ext uri="{BB962C8B-B14F-4D97-AF65-F5344CB8AC3E}">
        <p14:creationId xmlns:p14="http://schemas.microsoft.com/office/powerpoint/2010/main" val="15969568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052F3C5-272D-476E-9110-661FFC69E69D}" type="datetimeFigureOut">
              <a:rPr lang="fa-IR" smtClean="0">
                <a:solidFill>
                  <a:srgbClr val="DBF5F9">
                    <a:shade val="90000"/>
                  </a:srgbClr>
                </a:solidFill>
              </a:rPr>
              <a:pPr/>
              <a:t>17/10/1439</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B7A7E4B3-7D7E-4468-8ACC-043D59A93AC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582549110"/>
      </p:ext>
    </p:extLst>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239383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052F3C5-272D-476E-9110-661FFC69E69D}" type="datetimeFigureOut">
              <a:rPr lang="fa-IR" smtClean="0">
                <a:solidFill>
                  <a:srgbClr val="DBF5F9">
                    <a:shade val="90000"/>
                  </a:srgbClr>
                </a:solidFill>
              </a:rPr>
              <a:pPr/>
              <a:t>17/10/1439</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B7A7E4B3-7D7E-4468-8ACC-043D59A93AC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04886459"/>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0145249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90532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5" name="نگهدارنده مکان تاریخ 4"/>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6" name="نگهدارنده مکان پانویس 5"/>
          <p:cNvSpPr>
            <a:spLocks noGrp="1"/>
          </p:cNvSpPr>
          <p:nvPr>
            <p:ph type="ftr" sz="quarter" idx="11"/>
          </p:nvPr>
        </p:nvSpPr>
        <p:spPr/>
        <p:txBody>
          <a:bodyPr/>
          <a:lstStyle/>
          <a:p>
            <a:endParaRPr lang="fa-IR">
              <a:solidFill>
                <a:srgbClr val="FEFAC9"/>
              </a:solidFill>
            </a:endParaRPr>
          </a:p>
        </p:txBody>
      </p:sp>
      <p:sp>
        <p:nvSpPr>
          <p:cNvPr id="7" name="نگهدارنده مکان شماره اسلاید 6"/>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
        <p:nvSpPr>
          <p:cNvPr id="11" name="نگهدارنده مکان محتوا 10"/>
          <p:cNvSpPr>
            <a:spLocks noGrp="1"/>
          </p:cNvSpPr>
          <p:nvPr>
            <p:ph sz="half" idx="1"/>
          </p:nvPr>
        </p:nvSpPr>
        <p:spPr>
          <a:xfrm>
            <a:off x="457200" y="1524000"/>
            <a:ext cx="4059936"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13" name="نگهدارنده مکان محتوا 12"/>
          <p:cNvSpPr>
            <a:spLocks noGrp="1"/>
          </p:cNvSpPr>
          <p:nvPr>
            <p:ph sz="half" idx="2"/>
          </p:nvPr>
        </p:nvSpPr>
        <p:spPr>
          <a:xfrm>
            <a:off x="4648200" y="1524000"/>
            <a:ext cx="4059936"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Tree>
    <p:extLst>
      <p:ext uri="{BB962C8B-B14F-4D97-AF65-F5344CB8AC3E}">
        <p14:creationId xmlns:p14="http://schemas.microsoft.com/office/powerpoint/2010/main" val="33027700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44378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714800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28791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1"/>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1"/>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8760662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7342311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52F3C5-272D-476E-9110-661FFC69E69D}" type="datetimeFigureOut">
              <a:rPr lang="fa-IR" smtClean="0">
                <a:solidFill>
                  <a:srgbClr val="04617B">
                    <a:shade val="90000"/>
                  </a:srgbClr>
                </a:solidFill>
              </a:rPr>
              <a:pPr/>
              <a:t>17/10/1439</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B7A7E4B3-7D7E-4468-8ACC-043D59A93AC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665793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9" name="نگهدارنده مکان شماره اسلاید 8"/>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8" name="نگهدارنده مکان پانویس 7"/>
          <p:cNvSpPr>
            <a:spLocks noGrp="1"/>
          </p:cNvSpPr>
          <p:nvPr>
            <p:ph type="ftr" sz="quarter" idx="11"/>
          </p:nvPr>
        </p:nvSpPr>
        <p:spPr/>
        <p:txBody>
          <a:bodyPr/>
          <a:lstStyle/>
          <a:p>
            <a:endParaRPr lang="fa-IR">
              <a:solidFill>
                <a:srgbClr val="FEFAC9"/>
              </a:solidFill>
            </a:endParaRPr>
          </a:p>
        </p:txBody>
      </p:sp>
      <p:sp>
        <p:nvSpPr>
          <p:cNvPr id="7" name="نگهدارنده مکان تاریخ 6"/>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3" name="نگهدارنده مکان متن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a-IR" smtClean="0"/>
              <a:t>برای ویرایش سبک متن اسلاید اصلی، کلیک نمایید</a:t>
            </a:r>
          </a:p>
        </p:txBody>
      </p:sp>
      <p:sp>
        <p:nvSpPr>
          <p:cNvPr id="32" name="نگهدارنده مکان محتوا 31"/>
          <p:cNvSpPr>
            <a:spLocks noGrp="1"/>
          </p:cNvSpPr>
          <p:nvPr>
            <p:ph sz="half" idx="2"/>
          </p:nvPr>
        </p:nvSpPr>
        <p:spPr>
          <a:xfrm>
            <a:off x="457200" y="2201896"/>
            <a:ext cx="4038600" cy="3913632"/>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34" name="نگهدارنده مکان محتوا 33"/>
          <p:cNvSpPr>
            <a:spLocks noGrp="1"/>
          </p:cNvSpPr>
          <p:nvPr>
            <p:ph sz="quarter" idx="4"/>
          </p:nvPr>
        </p:nvSpPr>
        <p:spPr>
          <a:xfrm>
            <a:off x="4649788" y="2201896"/>
            <a:ext cx="4038600" cy="3913632"/>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2" name="عنوان 1"/>
          <p:cNvSpPr>
            <a:spLocks noGrp="1"/>
          </p:cNvSpPr>
          <p:nvPr>
            <p:ph type="title"/>
          </p:nvPr>
        </p:nvSpPr>
        <p:spPr>
          <a:xfrm>
            <a:off x="457200" y="155448"/>
            <a:ext cx="8229600" cy="1143000"/>
          </a:xfrm>
        </p:spPr>
        <p:txBody>
          <a:bodyPr anchor="b" anchorCtr="0"/>
          <a:lstStyle>
            <a:lvl1pPr>
              <a:defRPr/>
            </a:lvl1pPr>
          </a:lstStyle>
          <a:p>
            <a:r>
              <a:rPr kumimoji="0" lang="fa-IR" smtClean="0"/>
              <a:t>برای ویرایش سبک عنوان اسلاید اصلی، کلیک نمایید</a:t>
            </a:r>
            <a:endParaRPr kumimoji="0" lang="en-US"/>
          </a:p>
        </p:txBody>
      </p:sp>
      <p:sp>
        <p:nvSpPr>
          <p:cNvPr id="12" name="نگهدارنده مکان متن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a-IR" smtClean="0"/>
              <a:t>برای ویرایش سبک متن اسلاید اصلی، کلیک نمایید</a:t>
            </a:r>
          </a:p>
        </p:txBody>
      </p:sp>
      <p:cxnSp>
        <p:nvCxnSpPr>
          <p:cNvPr id="10" name="متصل کننده مستقیم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متصل کننده مستقیم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06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3" name="نگهدارنده مکان تاریخ 2"/>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4" name="نگهدارنده مکان پانویس 3"/>
          <p:cNvSpPr>
            <a:spLocks noGrp="1"/>
          </p:cNvSpPr>
          <p:nvPr>
            <p:ph type="ftr" sz="quarter" idx="11"/>
          </p:nvPr>
        </p:nvSpPr>
        <p:spPr/>
        <p:txBody>
          <a:bodyPr/>
          <a:lstStyle/>
          <a:p>
            <a:endParaRPr lang="fa-IR">
              <a:solidFill>
                <a:srgbClr val="FEFAC9"/>
              </a:solidFill>
            </a:endParaRPr>
          </a:p>
        </p:txBody>
      </p:sp>
      <p:sp>
        <p:nvSpPr>
          <p:cNvPr id="5" name="نگهدارنده مکان شماره اسلاید 4"/>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316934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3" name="نگهدارنده مکان پانویس 2"/>
          <p:cNvSpPr>
            <a:spLocks noGrp="1"/>
          </p:cNvSpPr>
          <p:nvPr>
            <p:ph type="ftr" sz="quarter" idx="11"/>
          </p:nvPr>
        </p:nvSpPr>
        <p:spPr/>
        <p:txBody>
          <a:bodyPr/>
          <a:lstStyle/>
          <a:p>
            <a:endParaRPr lang="fa-IR">
              <a:solidFill>
                <a:srgbClr val="FEFAC9"/>
              </a:solidFill>
            </a:endParaRPr>
          </a:p>
        </p:txBody>
      </p:sp>
      <p:sp>
        <p:nvSpPr>
          <p:cNvPr id="4" name="نگهدارنده مکان شماره اسلاید 3"/>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Tree>
    <p:extLst>
      <p:ext uri="{BB962C8B-B14F-4D97-AF65-F5344CB8AC3E}">
        <p14:creationId xmlns:p14="http://schemas.microsoft.com/office/powerpoint/2010/main" val="3031311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محتوا با عنوان">
    <p:spTree>
      <p:nvGrpSpPr>
        <p:cNvPr id="1" name=""/>
        <p:cNvGrpSpPr/>
        <p:nvPr/>
      </p:nvGrpSpPr>
      <p:grpSpPr>
        <a:xfrm>
          <a:off x="0" y="0"/>
          <a:ext cx="0" cy="0"/>
          <a:chOff x="0" y="0"/>
          <a:chExt cx="0" cy="0"/>
        </a:xfrm>
      </p:grpSpPr>
      <p:sp>
        <p:nvSpPr>
          <p:cNvPr id="29" name="نگهدارنده مکان محتوا 28"/>
          <p:cNvSpPr>
            <a:spLocks noGrp="1"/>
          </p:cNvSpPr>
          <p:nvPr>
            <p:ph sz="quarter" idx="1"/>
          </p:nvPr>
        </p:nvSpPr>
        <p:spPr>
          <a:xfrm>
            <a:off x="457200" y="457200"/>
            <a:ext cx="6248400" cy="5715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3" name="نگهدارنده مکان متن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a-IR" smtClean="0"/>
              <a:t>برای ویرایش سبک متن اسلاید اصلی، کلیک نمایید</a:t>
            </a:r>
          </a:p>
        </p:txBody>
      </p:sp>
      <p:sp>
        <p:nvSpPr>
          <p:cNvPr id="31" name="عنوان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a-IR" smtClean="0"/>
              <a:t>برای ویرایش سبک عنوان اسلاید اصلی، کلیک نمایید</a:t>
            </a:r>
            <a:endParaRPr kumimoji="0" lang="en-US"/>
          </a:p>
        </p:txBody>
      </p:sp>
      <p:sp>
        <p:nvSpPr>
          <p:cNvPr id="8" name="نگهدارنده مکان تاریخ 7"/>
          <p:cNvSpPr>
            <a:spLocks noGrp="1"/>
          </p:cNvSpPr>
          <p:nvPr>
            <p:ph type="dt" sz="half" idx="14"/>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9" name="نگهدارنده مکان شماره اسلاید 8"/>
          <p:cNvSpPr>
            <a:spLocks noGrp="1"/>
          </p:cNvSpPr>
          <p:nvPr>
            <p:ph type="sldNum" sz="quarter" idx="15"/>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10" name="نگهدارنده مکان پانویس 9"/>
          <p:cNvSpPr>
            <a:spLocks noGrp="1"/>
          </p:cNvSpPr>
          <p:nvPr>
            <p:ph type="ftr" sz="quarter" idx="16"/>
          </p:nvPr>
        </p:nvSpPr>
        <p:spPr/>
        <p:txBody>
          <a:bodyPr/>
          <a:lstStyle/>
          <a:p>
            <a:endParaRPr lang="fa-IR">
              <a:solidFill>
                <a:srgbClr val="FEFAC9"/>
              </a:solidFill>
            </a:endParaRPr>
          </a:p>
        </p:txBody>
      </p:sp>
    </p:spTree>
    <p:extLst>
      <p:ext uri="{BB962C8B-B14F-4D97-AF65-F5344CB8AC3E}">
        <p14:creationId xmlns:p14="http://schemas.microsoft.com/office/powerpoint/2010/main" val="412481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نگهدارنده مکان محتوا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تاریخ 3"/>
          <p:cNvSpPr>
            <a:spLocks noGrp="1"/>
          </p:cNvSpPr>
          <p:nvPr>
            <p:ph type="dt" sz="half" idx="10"/>
          </p:nvPr>
        </p:nvSpPr>
        <p:spPr/>
        <p:txBody>
          <a:body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11"/>
          </p:nvPr>
        </p:nvSpPr>
        <p:spPr/>
        <p:txBody>
          <a:bodyPr/>
          <a:lstStyle/>
          <a:p>
            <a:endParaRPr lang="en-US"/>
          </a:p>
        </p:txBody>
      </p:sp>
      <p:sp>
        <p:nvSpPr>
          <p:cNvPr id="6" name="نگهدارنده مکان شماره اسلاید 5"/>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989022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a-IR" smtClean="0"/>
              <a:t>برای ویرایش سبک عنوان اسلاید اصلی، کلیک نمایید</a:t>
            </a:r>
            <a:endParaRPr kumimoji="0" lang="en-US"/>
          </a:p>
        </p:txBody>
      </p:sp>
      <p:sp>
        <p:nvSpPr>
          <p:cNvPr id="3" name="نگهدارنده مکان تصویر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a-IR" smtClean="0"/>
              <a:t>برای اضافه کردن تصویر نماد را کلیک نمایید</a:t>
            </a:r>
            <a:endParaRPr kumimoji="0" lang="en-US"/>
          </a:p>
        </p:txBody>
      </p:sp>
      <p:sp>
        <p:nvSpPr>
          <p:cNvPr id="4" name="نگهدارنده مکان متن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a-IR" smtClean="0"/>
              <a:t>برای ویرایش سبک متن اسلاید اصلی، کلیک نمایید</a:t>
            </a:r>
          </a:p>
        </p:txBody>
      </p:sp>
      <p:sp>
        <p:nvSpPr>
          <p:cNvPr id="8" name="نگهدارنده مکان تاریخ 7"/>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9" name="نگهدارنده مکان شماره اسلاید 8"/>
          <p:cNvSpPr>
            <a:spLocks noGrp="1"/>
          </p:cNvSpPr>
          <p:nvPr>
            <p:ph type="sldNum" sz="quarter" idx="11"/>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
        <p:nvSpPr>
          <p:cNvPr id="10" name="نگهدارنده مکان پانویس 9"/>
          <p:cNvSpPr>
            <a:spLocks noGrp="1"/>
          </p:cNvSpPr>
          <p:nvPr>
            <p:ph type="ftr" sz="quarter" idx="12"/>
          </p:nvPr>
        </p:nvSpPr>
        <p:spPr/>
        <p:txBody>
          <a:bodyPr/>
          <a:lstStyle/>
          <a:p>
            <a:endParaRPr lang="fa-IR">
              <a:solidFill>
                <a:srgbClr val="FEFAC9"/>
              </a:solidFill>
            </a:endParaRPr>
          </a:p>
        </p:txBody>
      </p:sp>
    </p:spTree>
    <p:extLst>
      <p:ext uri="{BB962C8B-B14F-4D97-AF65-F5344CB8AC3E}">
        <p14:creationId xmlns:p14="http://schemas.microsoft.com/office/powerpoint/2010/main" val="1508650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p:txBody>
          <a:bodyPr vert="eaVer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5" name="نگهدارنده مکان پانویس 4"/>
          <p:cNvSpPr>
            <a:spLocks noGrp="1"/>
          </p:cNvSpPr>
          <p:nvPr>
            <p:ph type="ftr" sz="quarter" idx="11"/>
          </p:nvPr>
        </p:nvSpPr>
        <p:spPr/>
        <p:txBody>
          <a:bodyPr/>
          <a:lstStyle/>
          <a:p>
            <a:endParaRPr lang="fa-IR">
              <a:solidFill>
                <a:srgbClr val="FEFAC9"/>
              </a:solidFill>
            </a:endParaRPr>
          </a:p>
        </p:txBody>
      </p:sp>
      <p:sp>
        <p:nvSpPr>
          <p:cNvPr id="6" name="نگهدارنده مکان شماره اسلاید 5"/>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Tree>
    <p:extLst>
      <p:ext uri="{BB962C8B-B14F-4D97-AF65-F5344CB8AC3E}">
        <p14:creationId xmlns:p14="http://schemas.microsoft.com/office/powerpoint/2010/main" val="409431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p>
            <a:fld id="{1375D591-FBAF-4B4D-A664-59796939B037}" type="datetimeFigureOut">
              <a:rPr lang="fa-IR" smtClean="0">
                <a:solidFill>
                  <a:srgbClr val="FEFAC9"/>
                </a:solidFill>
              </a:rPr>
              <a:pPr/>
              <a:t>17/10/1439</a:t>
            </a:fld>
            <a:endParaRPr lang="fa-IR">
              <a:solidFill>
                <a:srgbClr val="FEFAC9"/>
              </a:solidFill>
            </a:endParaRPr>
          </a:p>
        </p:txBody>
      </p:sp>
      <p:sp>
        <p:nvSpPr>
          <p:cNvPr id="5" name="نگهدارنده مکان پانویس 4"/>
          <p:cNvSpPr>
            <a:spLocks noGrp="1"/>
          </p:cNvSpPr>
          <p:nvPr>
            <p:ph type="ftr" sz="quarter" idx="11"/>
          </p:nvPr>
        </p:nvSpPr>
        <p:spPr/>
        <p:txBody>
          <a:bodyPr/>
          <a:lstStyle/>
          <a:p>
            <a:endParaRPr lang="fa-IR">
              <a:solidFill>
                <a:srgbClr val="FEFAC9"/>
              </a:solidFill>
            </a:endParaRPr>
          </a:p>
        </p:txBody>
      </p:sp>
      <p:sp>
        <p:nvSpPr>
          <p:cNvPr id="6" name="نگهدارنده مکان شماره اسلاید 5"/>
          <p:cNvSpPr>
            <a:spLocks noGrp="1"/>
          </p:cNvSpPr>
          <p:nvPr>
            <p:ph type="sldNum" sz="quarter" idx="12"/>
          </p:nvPr>
        </p:nvSpPr>
        <p:spPr/>
        <p:txBody>
          <a:bodyPr/>
          <a:lstStyle/>
          <a:p>
            <a:fld id="{E214D843-DFF5-48C2-9E9B-9124E0BC56DC}" type="slidenum">
              <a:rPr lang="fa-IR" smtClean="0">
                <a:solidFill>
                  <a:srgbClr val="FEFAC9"/>
                </a:solidFill>
              </a:rPr>
              <a:pPr/>
              <a:t>‹#›</a:t>
            </a:fld>
            <a:endParaRPr lang="fa-IR">
              <a:solidFill>
                <a:srgbClr val="FEFAC9"/>
              </a:solidFill>
            </a:endParaRPr>
          </a:p>
        </p:txBody>
      </p:sp>
    </p:spTree>
    <p:extLst>
      <p:ext uri="{BB962C8B-B14F-4D97-AF65-F5344CB8AC3E}">
        <p14:creationId xmlns:p14="http://schemas.microsoft.com/office/powerpoint/2010/main" val="1814466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fa-IR" smtClean="0"/>
              <a:t>برای ویرایش سبک عنوان اسلاید اصلی، کلیک نمایید</a:t>
            </a:r>
            <a:endParaRPr kumimoji="0" lang="en-US"/>
          </a:p>
        </p:txBody>
      </p:sp>
      <p:sp>
        <p:nvSpPr>
          <p:cNvPr id="22" name="زیر نویس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a-IR" smtClean="0"/>
              <a:t>برای ویرایش سبک زیرعنوان اسلاید اصلی، کلیک نمایید</a:t>
            </a:r>
            <a:endParaRPr kumimoji="0" lang="en-US"/>
          </a:p>
        </p:txBody>
      </p:sp>
      <p:sp>
        <p:nvSpPr>
          <p:cNvPr id="7" name="نگهدارنده مکان تاریخ 6"/>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20" name="نگهدارنده مکان پانویس 19"/>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10" name="نگهدارنده مکان شماره اسلاید 9"/>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Tree>
    <p:extLst>
      <p:ext uri="{BB962C8B-B14F-4D97-AF65-F5344CB8AC3E}">
        <p14:creationId xmlns:p14="http://schemas.microsoft.com/office/powerpoint/2010/main" val="1917370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fa-IR" smtClean="0"/>
              <a:t>برای ویرایش سبک عنوان اسلاید اصلی، کلیک نمایید</a:t>
            </a:r>
            <a:endParaRPr kumimoji="0" lang="en-US"/>
          </a:p>
        </p:txBody>
      </p:sp>
      <p:sp>
        <p:nvSpPr>
          <p:cNvPr id="3" name="نگهدارنده مکان محتوا 2"/>
          <p:cNvSpPr>
            <a:spLocks noGrp="1"/>
          </p:cNvSpPr>
          <p:nvPr>
            <p:ph idx="1"/>
          </p:nvPr>
        </p:nvSpPr>
        <p:spPr/>
        <p:txBody>
          <a:bodyPr/>
          <a:lstStyle>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5" name="نگهدارنده مکان پانویس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نگهدارنده مکان شماره اسلاید 5"/>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2365167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سربرگ بخش">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a-IR" smtClean="0"/>
              <a:t>برای ویرایش سبک عنوان اسلاید اصلی، کلیک نمایید</a:t>
            </a:r>
            <a:endParaRPr kumimoji="0" lang="en-US"/>
          </a:p>
        </p:txBody>
      </p:sp>
      <p:sp>
        <p:nvSpPr>
          <p:cNvPr id="3" name="نگهدارنده مکان متن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5" name="نگهدارنده مکان پانویس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نگهدارنده مکان شماره اسلاید 5"/>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Tree>
    <p:extLst>
      <p:ext uri="{BB962C8B-B14F-4D97-AF65-F5344CB8AC3E}">
        <p14:creationId xmlns:p14="http://schemas.microsoft.com/office/powerpoint/2010/main" val="4116950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fa-IR" smtClean="0"/>
              <a:t>برای ویرایش سبک عنوان اسلاید اصلی، کلیک نمایید</a:t>
            </a:r>
            <a:endParaRPr kumimoji="0" lang="en-US"/>
          </a:p>
        </p:txBody>
      </p:sp>
      <p:sp>
        <p:nvSpPr>
          <p:cNvPr id="3" name="نگهدارنده مکان محتوا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محتوا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5" name="نگهدارنده مکان تاریخ 4"/>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6" name="نگهدارنده مکان پانویس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نگهدارنده مکان شماره اسلاید 6"/>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1597607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a-IR" smtClean="0"/>
              <a:t>برای ویرایش سبک عنوان اسلاید اصلی، کلیک نمایید</a:t>
            </a:r>
            <a:endParaRPr kumimoji="0" lang="en-US"/>
          </a:p>
        </p:txBody>
      </p:sp>
      <p:sp>
        <p:nvSpPr>
          <p:cNvPr id="3" name="نگهدارنده مکان متن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a-IR" smtClean="0"/>
              <a:t>برای ویرایش سبک متن اسلاید اصلی، کلیک نمایید</a:t>
            </a:r>
          </a:p>
        </p:txBody>
      </p:sp>
      <p:sp>
        <p:nvSpPr>
          <p:cNvPr id="4" name="نگهدارنده مکان متن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a-IR" smtClean="0"/>
              <a:t>برای ویرایش سبک متن اسلاید اصلی، کلیک نمایید</a:t>
            </a:r>
          </a:p>
        </p:txBody>
      </p:sp>
      <p:sp>
        <p:nvSpPr>
          <p:cNvPr id="5" name="نگهدارنده مکان محتوا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6" name="نگهدارنده مکان محتوا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7" name="نگهدارنده مکان تاریخ 6"/>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8" name="نگهدارنده مکان پانویس 7"/>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9" name="نگهدارنده مکان شماره اسلاید 8"/>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101598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fa-IR" smtClean="0"/>
              <a:t>برای ویرایش سبک عنوان اسلاید اصلی، کلیک نمایید</a:t>
            </a:r>
            <a:endParaRPr kumimoji="0" lang="en-US"/>
          </a:p>
        </p:txBody>
      </p:sp>
      <p:sp>
        <p:nvSpPr>
          <p:cNvPr id="3" name="نگهدارنده مکان تاریخ 2"/>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4" name="نگهدارنده مکان پانویس 3"/>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5" name="نگهدارنده مکان شماره اسلاید 4"/>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3734902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خالی">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2" name="نگهدارنده مکان تاریخ 1"/>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3" name="نگهدارنده مکان پانویس 2"/>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4" name="نگهدارنده مکان شماره اسلاید 3"/>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Tree>
    <p:extLst>
      <p:ext uri="{BB962C8B-B14F-4D97-AF65-F5344CB8AC3E}">
        <p14:creationId xmlns:p14="http://schemas.microsoft.com/office/powerpoint/2010/main" val="234135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fa-IR" smtClean="0"/>
              <a:t>برای ویرایش سبک عنوان اسلاید اصلی، کلیک نمایید</a:t>
            </a:r>
            <a:endParaRPr lang="en-US"/>
          </a:p>
        </p:txBody>
      </p:sp>
      <p:sp>
        <p:nvSpPr>
          <p:cNvPr id="3" name="نگهدارنده مکان متن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11"/>
          </p:nvPr>
        </p:nvSpPr>
        <p:spPr/>
        <p:txBody>
          <a:bodyPr/>
          <a:lstStyle/>
          <a:p>
            <a:endParaRPr lang="en-US"/>
          </a:p>
        </p:txBody>
      </p:sp>
      <p:sp>
        <p:nvSpPr>
          <p:cNvPr id="6" name="نگهدارنده مکان شماره اسلاید 5"/>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258860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a-IR" smtClean="0"/>
              <a:t>برای ویرایش سبک عنوان اسلاید اصلی، کلیک نمایید</a:t>
            </a:r>
            <a:endParaRPr kumimoji="0" lang="en-US"/>
          </a:p>
        </p:txBody>
      </p:sp>
      <p:sp>
        <p:nvSpPr>
          <p:cNvPr id="3" name="نگهدارنده مکان متن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a-IR" smtClean="0"/>
              <a:t>برای ویرایش سبک متن اسلاید اصلی، کلیک نمایید</a:t>
            </a:r>
          </a:p>
        </p:txBody>
      </p:sp>
      <p:sp>
        <p:nvSpPr>
          <p:cNvPr id="4" name="نگهدارنده مکان محتوا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5" name="نگهدارنده مکان تاریخ 4"/>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6" name="نگهدارنده مکان پانویس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نگهدارنده مکان شماره اسلاید 6"/>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3242852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a-IR" smtClean="0"/>
              <a:t>برای ویرایش سبک عنوان اسلاید اصلی، کلیک نمایید</a:t>
            </a:r>
            <a:endParaRPr kumimoji="0" lang="en-US"/>
          </a:p>
        </p:txBody>
      </p:sp>
      <p:sp>
        <p:nvSpPr>
          <p:cNvPr id="5" name="نگهدارنده مکان تاریخ 4"/>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6" name="نگهدارنده مکان پانویس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نگهدارنده مکان شماره اسلاید 6"/>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نگهدارنده مکان تصویر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a-IR" smtClean="0"/>
              <a:t>برای اضافه کردن تصویر نماد را کلیک نمایید</a:t>
            </a:r>
            <a:endParaRPr kumimoji="0" lang="en-US" dirty="0"/>
          </a:p>
        </p:txBody>
      </p:sp>
      <p:sp>
        <p:nvSpPr>
          <p:cNvPr id="9" name="نمودار گردش کار: پردازش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0" name="نمودار گردش کار: پردازش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dirty="0">
              <a:solidFill>
                <a:prstClr val="white"/>
              </a:solidFill>
            </a:endParaRPr>
          </a:p>
        </p:txBody>
      </p:sp>
      <p:sp>
        <p:nvSpPr>
          <p:cNvPr id="4" name="نگهدارنده مکان متن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a-IR" smtClean="0"/>
              <a:t>برای ویرایش سبک متن اسلاید اصلی، کلیک نمایید</a:t>
            </a:r>
          </a:p>
        </p:txBody>
      </p:sp>
    </p:spTree>
    <p:extLst>
      <p:ext uri="{BB962C8B-B14F-4D97-AF65-F5344CB8AC3E}">
        <p14:creationId xmlns:p14="http://schemas.microsoft.com/office/powerpoint/2010/main" val="251859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p:txBody>
          <a:bodyPr vert="eaVert"/>
          <a:lstStyle>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5" name="نگهدارنده مکان پانویس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نگهدارنده مکان شماره اسلاید 5"/>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388769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858000" y="274639"/>
            <a:ext cx="1828800" cy="5851525"/>
          </a:xfrm>
        </p:spPr>
        <p:txBody>
          <a:bodyPr vert="eaVert"/>
          <a:lstStyle>
            <a:extLst/>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a:xfrm>
            <a:off x="1143000" y="274640"/>
            <a:ext cx="5562600" cy="5851525"/>
          </a:xfrm>
        </p:spPr>
        <p:txBody>
          <a:bodyPr vert="eaVert"/>
          <a:lstStyle>
            <a:extLs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extLst/>
          </a:lstStyle>
          <a:p>
            <a:fld id="{6FE266C3-0986-49DB-AEDC-C78C87BB97C0}" type="datetimeFigureOut">
              <a:rPr lang="fa-IR" smtClean="0">
                <a:solidFill>
                  <a:srgbClr val="E7DEC9">
                    <a:shade val="50000"/>
                    <a:satMod val="200000"/>
                  </a:srgbClr>
                </a:solidFill>
              </a:rPr>
              <a:pPr/>
              <a:t>17/10/1439</a:t>
            </a:fld>
            <a:endParaRPr lang="fa-IR">
              <a:solidFill>
                <a:srgbClr val="E7DEC9">
                  <a:shade val="50000"/>
                  <a:satMod val="200000"/>
                </a:srgbClr>
              </a:solidFill>
            </a:endParaRPr>
          </a:p>
        </p:txBody>
      </p:sp>
      <p:sp>
        <p:nvSpPr>
          <p:cNvPr id="5" name="نگهدارنده مکان پانویس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نگهدارنده مکان شماره اسلاید 5"/>
          <p:cNvSpPr>
            <a:spLocks noGrp="1"/>
          </p:cNvSpPr>
          <p:nvPr>
            <p:ph type="sldNum" sz="quarter" idx="12"/>
          </p:nvPr>
        </p:nvSpPr>
        <p:spPr/>
        <p:txBody>
          <a:bodyPr/>
          <a:lstStyle>
            <a:extLst/>
          </a:lstStyle>
          <a:p>
            <a:fld id="{520DDECE-7C05-4033-9893-E431579E44F3}"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713140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fa-IR"/>
          </a:p>
        </p:txBody>
      </p:sp>
      <p:sp>
        <p:nvSpPr>
          <p:cNvPr id="3" name="زیر نویس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42857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25024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18546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حتوا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05732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نگهدارنده مکان محتوا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متن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نگهدارنده مکان محتوا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نگهدارنده مکان تاریخ 6"/>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8" name="نگهدارنده مکان پانویس 7"/>
          <p:cNvSpPr>
            <a:spLocks noGrp="1"/>
          </p:cNvSpPr>
          <p:nvPr>
            <p:ph type="ftr" sz="quarter" idx="11"/>
          </p:nvPr>
        </p:nvSpPr>
        <p:spPr/>
        <p:txBody>
          <a:bodyPr/>
          <a:lstStyle/>
          <a:p>
            <a:endParaRPr lang="fa-IR">
              <a:solidFill>
                <a:prstClr val="black">
                  <a:tint val="75000"/>
                </a:prstClr>
              </a:solidFill>
            </a:endParaRPr>
          </a:p>
        </p:txBody>
      </p:sp>
      <p:sp>
        <p:nvSpPr>
          <p:cNvPr id="9" name="نگهدارنده مکان شماره اسلاید 8"/>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46633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تاریخ 2"/>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4" name="نگهدارنده مکان پانویس 3"/>
          <p:cNvSpPr>
            <a:spLocks noGrp="1"/>
          </p:cNvSpPr>
          <p:nvPr>
            <p:ph type="ftr" sz="quarter" idx="11"/>
          </p:nvPr>
        </p:nvSpPr>
        <p:spPr/>
        <p:txBody>
          <a:bodyPr/>
          <a:lstStyle/>
          <a:p>
            <a:endParaRPr lang="fa-IR">
              <a:solidFill>
                <a:prstClr val="black">
                  <a:tint val="75000"/>
                </a:prstClr>
              </a:solidFill>
            </a:endParaRPr>
          </a:p>
        </p:txBody>
      </p:sp>
      <p:sp>
        <p:nvSpPr>
          <p:cNvPr id="5" name="نگهدارنده مکان شماره اسلاید 4"/>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2138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نگهدارنده مکان محتوا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محتوا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5" name="نگهدارنده مکان تاریخ 4"/>
          <p:cNvSpPr>
            <a:spLocks noGrp="1"/>
          </p:cNvSpPr>
          <p:nvPr>
            <p:ph type="dt" sz="half" idx="10"/>
          </p:nvPr>
        </p:nvSpPr>
        <p:spPr/>
        <p:txBody>
          <a:bodyPr/>
          <a:lstStyle/>
          <a:p>
            <a:fld id="{030E1E48-6519-43E1-AA9A-B6FD63FF7790}" type="datetimeFigureOut">
              <a:rPr lang="en-US" smtClean="0"/>
              <a:t>6/30/2018</a:t>
            </a:fld>
            <a:endParaRPr lang="en-US"/>
          </a:p>
        </p:txBody>
      </p:sp>
      <p:sp>
        <p:nvSpPr>
          <p:cNvPr id="6" name="نگهدارنده مکان پانویس 5"/>
          <p:cNvSpPr>
            <a:spLocks noGrp="1"/>
          </p:cNvSpPr>
          <p:nvPr>
            <p:ph type="ftr" sz="quarter" idx="11"/>
          </p:nvPr>
        </p:nvSpPr>
        <p:spPr/>
        <p:txBody>
          <a:bodyPr/>
          <a:lstStyle/>
          <a:p>
            <a:endParaRPr lang="en-US"/>
          </a:p>
        </p:txBody>
      </p:sp>
      <p:sp>
        <p:nvSpPr>
          <p:cNvPr id="7" name="نگهدارنده مکان شماره اسلاید 6"/>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2817245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3" name="نگهدارنده مکان پانویس 2"/>
          <p:cNvSpPr>
            <a:spLocks noGrp="1"/>
          </p:cNvSpPr>
          <p:nvPr>
            <p:ph type="ftr" sz="quarter" idx="11"/>
          </p:nvPr>
        </p:nvSpPr>
        <p:spPr/>
        <p:txBody>
          <a:bodyPr/>
          <a:lstStyle/>
          <a:p>
            <a:endParaRPr lang="fa-IR">
              <a:solidFill>
                <a:prstClr val="black">
                  <a:tint val="75000"/>
                </a:prstClr>
              </a:solidFill>
            </a:endParaRPr>
          </a:p>
        </p:txBody>
      </p:sp>
      <p:sp>
        <p:nvSpPr>
          <p:cNvPr id="4" name="نگهدارنده مکان شماره اسلاید 3"/>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63652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تن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07026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تصویر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نگهدارنده مکان متن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886825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36752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1003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عنوان اسلاید">
    <p:spTree>
      <p:nvGrpSpPr>
        <p:cNvPr id="1" name=""/>
        <p:cNvGrpSpPr/>
        <p:nvPr/>
      </p:nvGrpSpPr>
      <p:grpSpPr>
        <a:xfrm>
          <a:off x="0" y="0"/>
          <a:ext cx="0" cy="0"/>
          <a:chOff x="0" y="0"/>
          <a:chExt cx="0" cy="0"/>
        </a:xfrm>
      </p:grpSpPr>
      <p:grpSp>
        <p:nvGrpSpPr>
          <p:cNvPr id="43" name="Group 42"/>
          <p:cNvGrpSpPr/>
          <p:nvPr/>
        </p:nvGrpSpPr>
        <p:grpSpPr>
          <a:xfrm>
            <a:off x="-382397"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2" name="Title 1"/>
          <p:cNvSpPr>
            <a:spLocks noGrp="1"/>
          </p:cNvSpPr>
          <p:nvPr>
            <p:ph type="ctrTitle"/>
          </p:nvPr>
        </p:nvSpPr>
        <p:spPr>
          <a:xfrm>
            <a:off x="4733372" y="2708476"/>
            <a:ext cx="3313355" cy="1702160"/>
          </a:xfrm>
        </p:spPr>
        <p:txBody>
          <a:bodyPr>
            <a:normAutofit/>
          </a:bodyPr>
          <a:lstStyle>
            <a:lvl1pPr>
              <a:defRPr sz="3600"/>
            </a:lvl1pPr>
          </a:lstStyle>
          <a:p>
            <a:r>
              <a:rPr lang="fa-IR" smtClean="0"/>
              <a:t>برای ویرایش سبک عنوان اسلاید اصلی، کلیک نمایید</a:t>
            </a:r>
            <a:endParaRPr lang="en-US" dirty="0"/>
          </a:p>
        </p:txBody>
      </p:sp>
      <p:sp>
        <p:nvSpPr>
          <p:cNvPr id="3" name="Subtitle 2"/>
          <p:cNvSpPr>
            <a:spLocks noGrp="1"/>
          </p:cNvSpPr>
          <p:nvPr>
            <p:ph type="subTitle" idx="1"/>
          </p:nvPr>
        </p:nvSpPr>
        <p:spPr>
          <a:xfrm>
            <a:off x="4733365" y="4421094"/>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en-US" dirty="0"/>
          </a:p>
        </p:txBody>
      </p:sp>
      <p:sp>
        <p:nvSpPr>
          <p:cNvPr id="4" name="Date Placeholder 3"/>
          <p:cNvSpPr>
            <a:spLocks noGrp="1"/>
          </p:cNvSpPr>
          <p:nvPr>
            <p:ph type="dt" sz="half" idx="10"/>
          </p:nvPr>
        </p:nvSpPr>
        <p:spPr>
          <a:xfrm>
            <a:off x="4738751" y="1516829"/>
            <a:ext cx="2133600" cy="750981"/>
          </a:xfrm>
        </p:spPr>
        <p:txBody>
          <a:bodyPr anchor="b"/>
          <a:lstStyle>
            <a:lvl1pPr algn="l">
              <a:defRPr sz="2400"/>
            </a:lvl1pPr>
          </a:lstStyle>
          <a:p>
            <a:fld id="{6D9FB28C-C4F4-463D-AFA2-FAAF75AA0086}" type="datetimeFigureOut">
              <a:rPr lang="fa-IR" smtClean="0"/>
              <a:pPr/>
              <a:t>17/10/1439</a:t>
            </a:fld>
            <a:endParaRPr lang="fa-IR"/>
          </a:p>
        </p:txBody>
      </p:sp>
      <p:sp>
        <p:nvSpPr>
          <p:cNvPr id="50" name="Rectangle 49"/>
          <p:cNvSpPr/>
          <p:nvPr/>
        </p:nvSpPr>
        <p:spPr>
          <a:xfrm>
            <a:off x="4650896"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 name="Footer Placeholder 4"/>
          <p:cNvSpPr>
            <a:spLocks noGrp="1"/>
          </p:cNvSpPr>
          <p:nvPr>
            <p:ph type="ftr" sz="quarter" idx="11"/>
          </p:nvPr>
        </p:nvSpPr>
        <p:spPr>
          <a:xfrm>
            <a:off x="5303520" y="5719980"/>
            <a:ext cx="2831592" cy="365125"/>
          </a:xfrm>
        </p:spPr>
        <p:txBody>
          <a:bodyPr>
            <a:normAutofit/>
          </a:bodyPr>
          <a:lstStyle>
            <a:lvl1pPr>
              <a:defRPr>
                <a:solidFill>
                  <a:schemeClr val="accent1"/>
                </a:solidFill>
              </a:defRPr>
            </a:lvl1pPr>
          </a:lstStyle>
          <a:p>
            <a:endParaRPr lang="fa-IR">
              <a:solidFill>
                <a:srgbClr val="6F9400"/>
              </a:solidFill>
            </a:endParaRPr>
          </a:p>
        </p:txBody>
      </p:sp>
      <p:sp>
        <p:nvSpPr>
          <p:cNvPr id="6" name="Slide Number Placeholder 5"/>
          <p:cNvSpPr>
            <a:spLocks noGrp="1"/>
          </p:cNvSpPr>
          <p:nvPr>
            <p:ph type="sldNum" sz="quarter" idx="12"/>
          </p:nvPr>
        </p:nvSpPr>
        <p:spPr>
          <a:xfrm>
            <a:off x="4649096" y="5719980"/>
            <a:ext cx="643666" cy="365125"/>
          </a:xfrm>
        </p:spPr>
        <p:txBody>
          <a:bodyPr/>
          <a:lstStyle>
            <a:lvl1pPr>
              <a:defRPr>
                <a:solidFill>
                  <a:schemeClr val="accent1"/>
                </a:solidFill>
              </a:defRPr>
            </a:lvl1pPr>
          </a:lstStyle>
          <a:p>
            <a:fld id="{D482B4E1-E899-47E9-BCAD-2BE805D7CFDE}" type="slidenum">
              <a:rPr lang="fa-IR" smtClean="0">
                <a:solidFill>
                  <a:srgbClr val="6F9400"/>
                </a:solidFill>
              </a:rPr>
              <a:pPr/>
              <a:t>‹#›</a:t>
            </a:fld>
            <a:endParaRPr lang="fa-IR">
              <a:solidFill>
                <a:srgbClr val="6F9400"/>
              </a:solidFill>
            </a:endParaRPr>
          </a:p>
        </p:txBody>
      </p:sp>
      <p:sp>
        <p:nvSpPr>
          <p:cNvPr id="89" name="Rectangle 88"/>
          <p:cNvSpPr/>
          <p:nvPr/>
        </p:nvSpPr>
        <p:spPr>
          <a:xfrm>
            <a:off x="4650896"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Tree>
    <p:extLst>
      <p:ext uri="{BB962C8B-B14F-4D97-AF65-F5344CB8AC3E}">
        <p14:creationId xmlns:p14="http://schemas.microsoft.com/office/powerpoint/2010/main" val="4190499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Content Placeholder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5" name="Footer Placeholder 4"/>
          <p:cNvSpPr>
            <a:spLocks noGrp="1"/>
          </p:cNvSpPr>
          <p:nvPr>
            <p:ph type="ftr" sz="quarter" idx="11"/>
          </p:nvPr>
        </p:nvSpPr>
        <p:spPr/>
        <p:txBody>
          <a:bodyPr/>
          <a:lstStyle/>
          <a:p>
            <a:endParaRPr lang="fa-IR">
              <a:solidFill>
                <a:srgbClr val="6F9400"/>
              </a:solidFill>
            </a:endParaRPr>
          </a:p>
        </p:txBody>
      </p:sp>
      <p:sp>
        <p:nvSpPr>
          <p:cNvPr id="6" name="Slide Number Placeholder 5"/>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301658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31"/>
            <a:ext cx="6637468" cy="1362075"/>
          </a:xfrm>
        </p:spPr>
        <p:txBody>
          <a:bodyPr anchor="b"/>
          <a:lstStyle>
            <a:lvl1pPr algn="l">
              <a:defRPr sz="4000" b="0" cap="none" baseline="0"/>
            </a:lvl1p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1258652" y="4267214"/>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Date Placeholder 3"/>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5" name="Footer Placeholder 4"/>
          <p:cNvSpPr>
            <a:spLocks noGrp="1"/>
          </p:cNvSpPr>
          <p:nvPr>
            <p:ph type="ftr" sz="quarter" idx="11"/>
          </p:nvPr>
        </p:nvSpPr>
        <p:spPr/>
        <p:txBody>
          <a:bodyPr/>
          <a:lstStyle/>
          <a:p>
            <a:endParaRPr lang="fa-IR">
              <a:solidFill>
                <a:srgbClr val="6F9400"/>
              </a:solidFill>
            </a:endParaRPr>
          </a:p>
        </p:txBody>
      </p:sp>
      <p:sp>
        <p:nvSpPr>
          <p:cNvPr id="6" name="Slide Number Placeholder 5"/>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2186305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5" name="Date Placeholder 4"/>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6" name="Footer Placeholder 5"/>
          <p:cNvSpPr>
            <a:spLocks noGrp="1"/>
          </p:cNvSpPr>
          <p:nvPr>
            <p:ph type="ftr" sz="quarter" idx="11"/>
          </p:nvPr>
        </p:nvSpPr>
        <p:spPr/>
        <p:txBody>
          <a:bodyPr/>
          <a:lstStyle/>
          <a:p>
            <a:endParaRPr lang="fa-IR">
              <a:solidFill>
                <a:srgbClr val="6F9400"/>
              </a:solidFill>
            </a:endParaRPr>
          </a:p>
        </p:txBody>
      </p:sp>
      <p:sp>
        <p:nvSpPr>
          <p:cNvPr id="7" name="Slide Number Placeholder 6"/>
          <p:cNvSpPr>
            <a:spLocks noGrp="1"/>
          </p:cNvSpPr>
          <p:nvPr>
            <p:ph type="sldNum" sz="quarter" idx="12"/>
          </p:nvPr>
        </p:nvSpPr>
        <p:spPr/>
        <p:txBody>
          <a:bodyPr/>
          <a:lstStyle/>
          <a:p>
            <a:fld id="{D482B4E1-E899-47E9-BCAD-2BE805D7CFDE}" type="slidenum">
              <a:rPr lang="fa-IR" smtClean="0"/>
              <a:pPr/>
              <a:t>‹#›</a:t>
            </a:fld>
            <a:endParaRPr lang="fa-IR"/>
          </a:p>
        </p:txBody>
      </p:sp>
      <p:sp>
        <p:nvSpPr>
          <p:cNvPr id="9" name="Content Placeholder 8"/>
          <p:cNvSpPr>
            <a:spLocks noGrp="1"/>
          </p:cNvSpPr>
          <p:nvPr>
            <p:ph sz="quarter" idx="13"/>
          </p:nvPr>
        </p:nvSpPr>
        <p:spPr>
          <a:xfrm>
            <a:off x="1042416" y="2313432"/>
            <a:ext cx="3419856" cy="349300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Tree>
    <p:extLst>
      <p:ext uri="{BB962C8B-B14F-4D97-AF65-F5344CB8AC3E}">
        <p14:creationId xmlns:p14="http://schemas.microsoft.com/office/powerpoint/2010/main" val="996132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smtClean="0"/>
              <a:t>برای ویرایش سبک عنوان اسلاید اصلی، کلیک نمایید</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Content Placeholder 3"/>
          <p:cNvSpPr>
            <a:spLocks noGrp="1"/>
          </p:cNvSpPr>
          <p:nvPr>
            <p:ph sz="half" idx="2"/>
          </p:nvPr>
        </p:nvSpPr>
        <p:spPr>
          <a:xfrm>
            <a:off x="1041721" y="297470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5" name="Text Placeholder 4"/>
          <p:cNvSpPr>
            <a:spLocks noGrp="1"/>
          </p:cNvSpPr>
          <p:nvPr>
            <p:ph type="body" sz="quarter" idx="3"/>
          </p:nvPr>
        </p:nvSpPr>
        <p:spPr>
          <a:xfrm>
            <a:off x="5011844"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Content Placeholder 5"/>
          <p:cNvSpPr>
            <a:spLocks noGrp="1"/>
          </p:cNvSpPr>
          <p:nvPr>
            <p:ph sz="quarter" idx="4"/>
          </p:nvPr>
        </p:nvSpPr>
        <p:spPr>
          <a:xfrm>
            <a:off x="4645152" y="297470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7" name="Date Placeholder 6"/>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8" name="Footer Placeholder 7"/>
          <p:cNvSpPr>
            <a:spLocks noGrp="1"/>
          </p:cNvSpPr>
          <p:nvPr>
            <p:ph type="ftr" sz="quarter" idx="11"/>
          </p:nvPr>
        </p:nvSpPr>
        <p:spPr/>
        <p:txBody>
          <a:bodyPr/>
          <a:lstStyle/>
          <a:p>
            <a:endParaRPr lang="fa-IR">
              <a:solidFill>
                <a:srgbClr val="6F9400"/>
              </a:solidFill>
            </a:endParaRPr>
          </a:p>
        </p:txBody>
      </p:sp>
      <p:sp>
        <p:nvSpPr>
          <p:cNvPr id="9" name="Slide Number Placeholder 8"/>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297510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fa-IR" smtClean="0"/>
              <a:t>برای ویرایش سبک عنوان اسلاید اصلی، کلیک نمایید</a:t>
            </a:r>
            <a:endParaRPr lang="en-US"/>
          </a:p>
        </p:txBody>
      </p:sp>
      <p:sp>
        <p:nvSpPr>
          <p:cNvPr id="3" name="نگهدارنده مکان متن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نگهدارنده مکان محتوا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5" name="نگهدارنده مکان متن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نگهدارنده مکان محتوا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7" name="نگهدارنده مکان تاریخ 6"/>
          <p:cNvSpPr>
            <a:spLocks noGrp="1"/>
          </p:cNvSpPr>
          <p:nvPr>
            <p:ph type="dt" sz="half" idx="10"/>
          </p:nvPr>
        </p:nvSpPr>
        <p:spPr/>
        <p:txBody>
          <a:bodyPr/>
          <a:lstStyle/>
          <a:p>
            <a:fld id="{030E1E48-6519-43E1-AA9A-B6FD63FF7790}" type="datetimeFigureOut">
              <a:rPr lang="en-US" smtClean="0"/>
              <a:t>6/30/2018</a:t>
            </a:fld>
            <a:endParaRPr lang="en-US"/>
          </a:p>
        </p:txBody>
      </p:sp>
      <p:sp>
        <p:nvSpPr>
          <p:cNvPr id="8" name="نگهدارنده مکان پانویس 7"/>
          <p:cNvSpPr>
            <a:spLocks noGrp="1"/>
          </p:cNvSpPr>
          <p:nvPr>
            <p:ph type="ftr" sz="quarter" idx="11"/>
          </p:nvPr>
        </p:nvSpPr>
        <p:spPr/>
        <p:txBody>
          <a:bodyPr/>
          <a:lstStyle/>
          <a:p>
            <a:endParaRPr lang="en-US"/>
          </a:p>
        </p:txBody>
      </p:sp>
      <p:sp>
        <p:nvSpPr>
          <p:cNvPr id="9" name="نگهدارنده مکان شماره اسلاید 8"/>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30240854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Date Placeholder 2"/>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4" name="Footer Placeholder 3"/>
          <p:cNvSpPr>
            <a:spLocks noGrp="1"/>
          </p:cNvSpPr>
          <p:nvPr>
            <p:ph type="ftr" sz="quarter" idx="11"/>
          </p:nvPr>
        </p:nvSpPr>
        <p:spPr/>
        <p:txBody>
          <a:bodyPr/>
          <a:lstStyle/>
          <a:p>
            <a:endParaRPr lang="fa-IR">
              <a:solidFill>
                <a:srgbClr val="6F9400"/>
              </a:solidFill>
            </a:endParaRPr>
          </a:p>
        </p:txBody>
      </p:sp>
      <p:sp>
        <p:nvSpPr>
          <p:cNvPr id="5" name="Slide Number Placeholder 4"/>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39153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3" name="Footer Placeholder 2"/>
          <p:cNvSpPr>
            <a:spLocks noGrp="1"/>
          </p:cNvSpPr>
          <p:nvPr>
            <p:ph type="ftr" sz="quarter" idx="11"/>
          </p:nvPr>
        </p:nvSpPr>
        <p:spPr/>
        <p:txBody>
          <a:bodyPr/>
          <a:lstStyle/>
          <a:p>
            <a:endParaRPr lang="fa-IR">
              <a:solidFill>
                <a:srgbClr val="6F9400"/>
              </a:solidFill>
            </a:endParaRPr>
          </a:p>
        </p:txBody>
      </p:sp>
      <p:sp>
        <p:nvSpPr>
          <p:cNvPr id="4" name="Slide Number Placeholder 3"/>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3970515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محتوا با عنوان">
    <p:spTree>
      <p:nvGrpSpPr>
        <p:cNvPr id="1" name=""/>
        <p:cNvGrpSpPr/>
        <p:nvPr/>
      </p:nvGrpSpPr>
      <p:grpSpPr>
        <a:xfrm>
          <a:off x="0" y="0"/>
          <a:ext cx="0" cy="0"/>
          <a:chOff x="0" y="0"/>
          <a:chExt cx="0" cy="0"/>
        </a:xfrm>
      </p:grpSpPr>
      <p:grpSp>
        <p:nvGrpSpPr>
          <p:cNvPr id="44" name="Group 43"/>
          <p:cNvGrpSpPr/>
          <p:nvPr/>
        </p:nvGrpSpPr>
        <p:grpSpPr>
          <a:xfrm>
            <a:off x="-382397"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 name="Date Placeholder 4"/>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7" name="Slide Number Placeholder 6"/>
          <p:cNvSpPr>
            <a:spLocks noGrp="1"/>
          </p:cNvSpPr>
          <p:nvPr>
            <p:ph type="sldNum" sz="quarter" idx="12"/>
          </p:nvPr>
        </p:nvSpPr>
        <p:spPr/>
        <p:txBody>
          <a:bodyPr/>
          <a:lstStyle/>
          <a:p>
            <a:fld id="{D482B4E1-E899-47E9-BCAD-2BE805D7CFDE}" type="slidenum">
              <a:rPr lang="fa-IR" smtClean="0"/>
              <a:pPr/>
              <a:t>‹#›</a:t>
            </a:fld>
            <a:endParaRPr lang="fa-IR"/>
          </a:p>
        </p:txBody>
      </p:sp>
      <p:sp>
        <p:nvSpPr>
          <p:cNvPr id="58" name="Rectangle 57"/>
          <p:cNvSpPr/>
          <p:nvPr/>
        </p:nvSpPr>
        <p:spPr>
          <a:xfrm>
            <a:off x="905578" y="60189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3" name="Content Placeholder 2"/>
          <p:cNvSpPr>
            <a:spLocks noGrp="1"/>
          </p:cNvSpPr>
          <p:nvPr>
            <p:ph idx="1"/>
          </p:nvPr>
        </p:nvSpPr>
        <p:spPr>
          <a:xfrm>
            <a:off x="1145901"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61" name="Rectangle 60"/>
          <p:cNvSpPr/>
          <p:nvPr/>
        </p:nvSpPr>
        <p:spPr>
          <a:xfrm>
            <a:off x="4650896"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 name="Footer Placeholder 5"/>
          <p:cNvSpPr>
            <a:spLocks noGrp="1"/>
          </p:cNvSpPr>
          <p:nvPr>
            <p:ph type="ftr" sz="quarter" idx="11"/>
          </p:nvPr>
        </p:nvSpPr>
        <p:spPr>
          <a:xfrm>
            <a:off x="4641455" y="5724849"/>
            <a:ext cx="3493664" cy="365125"/>
          </a:xfrm>
        </p:spPr>
        <p:txBody>
          <a:bodyPr>
            <a:normAutofit/>
          </a:bodyPr>
          <a:lstStyle/>
          <a:p>
            <a:endParaRPr lang="fa-IR">
              <a:solidFill>
                <a:srgbClr val="6F9400"/>
              </a:solidFill>
            </a:endParaRPr>
          </a:p>
        </p:txBody>
      </p:sp>
      <p:sp>
        <p:nvSpPr>
          <p:cNvPr id="2" name="Title 1"/>
          <p:cNvSpPr>
            <a:spLocks noGrp="1"/>
          </p:cNvSpPr>
          <p:nvPr>
            <p:ph type="title"/>
          </p:nvPr>
        </p:nvSpPr>
        <p:spPr>
          <a:xfrm>
            <a:off x="4739833" y="2657448"/>
            <a:ext cx="3304572" cy="1463153"/>
          </a:xfrm>
        </p:spPr>
        <p:txBody>
          <a:bodyPr anchor="b">
            <a:normAutofit/>
          </a:bodyPr>
          <a:lstStyle>
            <a:lvl1pPr algn="l">
              <a:defRPr sz="2800" b="0"/>
            </a:lvl1pPr>
          </a:lstStyle>
          <a:p>
            <a:r>
              <a:rPr lang="fa-IR" smtClean="0"/>
              <a:t>برای ویرایش سبک عنوان اسلاید اصلی، کلیک نمایید</a:t>
            </a:r>
            <a:endParaRPr lang="en-US"/>
          </a:p>
        </p:txBody>
      </p:sp>
      <p:sp>
        <p:nvSpPr>
          <p:cNvPr id="4" name="Text Placeholder 3"/>
          <p:cNvSpPr>
            <a:spLocks noGrp="1"/>
          </p:cNvSpPr>
          <p:nvPr>
            <p:ph type="body" sz="half" idx="2"/>
          </p:nvPr>
        </p:nvSpPr>
        <p:spPr>
          <a:xfrm>
            <a:off x="4736599"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Tree>
    <p:extLst>
      <p:ext uri="{BB962C8B-B14F-4D97-AF65-F5344CB8AC3E}">
        <p14:creationId xmlns:p14="http://schemas.microsoft.com/office/powerpoint/2010/main" val="474663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grpSp>
        <p:nvGrpSpPr>
          <p:cNvPr id="44" name="Group 43"/>
          <p:cNvGrpSpPr/>
          <p:nvPr/>
        </p:nvGrpSpPr>
        <p:grpSpPr>
          <a:xfrm>
            <a:off x="-382397"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2" name="Rectangle 101"/>
          <p:cNvSpPr/>
          <p:nvPr/>
        </p:nvSpPr>
        <p:spPr>
          <a:xfrm>
            <a:off x="905578" y="60189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5" name="Rectangle 104"/>
          <p:cNvSpPr/>
          <p:nvPr/>
        </p:nvSpPr>
        <p:spPr>
          <a:xfrm>
            <a:off x="4650896"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a-IR" smtClean="0"/>
              <a:t>برای ویرایش سبک عنوان اسلاید اصلی، کلیک نمایید</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smtClean="0"/>
              <a:t>برای اضافه کردن تصویر نماد را کلیک نمایید</a:t>
            </a:r>
            <a:endParaRPr lang="en-US" dirty="0"/>
          </a:p>
        </p:txBody>
      </p:sp>
      <p:sp>
        <p:nvSpPr>
          <p:cNvPr id="4" name="Text Placeholder 3"/>
          <p:cNvSpPr>
            <a:spLocks noGrp="1"/>
          </p:cNvSpPr>
          <p:nvPr>
            <p:ph type="body" sz="half" idx="2"/>
          </p:nvPr>
        </p:nvSpPr>
        <p:spPr>
          <a:xfrm>
            <a:off x="4734637" y="4133102"/>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6" name="Footer Placeholder 5"/>
          <p:cNvSpPr>
            <a:spLocks noGrp="1"/>
          </p:cNvSpPr>
          <p:nvPr>
            <p:ph type="ftr" sz="quarter" idx="11"/>
          </p:nvPr>
        </p:nvSpPr>
        <p:spPr>
          <a:xfrm>
            <a:off x="4641455" y="5724849"/>
            <a:ext cx="3493664" cy="365125"/>
          </a:xfrm>
        </p:spPr>
        <p:txBody>
          <a:bodyPr>
            <a:normAutofit/>
          </a:bodyPr>
          <a:lstStyle/>
          <a:p>
            <a:endParaRPr lang="fa-IR">
              <a:solidFill>
                <a:srgbClr val="6F9400"/>
              </a:solidFill>
            </a:endParaRPr>
          </a:p>
        </p:txBody>
      </p:sp>
      <p:sp>
        <p:nvSpPr>
          <p:cNvPr id="7" name="Slide Number Placeholder 6"/>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262361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Vertical Text Placeholder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5" name="Footer Placeholder 4"/>
          <p:cNvSpPr>
            <a:spLocks noGrp="1"/>
          </p:cNvSpPr>
          <p:nvPr>
            <p:ph type="ftr" sz="quarter" idx="11"/>
          </p:nvPr>
        </p:nvSpPr>
        <p:spPr/>
        <p:txBody>
          <a:bodyPr/>
          <a:lstStyle/>
          <a:p>
            <a:endParaRPr lang="fa-IR">
              <a:solidFill>
                <a:srgbClr val="6F9400"/>
              </a:solidFill>
            </a:endParaRPr>
          </a:p>
        </p:txBody>
      </p:sp>
      <p:sp>
        <p:nvSpPr>
          <p:cNvPr id="6" name="Slide Number Placeholder 5"/>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3504333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7" y="1030147"/>
            <a:ext cx="1484453" cy="4780344"/>
          </a:xfrm>
        </p:spPr>
        <p:txBody>
          <a:bodyPr vert="eaVert" anchor="ctr"/>
          <a:lstStyle/>
          <a:p>
            <a:r>
              <a:rPr lang="fa-IR" smtClean="0"/>
              <a:t>برای ویرایش سبک عنوان اسلاید اصلی، کلیک نمایید</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6D9FB28C-C4F4-463D-AFA2-FAAF75AA0086}" type="datetimeFigureOut">
              <a:rPr lang="fa-IR" smtClean="0"/>
              <a:pPr/>
              <a:t>17/10/1439</a:t>
            </a:fld>
            <a:endParaRPr lang="fa-IR"/>
          </a:p>
        </p:txBody>
      </p:sp>
      <p:sp>
        <p:nvSpPr>
          <p:cNvPr id="5" name="Footer Placeholder 4"/>
          <p:cNvSpPr>
            <a:spLocks noGrp="1"/>
          </p:cNvSpPr>
          <p:nvPr>
            <p:ph type="ftr" sz="quarter" idx="11"/>
          </p:nvPr>
        </p:nvSpPr>
        <p:spPr/>
        <p:txBody>
          <a:bodyPr/>
          <a:lstStyle/>
          <a:p>
            <a:endParaRPr lang="fa-IR">
              <a:solidFill>
                <a:srgbClr val="6F9400"/>
              </a:solidFill>
            </a:endParaRPr>
          </a:p>
        </p:txBody>
      </p:sp>
      <p:sp>
        <p:nvSpPr>
          <p:cNvPr id="6" name="Slide Number Placeholder 5"/>
          <p:cNvSpPr>
            <a:spLocks noGrp="1"/>
          </p:cNvSpPr>
          <p:nvPr>
            <p:ph type="sldNum" sz="quarter" idx="12"/>
          </p:nvPr>
        </p:nvSpPr>
        <p:spPr/>
        <p:txBody>
          <a:bodyPr/>
          <a:lstStyle/>
          <a:p>
            <a:fld id="{D482B4E1-E899-47E9-BCAD-2BE805D7CFDE}" type="slidenum">
              <a:rPr lang="fa-IR" smtClean="0"/>
              <a:pPr/>
              <a:t>‹#›</a:t>
            </a:fld>
            <a:endParaRPr lang="fa-IR"/>
          </a:p>
        </p:txBody>
      </p:sp>
    </p:spTree>
    <p:extLst>
      <p:ext uri="{BB962C8B-B14F-4D97-AF65-F5344CB8AC3E}">
        <p14:creationId xmlns:p14="http://schemas.microsoft.com/office/powerpoint/2010/main" val="3524263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9" name="زیر نویس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a-IR" smtClean="0"/>
              <a:t>برای ویرایش سبک زیرعنوان اسلاید اصلی، کلیک نمایید</a:t>
            </a:r>
            <a:endParaRPr kumimoji="0" lang="en-US"/>
          </a:p>
        </p:txBody>
      </p:sp>
      <p:sp>
        <p:nvSpPr>
          <p:cNvPr id="28" name="عنوان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a-IR" smtClean="0"/>
              <a:t>برای ویرایش سبک عنوان اسلاید اصلی، کلیک نمایید</a:t>
            </a:r>
            <a:endParaRPr kumimoji="0" lang="en-US"/>
          </a:p>
        </p:txBody>
      </p:sp>
      <p:cxnSp>
        <p:nvCxnSpPr>
          <p:cNvPr id="8" name="متصل کننده مستقیم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متصل کننده مستقیم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rtl="1"/>
            <a:endParaRPr lang="en-US">
              <a:solidFill>
                <a:prstClr val="white"/>
              </a:solidFill>
            </a:endParaRPr>
          </a:p>
        </p:txBody>
      </p:sp>
      <p:sp>
        <p:nvSpPr>
          <p:cNvPr id="15" name="نگهدارنده مکان تاریخ 14"/>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16" name="نگهدارنده مکان شماره اسلاید 15"/>
          <p:cNvSpPr>
            <a:spLocks noGrp="1"/>
          </p:cNvSpPr>
          <p:nvPr>
            <p:ph type="sldNum" sz="quarter" idx="11"/>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17" name="نگهدارنده مکان پانویس 16"/>
          <p:cNvSpPr>
            <a:spLocks noGrp="1"/>
          </p:cNvSpPr>
          <p:nvPr>
            <p:ph type="ftr" sz="quarter" idx="12"/>
          </p:nvPr>
        </p:nvSpPr>
        <p:spPr/>
        <p:txBody>
          <a:bodyPr/>
          <a:lstStyle/>
          <a:p>
            <a:endParaRPr lang="fa-IR">
              <a:solidFill>
                <a:srgbClr val="C6E7FC"/>
              </a:solidFill>
            </a:endParaRPr>
          </a:p>
        </p:txBody>
      </p:sp>
    </p:spTree>
    <p:extLst>
      <p:ext uri="{BB962C8B-B14F-4D97-AF65-F5344CB8AC3E}">
        <p14:creationId xmlns:p14="http://schemas.microsoft.com/office/powerpoint/2010/main" val="2636086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9" name="نگهدارنده مکان محتوا 8"/>
          <p:cNvSpPr>
            <a:spLocks noGrp="1"/>
          </p:cNvSpPr>
          <p:nvPr>
            <p:ph idx="1"/>
          </p:nvPr>
        </p:nvSpPr>
        <p:spPr>
          <a:xfrm>
            <a:off x="457200" y="1524000"/>
            <a:ext cx="8229600"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14" name="نگهدارنده مکان تاریخ 13"/>
          <p:cNvSpPr>
            <a:spLocks noGrp="1"/>
          </p:cNvSpPr>
          <p:nvPr>
            <p:ph type="dt" sz="half" idx="14"/>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15" name="نگهدارنده مکان شماره اسلاید 14"/>
          <p:cNvSpPr>
            <a:spLocks noGrp="1"/>
          </p:cNvSpPr>
          <p:nvPr>
            <p:ph type="sldNum" sz="quarter" idx="15"/>
          </p:nvPr>
        </p:nvSpPr>
        <p:spPr/>
        <p:txBody>
          <a:bodyPr/>
          <a:lstStyle>
            <a:lvl1pPr algn="ctr">
              <a:defRPr/>
            </a:lvl1pPr>
          </a:lstStyle>
          <a:p>
            <a:fld id="{589192F8-FEC3-4BD3-8116-F73DFFA4C1FB}" type="slidenum">
              <a:rPr lang="fa-IR" smtClean="0">
                <a:solidFill>
                  <a:srgbClr val="C6E7FC"/>
                </a:solidFill>
              </a:rPr>
              <a:pPr/>
              <a:t>‹#›</a:t>
            </a:fld>
            <a:endParaRPr lang="fa-IR">
              <a:solidFill>
                <a:srgbClr val="C6E7FC"/>
              </a:solidFill>
            </a:endParaRPr>
          </a:p>
        </p:txBody>
      </p:sp>
      <p:sp>
        <p:nvSpPr>
          <p:cNvPr id="16" name="نگهدارنده مکان پانویس 15"/>
          <p:cNvSpPr>
            <a:spLocks noGrp="1"/>
          </p:cNvSpPr>
          <p:nvPr>
            <p:ph type="ftr" sz="quarter" idx="16"/>
          </p:nvPr>
        </p:nvSpPr>
        <p:spPr/>
        <p:txBody>
          <a:bodyPr/>
          <a:lstStyle/>
          <a:p>
            <a:endParaRPr lang="fa-IR">
              <a:solidFill>
                <a:srgbClr val="C6E7FC"/>
              </a:solidFill>
            </a:endParaRPr>
          </a:p>
        </p:txBody>
      </p:sp>
      <p:sp>
        <p:nvSpPr>
          <p:cNvPr id="17" name="عنوان 16"/>
          <p:cNvSpPr>
            <a:spLocks noGrp="1"/>
          </p:cNvSpPr>
          <p:nvPr>
            <p:ph type="title"/>
          </p:nvPr>
        </p:nvSpPr>
        <p:spPr/>
        <p:txBody>
          <a:bodyPr rtlCol="0" anchor="b" anchorCtr="0"/>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3880185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4" name="نگهدارنده مکان تاریخ 3"/>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5" name="نگهدارنده مکان پانویس 4"/>
          <p:cNvSpPr>
            <a:spLocks noGrp="1"/>
          </p:cNvSpPr>
          <p:nvPr>
            <p:ph type="ftr" sz="quarter" idx="11"/>
          </p:nvPr>
        </p:nvSpPr>
        <p:spPr/>
        <p:txBody>
          <a:bodyPr/>
          <a:lstStyle/>
          <a:p>
            <a:endParaRPr lang="fa-IR">
              <a:solidFill>
                <a:srgbClr val="C6E7FC"/>
              </a:solidFill>
            </a:endParaRPr>
          </a:p>
        </p:txBody>
      </p:sp>
      <p:sp>
        <p:nvSpPr>
          <p:cNvPr id="6" name="نگهدارنده مکان شماره اسلاید 5"/>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2" name="عنوان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a-IR" smtClean="0"/>
              <a:t>برای ویرایش سبک عنوان اسلاید اصلی، کلیک نمایید</a:t>
            </a:r>
            <a:endParaRPr kumimoji="0" lang="en-US"/>
          </a:p>
        </p:txBody>
      </p:sp>
      <p:sp>
        <p:nvSpPr>
          <p:cNvPr id="3" name="نگهدارنده مکان متن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a-IR" smtClean="0"/>
              <a:t>برای ویرایش سبک متن اسلاید اصلی، کلیک نمایید</a:t>
            </a:r>
          </a:p>
        </p:txBody>
      </p:sp>
      <p:cxnSp>
        <p:nvCxnSpPr>
          <p:cNvPr id="7" name="متصل کننده مستقیم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89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5" name="نگهدارنده مکان تاریخ 4"/>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6" name="نگهدارنده مکان پانویس 5"/>
          <p:cNvSpPr>
            <a:spLocks noGrp="1"/>
          </p:cNvSpPr>
          <p:nvPr>
            <p:ph type="ftr" sz="quarter" idx="11"/>
          </p:nvPr>
        </p:nvSpPr>
        <p:spPr/>
        <p:txBody>
          <a:bodyPr/>
          <a:lstStyle/>
          <a:p>
            <a:endParaRPr lang="fa-IR">
              <a:solidFill>
                <a:srgbClr val="C6E7FC"/>
              </a:solidFill>
            </a:endParaRPr>
          </a:p>
        </p:txBody>
      </p:sp>
      <p:sp>
        <p:nvSpPr>
          <p:cNvPr id="7" name="نگهدارنده مکان شماره اسلاید 6"/>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
        <p:nvSpPr>
          <p:cNvPr id="11" name="نگهدارنده مکان محتوا 10"/>
          <p:cNvSpPr>
            <a:spLocks noGrp="1"/>
          </p:cNvSpPr>
          <p:nvPr>
            <p:ph sz="half" idx="1"/>
          </p:nvPr>
        </p:nvSpPr>
        <p:spPr>
          <a:xfrm>
            <a:off x="457200" y="1524000"/>
            <a:ext cx="4059936"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13" name="نگهدارنده مکان محتوا 12"/>
          <p:cNvSpPr>
            <a:spLocks noGrp="1"/>
          </p:cNvSpPr>
          <p:nvPr>
            <p:ph sz="half" idx="2"/>
          </p:nvPr>
        </p:nvSpPr>
        <p:spPr>
          <a:xfrm>
            <a:off x="4648200" y="1524000"/>
            <a:ext cx="4059936" cy="4572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Tree>
    <p:extLst>
      <p:ext uri="{BB962C8B-B14F-4D97-AF65-F5344CB8AC3E}">
        <p14:creationId xmlns:p14="http://schemas.microsoft.com/office/powerpoint/2010/main" val="123918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en-US"/>
          </a:p>
        </p:txBody>
      </p:sp>
      <p:sp>
        <p:nvSpPr>
          <p:cNvPr id="3" name="نگهدارنده مکان تاریخ 2"/>
          <p:cNvSpPr>
            <a:spLocks noGrp="1"/>
          </p:cNvSpPr>
          <p:nvPr>
            <p:ph type="dt" sz="half" idx="10"/>
          </p:nvPr>
        </p:nvSpPr>
        <p:spPr/>
        <p:txBody>
          <a:bodyPr/>
          <a:lstStyle/>
          <a:p>
            <a:fld id="{030E1E48-6519-43E1-AA9A-B6FD63FF7790}" type="datetimeFigureOut">
              <a:rPr lang="en-US" smtClean="0"/>
              <a:t>6/30/2018</a:t>
            </a:fld>
            <a:endParaRPr lang="en-US"/>
          </a:p>
        </p:txBody>
      </p:sp>
      <p:sp>
        <p:nvSpPr>
          <p:cNvPr id="4" name="نگهدارنده مکان پانویس 3"/>
          <p:cNvSpPr>
            <a:spLocks noGrp="1"/>
          </p:cNvSpPr>
          <p:nvPr>
            <p:ph type="ftr" sz="quarter" idx="11"/>
          </p:nvPr>
        </p:nvSpPr>
        <p:spPr/>
        <p:txBody>
          <a:bodyPr/>
          <a:lstStyle/>
          <a:p>
            <a:endParaRPr lang="en-US"/>
          </a:p>
        </p:txBody>
      </p:sp>
      <p:sp>
        <p:nvSpPr>
          <p:cNvPr id="5" name="نگهدارنده مکان شماره اسلاید 4"/>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25783851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9" name="نگهدارنده مکان شماره اسلاید 8"/>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8" name="نگهدارنده مکان پانویس 7"/>
          <p:cNvSpPr>
            <a:spLocks noGrp="1"/>
          </p:cNvSpPr>
          <p:nvPr>
            <p:ph type="ftr" sz="quarter" idx="11"/>
          </p:nvPr>
        </p:nvSpPr>
        <p:spPr/>
        <p:txBody>
          <a:bodyPr/>
          <a:lstStyle/>
          <a:p>
            <a:endParaRPr lang="fa-IR">
              <a:solidFill>
                <a:srgbClr val="C6E7FC"/>
              </a:solidFill>
            </a:endParaRPr>
          </a:p>
        </p:txBody>
      </p:sp>
      <p:sp>
        <p:nvSpPr>
          <p:cNvPr id="7" name="نگهدارنده مکان تاریخ 6"/>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3" name="نگهدارنده مکان متن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a-IR" smtClean="0"/>
              <a:t>برای ویرایش سبک متن اسلاید اصلی، کلیک نمایید</a:t>
            </a:r>
          </a:p>
        </p:txBody>
      </p:sp>
      <p:sp>
        <p:nvSpPr>
          <p:cNvPr id="32" name="نگهدارنده مکان محتوا 31"/>
          <p:cNvSpPr>
            <a:spLocks noGrp="1"/>
          </p:cNvSpPr>
          <p:nvPr>
            <p:ph sz="half" idx="2"/>
          </p:nvPr>
        </p:nvSpPr>
        <p:spPr>
          <a:xfrm>
            <a:off x="457200" y="2201896"/>
            <a:ext cx="4038600" cy="3913632"/>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34" name="نگهدارنده مکان محتوا 33"/>
          <p:cNvSpPr>
            <a:spLocks noGrp="1"/>
          </p:cNvSpPr>
          <p:nvPr>
            <p:ph sz="quarter" idx="4"/>
          </p:nvPr>
        </p:nvSpPr>
        <p:spPr>
          <a:xfrm>
            <a:off x="4649788" y="2201896"/>
            <a:ext cx="4038600" cy="3913632"/>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2" name="عنوان 1"/>
          <p:cNvSpPr>
            <a:spLocks noGrp="1"/>
          </p:cNvSpPr>
          <p:nvPr>
            <p:ph type="title"/>
          </p:nvPr>
        </p:nvSpPr>
        <p:spPr>
          <a:xfrm>
            <a:off x="457200" y="155448"/>
            <a:ext cx="8229600" cy="1143000"/>
          </a:xfrm>
        </p:spPr>
        <p:txBody>
          <a:bodyPr anchor="b" anchorCtr="0"/>
          <a:lstStyle>
            <a:lvl1pPr>
              <a:defRPr/>
            </a:lvl1pPr>
          </a:lstStyle>
          <a:p>
            <a:r>
              <a:rPr kumimoji="0" lang="fa-IR" smtClean="0"/>
              <a:t>برای ویرایش سبک عنوان اسلاید اصلی، کلیک نمایید</a:t>
            </a:r>
            <a:endParaRPr kumimoji="0" lang="en-US"/>
          </a:p>
        </p:txBody>
      </p:sp>
      <p:sp>
        <p:nvSpPr>
          <p:cNvPr id="12" name="نگهدارنده مکان متن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a-IR" smtClean="0"/>
              <a:t>برای ویرایش سبک متن اسلاید اصلی، کلیک نمایید</a:t>
            </a:r>
          </a:p>
        </p:txBody>
      </p:sp>
      <p:cxnSp>
        <p:nvCxnSpPr>
          <p:cNvPr id="10" name="متصل کننده مستقیم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متصل کننده مستقیم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853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3" name="نگهدارنده مکان تاریخ 2"/>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4" name="نگهدارنده مکان پانویس 3"/>
          <p:cNvSpPr>
            <a:spLocks noGrp="1"/>
          </p:cNvSpPr>
          <p:nvPr>
            <p:ph type="ftr" sz="quarter" idx="11"/>
          </p:nvPr>
        </p:nvSpPr>
        <p:spPr/>
        <p:txBody>
          <a:bodyPr/>
          <a:lstStyle/>
          <a:p>
            <a:endParaRPr lang="fa-IR">
              <a:solidFill>
                <a:srgbClr val="C6E7FC"/>
              </a:solidFill>
            </a:endParaRPr>
          </a:p>
        </p:txBody>
      </p:sp>
      <p:sp>
        <p:nvSpPr>
          <p:cNvPr id="5" name="نگهدارنده مکان شماره اسلاید 4"/>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4270074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3" name="نگهدارنده مکان پانویس 2"/>
          <p:cNvSpPr>
            <a:spLocks noGrp="1"/>
          </p:cNvSpPr>
          <p:nvPr>
            <p:ph type="ftr" sz="quarter" idx="11"/>
          </p:nvPr>
        </p:nvSpPr>
        <p:spPr/>
        <p:txBody>
          <a:bodyPr/>
          <a:lstStyle/>
          <a:p>
            <a:endParaRPr lang="fa-IR">
              <a:solidFill>
                <a:srgbClr val="C6E7FC"/>
              </a:solidFill>
            </a:endParaRPr>
          </a:p>
        </p:txBody>
      </p:sp>
      <p:sp>
        <p:nvSpPr>
          <p:cNvPr id="4" name="نگهدارنده مکان شماره اسلاید 3"/>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Tree>
    <p:extLst>
      <p:ext uri="{BB962C8B-B14F-4D97-AF65-F5344CB8AC3E}">
        <p14:creationId xmlns:p14="http://schemas.microsoft.com/office/powerpoint/2010/main" val="1110340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محتوا با عنوان">
    <p:spTree>
      <p:nvGrpSpPr>
        <p:cNvPr id="1" name=""/>
        <p:cNvGrpSpPr/>
        <p:nvPr/>
      </p:nvGrpSpPr>
      <p:grpSpPr>
        <a:xfrm>
          <a:off x="0" y="0"/>
          <a:ext cx="0" cy="0"/>
          <a:chOff x="0" y="0"/>
          <a:chExt cx="0" cy="0"/>
        </a:xfrm>
      </p:grpSpPr>
      <p:sp>
        <p:nvSpPr>
          <p:cNvPr id="29" name="نگهدارنده مکان محتوا 28"/>
          <p:cNvSpPr>
            <a:spLocks noGrp="1"/>
          </p:cNvSpPr>
          <p:nvPr>
            <p:ph sz="quarter" idx="1"/>
          </p:nvPr>
        </p:nvSpPr>
        <p:spPr>
          <a:xfrm>
            <a:off x="457200" y="457200"/>
            <a:ext cx="6248400" cy="5715000"/>
          </a:xfrm>
        </p:spPr>
        <p:txBody>
          <a:bodyPr/>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3" name="نگهدارنده مکان متن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a-IR" smtClean="0"/>
              <a:t>برای ویرایش سبک متن اسلاید اصلی، کلیک نمایید</a:t>
            </a:r>
          </a:p>
        </p:txBody>
      </p:sp>
      <p:sp>
        <p:nvSpPr>
          <p:cNvPr id="31" name="عنوان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a-IR" smtClean="0"/>
              <a:t>برای ویرایش سبک عنوان اسلاید اصلی، کلیک نمایید</a:t>
            </a:r>
            <a:endParaRPr kumimoji="0" lang="en-US"/>
          </a:p>
        </p:txBody>
      </p:sp>
      <p:sp>
        <p:nvSpPr>
          <p:cNvPr id="8" name="نگهدارنده مکان تاریخ 7"/>
          <p:cNvSpPr>
            <a:spLocks noGrp="1"/>
          </p:cNvSpPr>
          <p:nvPr>
            <p:ph type="dt" sz="half" idx="14"/>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9" name="نگهدارنده مکان شماره اسلاید 8"/>
          <p:cNvSpPr>
            <a:spLocks noGrp="1"/>
          </p:cNvSpPr>
          <p:nvPr>
            <p:ph type="sldNum" sz="quarter" idx="15"/>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10" name="نگهدارنده مکان پانویس 9"/>
          <p:cNvSpPr>
            <a:spLocks noGrp="1"/>
          </p:cNvSpPr>
          <p:nvPr>
            <p:ph type="ftr" sz="quarter" idx="16"/>
          </p:nvPr>
        </p:nvSpPr>
        <p:spPr/>
        <p:txBody>
          <a:bodyPr/>
          <a:lstStyle/>
          <a:p>
            <a:endParaRPr lang="fa-IR">
              <a:solidFill>
                <a:srgbClr val="C6E7FC"/>
              </a:solidFill>
            </a:endParaRPr>
          </a:p>
        </p:txBody>
      </p:sp>
    </p:spTree>
    <p:extLst>
      <p:ext uri="{BB962C8B-B14F-4D97-AF65-F5344CB8AC3E}">
        <p14:creationId xmlns:p14="http://schemas.microsoft.com/office/powerpoint/2010/main" val="1280790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a-IR" smtClean="0"/>
              <a:t>برای ویرایش سبک عنوان اسلاید اصلی، کلیک نمایید</a:t>
            </a:r>
            <a:endParaRPr kumimoji="0" lang="en-US"/>
          </a:p>
        </p:txBody>
      </p:sp>
      <p:sp>
        <p:nvSpPr>
          <p:cNvPr id="3" name="نگهدارنده مکان تصویر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a-IR" smtClean="0"/>
              <a:t>برای اضافه کردن تصویر نماد را کلیک نمایید</a:t>
            </a:r>
            <a:endParaRPr kumimoji="0" lang="en-US"/>
          </a:p>
        </p:txBody>
      </p:sp>
      <p:sp>
        <p:nvSpPr>
          <p:cNvPr id="4" name="نگهدارنده مکان متن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a-IR" smtClean="0"/>
              <a:t>برای ویرایش سبک متن اسلاید اصلی، کلیک نمایید</a:t>
            </a:r>
          </a:p>
        </p:txBody>
      </p:sp>
      <p:sp>
        <p:nvSpPr>
          <p:cNvPr id="8" name="نگهدارنده مکان تاریخ 7"/>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9" name="نگهدارنده مکان شماره اسلاید 8"/>
          <p:cNvSpPr>
            <a:spLocks noGrp="1"/>
          </p:cNvSpPr>
          <p:nvPr>
            <p:ph type="sldNum" sz="quarter" idx="11"/>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
        <p:nvSpPr>
          <p:cNvPr id="10" name="نگهدارنده مکان پانویس 9"/>
          <p:cNvSpPr>
            <a:spLocks noGrp="1"/>
          </p:cNvSpPr>
          <p:nvPr>
            <p:ph type="ftr" sz="quarter" idx="12"/>
          </p:nvPr>
        </p:nvSpPr>
        <p:spPr/>
        <p:txBody>
          <a:bodyPr/>
          <a:lstStyle/>
          <a:p>
            <a:endParaRPr lang="fa-IR">
              <a:solidFill>
                <a:srgbClr val="C6E7FC"/>
              </a:solidFill>
            </a:endParaRPr>
          </a:p>
        </p:txBody>
      </p:sp>
    </p:spTree>
    <p:extLst>
      <p:ext uri="{BB962C8B-B14F-4D97-AF65-F5344CB8AC3E}">
        <p14:creationId xmlns:p14="http://schemas.microsoft.com/office/powerpoint/2010/main" val="429572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p:txBody>
          <a:bodyPr vert="eaVer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5" name="نگهدارنده مکان پانویس 4"/>
          <p:cNvSpPr>
            <a:spLocks noGrp="1"/>
          </p:cNvSpPr>
          <p:nvPr>
            <p:ph type="ftr" sz="quarter" idx="11"/>
          </p:nvPr>
        </p:nvSpPr>
        <p:spPr/>
        <p:txBody>
          <a:bodyPr/>
          <a:lstStyle/>
          <a:p>
            <a:endParaRPr lang="fa-IR">
              <a:solidFill>
                <a:srgbClr val="C6E7FC"/>
              </a:solidFill>
            </a:endParaRPr>
          </a:p>
        </p:txBody>
      </p:sp>
      <p:sp>
        <p:nvSpPr>
          <p:cNvPr id="6" name="نگهدارنده مکان شماره اسلاید 5"/>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Tree>
    <p:extLst>
      <p:ext uri="{BB962C8B-B14F-4D97-AF65-F5344CB8AC3E}">
        <p14:creationId xmlns:p14="http://schemas.microsoft.com/office/powerpoint/2010/main" val="566551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kumimoji="0" lang="fa-IR" smtClean="0"/>
              <a:t>برای ویرایش سبک عنوان اسلاید اصلی، کلیک نمایید</a:t>
            </a:r>
            <a:endParaRPr kumimoji="0" lang="en-US"/>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eaLnBrk="1" latinLnBrk="0" hangingPunct="1"/>
            <a:r>
              <a:rPr lang="fa-IR" smtClean="0"/>
              <a:t>برای ویرایش سبک متن اسلاید اصلی، کلیک نمایید</a:t>
            </a:r>
          </a:p>
          <a:p>
            <a:pPr lvl="1" eaLnBrk="1" latinLnBrk="0" hangingPunct="1"/>
            <a:r>
              <a:rPr lang="fa-IR" smtClean="0"/>
              <a:t>سطح دوم</a:t>
            </a:r>
          </a:p>
          <a:p>
            <a:pPr lvl="2" eaLnBrk="1" latinLnBrk="0" hangingPunct="1"/>
            <a:r>
              <a:rPr lang="fa-IR" smtClean="0"/>
              <a:t>سطح سوم</a:t>
            </a:r>
          </a:p>
          <a:p>
            <a:pPr lvl="3" eaLnBrk="1" latinLnBrk="0" hangingPunct="1"/>
            <a:r>
              <a:rPr lang="fa-IR" smtClean="0"/>
              <a:t>سطح چهارم</a:t>
            </a:r>
          </a:p>
          <a:p>
            <a:pPr lvl="4" eaLnBrk="1" latinLnBrk="0" hangingPunct="1"/>
            <a:r>
              <a:rPr lang="fa-IR" smtClean="0"/>
              <a:t>سطح پنجم</a:t>
            </a:r>
            <a:endParaRPr kumimoji="0" lang="en-US"/>
          </a:p>
        </p:txBody>
      </p:sp>
      <p:sp>
        <p:nvSpPr>
          <p:cNvPr id="4" name="نگهدارنده مکان تاریخ 3"/>
          <p:cNvSpPr>
            <a:spLocks noGrp="1"/>
          </p:cNvSpPr>
          <p:nvPr>
            <p:ph type="dt" sz="half" idx="10"/>
          </p:nvPr>
        </p:nvSpPr>
        <p:spPr/>
        <p:txBody>
          <a:bodyPr/>
          <a:lstStyle/>
          <a:p>
            <a:fld id="{4BE9B608-99CA-4730-A0F6-8DDACD51C025}" type="datetimeFigureOut">
              <a:rPr lang="fa-IR" smtClean="0">
                <a:solidFill>
                  <a:srgbClr val="C6E7FC"/>
                </a:solidFill>
              </a:rPr>
              <a:pPr/>
              <a:t>17/10/1439</a:t>
            </a:fld>
            <a:endParaRPr lang="fa-IR">
              <a:solidFill>
                <a:srgbClr val="C6E7FC"/>
              </a:solidFill>
            </a:endParaRPr>
          </a:p>
        </p:txBody>
      </p:sp>
      <p:sp>
        <p:nvSpPr>
          <p:cNvPr id="5" name="نگهدارنده مکان پانویس 4"/>
          <p:cNvSpPr>
            <a:spLocks noGrp="1"/>
          </p:cNvSpPr>
          <p:nvPr>
            <p:ph type="ftr" sz="quarter" idx="11"/>
          </p:nvPr>
        </p:nvSpPr>
        <p:spPr/>
        <p:txBody>
          <a:bodyPr/>
          <a:lstStyle/>
          <a:p>
            <a:endParaRPr lang="fa-IR">
              <a:solidFill>
                <a:srgbClr val="C6E7FC"/>
              </a:solidFill>
            </a:endParaRPr>
          </a:p>
        </p:txBody>
      </p:sp>
      <p:sp>
        <p:nvSpPr>
          <p:cNvPr id="6" name="نگهدارنده مکان شماره اسلاید 5"/>
          <p:cNvSpPr>
            <a:spLocks noGrp="1"/>
          </p:cNvSpPr>
          <p:nvPr>
            <p:ph type="sldNum" sz="quarter" idx="12"/>
          </p:nvPr>
        </p:nvSpPr>
        <p:spPr/>
        <p:txBody>
          <a:bodyPr/>
          <a:lstStyle/>
          <a:p>
            <a:fld id="{589192F8-FEC3-4BD3-8116-F73DFFA4C1FB}" type="slidenum">
              <a:rPr lang="fa-IR" smtClean="0">
                <a:solidFill>
                  <a:srgbClr val="C6E7FC"/>
                </a:solidFill>
              </a:rPr>
              <a:pPr/>
              <a:t>‹#›</a:t>
            </a:fld>
            <a:endParaRPr lang="fa-IR">
              <a:solidFill>
                <a:srgbClr val="C6E7FC"/>
              </a:solidFill>
            </a:endParaRPr>
          </a:p>
        </p:txBody>
      </p:sp>
    </p:spTree>
    <p:extLst>
      <p:ext uri="{BB962C8B-B14F-4D97-AF65-F5344CB8AC3E}">
        <p14:creationId xmlns:p14="http://schemas.microsoft.com/office/powerpoint/2010/main" val="1417471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fa-IR"/>
          </a:p>
        </p:txBody>
      </p:sp>
      <p:sp>
        <p:nvSpPr>
          <p:cNvPr id="3" name="زیر نویس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9736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68768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7514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030E1E48-6519-43E1-AA9A-B6FD63FF7790}" type="datetimeFigureOut">
              <a:rPr lang="en-US" smtClean="0"/>
              <a:t>6/30/2018</a:t>
            </a:fld>
            <a:endParaRPr lang="en-US"/>
          </a:p>
        </p:txBody>
      </p:sp>
      <p:sp>
        <p:nvSpPr>
          <p:cNvPr id="3" name="نگهدارنده مکان پانویس 2"/>
          <p:cNvSpPr>
            <a:spLocks noGrp="1"/>
          </p:cNvSpPr>
          <p:nvPr>
            <p:ph type="ftr" sz="quarter" idx="11"/>
          </p:nvPr>
        </p:nvSpPr>
        <p:spPr/>
        <p:txBody>
          <a:bodyPr/>
          <a:lstStyle/>
          <a:p>
            <a:endParaRPr lang="en-US"/>
          </a:p>
        </p:txBody>
      </p:sp>
      <p:sp>
        <p:nvSpPr>
          <p:cNvPr id="4" name="نگهدارنده مکان شماره اسلاید 3"/>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1594839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حتوا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784819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نگهدارنده مکان محتوا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متن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نگهدارنده مکان محتوا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نگهدارنده مکان تاریخ 6"/>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8" name="نگهدارنده مکان پانویس 7"/>
          <p:cNvSpPr>
            <a:spLocks noGrp="1"/>
          </p:cNvSpPr>
          <p:nvPr>
            <p:ph type="ftr" sz="quarter" idx="11"/>
          </p:nvPr>
        </p:nvSpPr>
        <p:spPr/>
        <p:txBody>
          <a:bodyPr/>
          <a:lstStyle/>
          <a:p>
            <a:endParaRPr lang="fa-IR">
              <a:solidFill>
                <a:prstClr val="black">
                  <a:tint val="75000"/>
                </a:prstClr>
              </a:solidFill>
            </a:endParaRPr>
          </a:p>
        </p:txBody>
      </p:sp>
      <p:sp>
        <p:nvSpPr>
          <p:cNvPr id="9" name="نگهدارنده مکان شماره اسلاید 8"/>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739668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تاریخ 2"/>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4" name="نگهدارنده مکان پانویس 3"/>
          <p:cNvSpPr>
            <a:spLocks noGrp="1"/>
          </p:cNvSpPr>
          <p:nvPr>
            <p:ph type="ftr" sz="quarter" idx="11"/>
          </p:nvPr>
        </p:nvSpPr>
        <p:spPr/>
        <p:txBody>
          <a:bodyPr/>
          <a:lstStyle/>
          <a:p>
            <a:endParaRPr lang="fa-IR">
              <a:solidFill>
                <a:prstClr val="black">
                  <a:tint val="75000"/>
                </a:prstClr>
              </a:solidFill>
            </a:endParaRPr>
          </a:p>
        </p:txBody>
      </p:sp>
      <p:sp>
        <p:nvSpPr>
          <p:cNvPr id="5" name="نگهدارنده مکان شماره اسلاید 4"/>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78865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3" name="نگهدارنده مکان پانویس 2"/>
          <p:cNvSpPr>
            <a:spLocks noGrp="1"/>
          </p:cNvSpPr>
          <p:nvPr>
            <p:ph type="ftr" sz="quarter" idx="11"/>
          </p:nvPr>
        </p:nvSpPr>
        <p:spPr/>
        <p:txBody>
          <a:bodyPr/>
          <a:lstStyle/>
          <a:p>
            <a:endParaRPr lang="fa-IR">
              <a:solidFill>
                <a:prstClr val="black">
                  <a:tint val="75000"/>
                </a:prstClr>
              </a:solidFill>
            </a:endParaRPr>
          </a:p>
        </p:txBody>
      </p:sp>
      <p:sp>
        <p:nvSpPr>
          <p:cNvPr id="4" name="نگهدارنده مکان شماره اسلاید 3"/>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31558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تن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06259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تصویر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نگهدارنده مکان متن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6" name="نگهدارنده مکان پانویس 5"/>
          <p:cNvSpPr>
            <a:spLocks noGrp="1"/>
          </p:cNvSpPr>
          <p:nvPr>
            <p:ph type="ftr" sz="quarter" idx="11"/>
          </p:nvPr>
        </p:nvSpPr>
        <p:spPr/>
        <p:txBody>
          <a:bodyPr/>
          <a:lstStyle/>
          <a:p>
            <a:endParaRPr lang="fa-IR">
              <a:solidFill>
                <a:prstClr val="black">
                  <a:tint val="75000"/>
                </a:prstClr>
              </a:solidFill>
            </a:endParaRPr>
          </a:p>
        </p:txBody>
      </p:sp>
      <p:sp>
        <p:nvSpPr>
          <p:cNvPr id="7" name="نگهدارنده مکان شماره اسلاید 6"/>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38707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655881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904FE229-5610-406B-913E-121E1EE5E6E2}" type="datetimeFigureOut">
              <a:rPr lang="fa-IR" smtClean="0">
                <a:solidFill>
                  <a:prstClr val="black">
                    <a:tint val="75000"/>
                  </a:prstClr>
                </a:solidFill>
              </a:rPr>
              <a:pPr/>
              <a:t>17/10/1439</a:t>
            </a:fld>
            <a:endParaRPr lang="fa-IR">
              <a:solidFill>
                <a:prstClr val="black">
                  <a:tint val="75000"/>
                </a:prstClr>
              </a:solidFill>
            </a:endParaRPr>
          </a:p>
        </p:txBody>
      </p:sp>
      <p:sp>
        <p:nvSpPr>
          <p:cNvPr id="5" name="نگهدارنده مکان پانویس 4"/>
          <p:cNvSpPr>
            <a:spLocks noGrp="1"/>
          </p:cNvSpPr>
          <p:nvPr>
            <p:ph type="ftr" sz="quarter" idx="11"/>
          </p:nvPr>
        </p:nvSpPr>
        <p:spPr/>
        <p:txBody>
          <a:bodyPr/>
          <a:lstStyle/>
          <a:p>
            <a:endParaRPr lang="fa-IR">
              <a:solidFill>
                <a:prstClr val="black">
                  <a:tint val="75000"/>
                </a:prstClr>
              </a:solidFill>
            </a:endParaRPr>
          </a:p>
        </p:txBody>
      </p:sp>
      <p:sp>
        <p:nvSpPr>
          <p:cNvPr id="6" name="نگهدارنده مکان شماره اسلاید 5"/>
          <p:cNvSpPr>
            <a:spLocks noGrp="1"/>
          </p:cNvSpPr>
          <p:nvPr>
            <p:ph type="sldNum" sz="quarter" idx="12"/>
          </p:nvPr>
        </p:nvSpPr>
        <p:spPr/>
        <p:txBody>
          <a:bodyPr/>
          <a:lstStyle/>
          <a:p>
            <a:fld id="{82978858-0734-477B-B697-05C5D6122FC9}"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53335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241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7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fa-IR" smtClean="0"/>
              <a:t>برای ویرایش سبک عنوان اسلاید اصلی، کلیک نمایید</a:t>
            </a:r>
            <a:endParaRPr lang="en-US"/>
          </a:p>
        </p:txBody>
      </p:sp>
      <p:sp>
        <p:nvSpPr>
          <p:cNvPr id="3" name="نگهدارنده مکان محتوا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متن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030E1E48-6519-43E1-AA9A-B6FD63FF7790}" type="datetimeFigureOut">
              <a:rPr lang="en-US" smtClean="0"/>
              <a:t>6/30/2018</a:t>
            </a:fld>
            <a:endParaRPr lang="en-US"/>
          </a:p>
        </p:txBody>
      </p:sp>
      <p:sp>
        <p:nvSpPr>
          <p:cNvPr id="6" name="نگهدارنده مکان پانویس 5"/>
          <p:cNvSpPr>
            <a:spLocks noGrp="1"/>
          </p:cNvSpPr>
          <p:nvPr>
            <p:ph type="ftr" sz="quarter" idx="11"/>
          </p:nvPr>
        </p:nvSpPr>
        <p:spPr/>
        <p:txBody>
          <a:bodyPr/>
          <a:lstStyle/>
          <a:p>
            <a:endParaRPr lang="en-US"/>
          </a:p>
        </p:txBody>
      </p:sp>
      <p:sp>
        <p:nvSpPr>
          <p:cNvPr id="7" name="نگهدارنده مکان شماره اسلاید 6"/>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71009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894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29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551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577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753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536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078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8565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03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عنوان اسلاید">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5" name="Footer Placeholder 4"/>
          <p:cNvSpPr>
            <a:spLocks noGrp="1"/>
          </p:cNvSpPr>
          <p:nvPr>
            <p:ph type="ftr" sz="quarter" idx="11"/>
          </p:nvPr>
        </p:nvSpPr>
        <p:spPr/>
        <p:txBody>
          <a:bodyPr/>
          <a:lstStyle/>
          <a:p>
            <a:endParaRPr lang="fa-IR">
              <a:solidFill>
                <a:srgbClr val="FFFFFF"/>
              </a:solidFill>
            </a:endParaRPr>
          </a:p>
        </p:txBody>
      </p:sp>
      <p:sp>
        <p:nvSpPr>
          <p:cNvPr id="6" name="Slide Number Placeholder 5"/>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a-IR" smtClean="0"/>
              <a:t>برای ویرایش سبک عنوان اسلاید اصلی، کلیک نمایید</a:t>
            </a:r>
            <a:endParaRPr lang="en-US" dirty="0"/>
          </a:p>
        </p:txBody>
      </p:sp>
    </p:spTree>
    <p:extLst>
      <p:ext uri="{BB962C8B-B14F-4D97-AF65-F5344CB8AC3E}">
        <p14:creationId xmlns:p14="http://schemas.microsoft.com/office/powerpoint/2010/main" val="24436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fa-IR" smtClean="0"/>
              <a:t>برای ویرایش سبک عنوان اسلاید اصلی، کلیک نمایید</a:t>
            </a:r>
            <a:endParaRPr lang="en-US"/>
          </a:p>
        </p:txBody>
      </p:sp>
      <p:sp>
        <p:nvSpPr>
          <p:cNvPr id="3" name="نگهدارنده مکان تصویر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نگهدارنده مکان متن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030E1E48-6519-43E1-AA9A-B6FD63FF7790}" type="datetimeFigureOut">
              <a:rPr lang="en-US" smtClean="0"/>
              <a:t>6/30/2018</a:t>
            </a:fld>
            <a:endParaRPr lang="en-US"/>
          </a:p>
        </p:txBody>
      </p:sp>
      <p:sp>
        <p:nvSpPr>
          <p:cNvPr id="6" name="نگهدارنده مکان پانویس 5"/>
          <p:cNvSpPr>
            <a:spLocks noGrp="1"/>
          </p:cNvSpPr>
          <p:nvPr>
            <p:ph type="ftr" sz="quarter" idx="11"/>
          </p:nvPr>
        </p:nvSpPr>
        <p:spPr/>
        <p:txBody>
          <a:bodyPr/>
          <a:lstStyle/>
          <a:p>
            <a:endParaRPr lang="en-US"/>
          </a:p>
        </p:txBody>
      </p:sp>
      <p:sp>
        <p:nvSpPr>
          <p:cNvPr id="7" name="نگهدارنده مکان شماره اسلاید 6"/>
          <p:cNvSpPr>
            <a:spLocks noGrp="1"/>
          </p:cNvSpPr>
          <p:nvPr>
            <p:ph type="sldNum" sz="quarter" idx="12"/>
          </p:nvPr>
        </p:nvSpPr>
        <p:spPr/>
        <p:txBody>
          <a:bodyPr/>
          <a:lstStyle/>
          <a:p>
            <a:fld id="{1AAD2730-27EF-43FE-BCC3-1D94FFDB1A32}" type="slidenum">
              <a:rPr lang="en-US" smtClean="0"/>
              <a:t>‹#›</a:t>
            </a:fld>
            <a:endParaRPr lang="en-US"/>
          </a:p>
        </p:txBody>
      </p:sp>
    </p:spTree>
    <p:extLst>
      <p:ext uri="{BB962C8B-B14F-4D97-AF65-F5344CB8AC3E}">
        <p14:creationId xmlns:p14="http://schemas.microsoft.com/office/powerpoint/2010/main" val="3359779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a-IR" smtClean="0"/>
              <a:t>برای ویرایش سبک عنوان اسلاید اصلی، کلیک نمایید</a:t>
            </a:r>
            <a:endParaRPr lang="en-US" dirty="0"/>
          </a:p>
        </p:txBody>
      </p:sp>
      <p:sp>
        <p:nvSpPr>
          <p:cNvPr id="4" name="Date Placeholder 3"/>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5" name="Footer Placeholder 4"/>
          <p:cNvSpPr>
            <a:spLocks noGrp="1"/>
          </p:cNvSpPr>
          <p:nvPr>
            <p:ph type="ftr" sz="quarter" idx="11"/>
          </p:nvPr>
        </p:nvSpPr>
        <p:spPr/>
        <p:txBody>
          <a:bodyPr/>
          <a:lstStyle/>
          <a:p>
            <a:endParaRPr lang="fa-IR">
              <a:solidFill>
                <a:srgbClr val="FFFFFF"/>
              </a:solidFill>
            </a:endParaRPr>
          </a:p>
        </p:txBody>
      </p:sp>
      <p:sp>
        <p:nvSpPr>
          <p:cNvPr id="6" name="Slide Number Placeholder 5"/>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val="195986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Date Placeholder 3"/>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5" name="Footer Placeholder 4"/>
          <p:cNvSpPr>
            <a:spLocks noGrp="1"/>
          </p:cNvSpPr>
          <p:nvPr>
            <p:ph type="ftr" sz="quarter" idx="11"/>
          </p:nvPr>
        </p:nvSpPr>
        <p:spPr/>
        <p:txBody>
          <a:bodyPr/>
          <a:lstStyle/>
          <a:p>
            <a:endParaRPr lang="fa-IR">
              <a:solidFill>
                <a:srgbClr val="FFFFFF"/>
              </a:solidFill>
            </a:endParaRPr>
          </a:p>
        </p:txBody>
      </p:sp>
      <p:sp>
        <p:nvSpPr>
          <p:cNvPr id="6" name="Slide Number Placeholder 5"/>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19676117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2" name="Title 1"/>
          <p:cNvSpPr>
            <a:spLocks noGrp="1"/>
          </p:cNvSpPr>
          <p:nvPr>
            <p:ph type="title"/>
          </p:nvPr>
        </p:nvSpPr>
        <p:spPr>
          <a:xfrm>
            <a:off x="609600" y="274638"/>
            <a:ext cx="7924800" cy="1143000"/>
          </a:xfrm>
        </p:spPr>
        <p:txBody>
          <a:bodyPr/>
          <a:lstStyle/>
          <a:p>
            <a:r>
              <a:rPr lang="fa-IR" smtClean="0"/>
              <a:t>برای ویرایش سبک عنوان اسلاید اصلی، کلیک نمایید</a:t>
            </a:r>
            <a:endParaRPr lang="en-US" dirty="0"/>
          </a:p>
        </p:txBody>
      </p:sp>
      <p:sp>
        <p:nvSpPr>
          <p:cNvPr id="5" name="Date Placeholder 4"/>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6" name="Footer Placeholder 5"/>
          <p:cNvSpPr>
            <a:spLocks noGrp="1"/>
          </p:cNvSpPr>
          <p:nvPr>
            <p:ph type="ftr" sz="quarter" idx="11"/>
          </p:nvPr>
        </p:nvSpPr>
        <p:spPr/>
        <p:txBody>
          <a:bodyPr/>
          <a:lstStyle/>
          <a:p>
            <a:endParaRPr lang="fa-IR">
              <a:solidFill>
                <a:srgbClr val="FFFFFF"/>
              </a:solidFill>
            </a:endParaRPr>
          </a:p>
        </p:txBody>
      </p:sp>
      <p:sp>
        <p:nvSpPr>
          <p:cNvPr id="7" name="Slide Number Placeholder 6"/>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2740384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7" name="Date Placeholder 6"/>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8" name="Footer Placeholder 7"/>
          <p:cNvSpPr>
            <a:spLocks noGrp="1"/>
          </p:cNvSpPr>
          <p:nvPr>
            <p:ph type="ftr" sz="quarter" idx="11"/>
          </p:nvPr>
        </p:nvSpPr>
        <p:spPr/>
        <p:txBody>
          <a:bodyPr/>
          <a:lstStyle/>
          <a:p>
            <a:endParaRPr lang="fa-IR">
              <a:solidFill>
                <a:srgbClr val="FFFFFF"/>
              </a:solidFill>
            </a:endParaRPr>
          </a:p>
        </p:txBody>
      </p:sp>
      <p:sp>
        <p:nvSpPr>
          <p:cNvPr id="9" name="Slide Number Placeholder 8"/>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1342614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a-IR" smtClean="0"/>
              <a:t>برای ویرایش سبک عنوان اسلاید اصلی، کلیک نمایید</a:t>
            </a:r>
            <a:endParaRPr lang="en-US" dirty="0"/>
          </a:p>
        </p:txBody>
      </p:sp>
      <p:sp>
        <p:nvSpPr>
          <p:cNvPr id="3" name="Date Placeholder 2"/>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4" name="Footer Placeholder 3"/>
          <p:cNvSpPr>
            <a:spLocks noGrp="1"/>
          </p:cNvSpPr>
          <p:nvPr>
            <p:ph type="ftr" sz="quarter" idx="11"/>
          </p:nvPr>
        </p:nvSpPr>
        <p:spPr/>
        <p:txBody>
          <a:bodyPr/>
          <a:lstStyle/>
          <a:p>
            <a:endParaRPr lang="fa-IR">
              <a:solidFill>
                <a:srgbClr val="FFFFFF"/>
              </a:solidFill>
            </a:endParaRPr>
          </a:p>
        </p:txBody>
      </p:sp>
      <p:sp>
        <p:nvSpPr>
          <p:cNvPr id="5" name="Slide Number Placeholder 4"/>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1274594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3" name="Footer Placeholder 2"/>
          <p:cNvSpPr>
            <a:spLocks noGrp="1"/>
          </p:cNvSpPr>
          <p:nvPr>
            <p:ph type="ftr" sz="quarter" idx="11"/>
          </p:nvPr>
        </p:nvSpPr>
        <p:spPr/>
        <p:txBody>
          <a:bodyPr/>
          <a:lstStyle/>
          <a:p>
            <a:endParaRPr lang="fa-IR">
              <a:solidFill>
                <a:srgbClr val="FFFFFF"/>
              </a:solidFill>
            </a:endParaRPr>
          </a:p>
        </p:txBody>
      </p:sp>
      <p:sp>
        <p:nvSpPr>
          <p:cNvPr id="4" name="Slide Number Placeholder 3"/>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3323807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fa-IR" smtClean="0"/>
              <a:t>برای ویرایش سبک عنوان اسلاید اصلی، کلیک نمایید</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6" name="Footer Placeholder 5"/>
          <p:cNvSpPr>
            <a:spLocks noGrp="1"/>
          </p:cNvSpPr>
          <p:nvPr>
            <p:ph type="ftr" sz="quarter" idx="11"/>
          </p:nvPr>
        </p:nvSpPr>
        <p:spPr/>
        <p:txBody>
          <a:bodyPr/>
          <a:lstStyle/>
          <a:p>
            <a:endParaRPr lang="fa-IR">
              <a:solidFill>
                <a:srgbClr val="FFFFFF"/>
              </a:solidFill>
            </a:endParaRPr>
          </a:p>
        </p:txBody>
      </p:sp>
      <p:sp>
        <p:nvSpPr>
          <p:cNvPr id="7" name="Slide Number Placeholder 6"/>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11556571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fa-IR" smtClean="0"/>
              <a:t>برای ویرایش سبک عنوان اسلاید اصلی، کلیک نمایید</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smtClean="0"/>
              <a:t>برای اضافه کردن تصویر نماد را کلیک نمایید</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6" name="Footer Placeholder 5"/>
          <p:cNvSpPr>
            <a:spLocks noGrp="1"/>
          </p:cNvSpPr>
          <p:nvPr>
            <p:ph type="ftr" sz="quarter" idx="11"/>
          </p:nvPr>
        </p:nvSpPr>
        <p:spPr/>
        <p:txBody>
          <a:bodyPr/>
          <a:lstStyle/>
          <a:p>
            <a:endParaRPr lang="fa-IR">
              <a:solidFill>
                <a:srgbClr val="FFFFFF"/>
              </a:solidFill>
            </a:endParaRPr>
          </a:p>
        </p:txBody>
      </p:sp>
      <p:sp>
        <p:nvSpPr>
          <p:cNvPr id="7" name="Slide Number Placeholder 6"/>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22965457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dirty="0"/>
          </a:p>
        </p:txBody>
      </p:sp>
      <p:sp>
        <p:nvSpPr>
          <p:cNvPr id="3" name="Vertical Text Placeholder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5" name="Footer Placeholder 4"/>
          <p:cNvSpPr>
            <a:spLocks noGrp="1"/>
          </p:cNvSpPr>
          <p:nvPr>
            <p:ph type="ftr" sz="quarter" idx="11"/>
          </p:nvPr>
        </p:nvSpPr>
        <p:spPr/>
        <p:txBody>
          <a:bodyPr/>
          <a:lstStyle/>
          <a:p>
            <a:endParaRPr lang="fa-IR">
              <a:solidFill>
                <a:srgbClr val="FFFFFF"/>
              </a:solidFill>
            </a:endParaRPr>
          </a:p>
        </p:txBody>
      </p:sp>
      <p:sp>
        <p:nvSpPr>
          <p:cNvPr id="6" name="Slide Number Placeholder 5"/>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1161073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10"/>
          </p:nvPr>
        </p:nvSpPr>
        <p:spPr/>
        <p:txBody>
          <a:bodyPr/>
          <a:lstStyle/>
          <a:p>
            <a:fld id="{0BFAF2F6-2DDE-44EA-B782-9EB4C26F04DD}" type="datetimeFigureOut">
              <a:rPr lang="fa-IR" smtClean="0">
                <a:solidFill>
                  <a:srgbClr val="FFFFFF"/>
                </a:solidFill>
              </a:rPr>
              <a:pPr/>
              <a:t>17/10/1439</a:t>
            </a:fld>
            <a:endParaRPr lang="fa-IR">
              <a:solidFill>
                <a:srgbClr val="FFFFFF"/>
              </a:solidFill>
            </a:endParaRPr>
          </a:p>
        </p:txBody>
      </p:sp>
      <p:sp>
        <p:nvSpPr>
          <p:cNvPr id="5" name="Footer Placeholder 4"/>
          <p:cNvSpPr>
            <a:spLocks noGrp="1"/>
          </p:cNvSpPr>
          <p:nvPr>
            <p:ph type="ftr" sz="quarter" idx="11"/>
          </p:nvPr>
        </p:nvSpPr>
        <p:spPr/>
        <p:txBody>
          <a:bodyPr/>
          <a:lstStyle/>
          <a:p>
            <a:endParaRPr lang="fa-IR">
              <a:solidFill>
                <a:srgbClr val="FFFFFF"/>
              </a:solidFill>
            </a:endParaRPr>
          </a:p>
        </p:txBody>
      </p:sp>
      <p:sp>
        <p:nvSpPr>
          <p:cNvPr id="6" name="Slide Number Placeholder 5"/>
          <p:cNvSpPr>
            <a:spLocks noGrp="1"/>
          </p:cNvSpPr>
          <p:nvPr>
            <p:ph type="sldNum" sz="quarter" idx="12"/>
          </p:nvPr>
        </p:nvSpPr>
        <p:spPr/>
        <p:txBody>
          <a:bodyPr/>
          <a:lstStyle/>
          <a:p>
            <a:fld id="{557A76F3-B7AF-4040-A44D-5A996730AA06}" type="slidenum">
              <a:rPr lang="fa-IR" smtClean="0">
                <a:solidFill>
                  <a:srgbClr val="FFFFFF"/>
                </a:solidFill>
              </a:rPr>
              <a:pPr/>
              <a:t>‹#›</a:t>
            </a:fld>
            <a:endParaRPr lang="fa-IR">
              <a:solidFill>
                <a:srgbClr val="FFFFFF"/>
              </a:solidFill>
            </a:endParaRPr>
          </a:p>
        </p:txBody>
      </p:sp>
    </p:spTree>
    <p:extLst>
      <p:ext uri="{BB962C8B-B14F-4D97-AF65-F5344CB8AC3E}">
        <p14:creationId xmlns:p14="http://schemas.microsoft.com/office/powerpoint/2010/main" val="356216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8.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نگهدارنده مکان 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a-IR" smtClean="0"/>
              <a:t>برای ویرایش سبک عنوان اسلاید اصلی، کلیک نمایید</a:t>
            </a:r>
            <a:endParaRPr lang="en-US"/>
          </a:p>
        </p:txBody>
      </p:sp>
      <p:sp>
        <p:nvSpPr>
          <p:cNvPr id="3" name="نگهدارنده مکان متن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نگهدارنده مکان تاری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E1E48-6519-43E1-AA9A-B6FD63FF7790}" type="datetimeFigureOut">
              <a:rPr lang="en-US" smtClean="0"/>
              <a:t>6/30/2018</a:t>
            </a:fld>
            <a:endParaRPr lang="en-US"/>
          </a:p>
        </p:txBody>
      </p:sp>
      <p:sp>
        <p:nvSpPr>
          <p:cNvPr id="5" name="نگهدارنده مکان پانویس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نگهدارنده مکان شماره اسلاید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D2730-27EF-43FE-BCC3-1D94FFDB1A32}" type="slidenum">
              <a:rPr lang="en-US" smtClean="0"/>
              <a:t>‹#›</a:t>
            </a:fld>
            <a:endParaRPr lang="en-US"/>
          </a:p>
        </p:txBody>
      </p:sp>
    </p:spTree>
    <p:extLst>
      <p:ext uri="{BB962C8B-B14F-4D97-AF65-F5344CB8AC3E}">
        <p14:creationId xmlns:p14="http://schemas.microsoft.com/office/powerpoint/2010/main" val="68973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r" rtl="1">
              <a:defRPr/>
            </a:pPr>
            <a:endParaRPr lang="en-US">
              <a:solidFill>
                <a:prstClr val="white"/>
              </a:solidFill>
              <a:cs typeface="Arial" charset="0"/>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r" rtl="1">
              <a:defRPr/>
            </a:pPr>
            <a:endParaRPr lang="en-US">
              <a:solidFill>
                <a:prstClr val="white"/>
              </a:solidFill>
              <a:cs typeface="Arial" charset="0"/>
            </a:endParaRPr>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6"/>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66"/>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rtl="1">
              <a:defRPr/>
            </a:pPr>
            <a:fld id="{948474F4-FB53-4627-A84D-0F0FE92ED4B2}" type="datetime8">
              <a:rPr lang="fa-IR">
                <a:solidFill>
                  <a:srgbClr val="EEECE1">
                    <a:shade val="50000"/>
                  </a:srgbClr>
                </a:solidFill>
              </a:rPr>
              <a:pPr rtl="1">
                <a:defRPr/>
              </a:pPr>
              <a:t>30 ژوئن 18</a:t>
            </a:fld>
            <a:endParaRPr lang="fa-IR">
              <a:solidFill>
                <a:srgbClr val="EEECE1">
                  <a:shade val="50000"/>
                </a:srgbClr>
              </a:solidFill>
            </a:endParaRPr>
          </a:p>
        </p:txBody>
      </p:sp>
      <p:sp>
        <p:nvSpPr>
          <p:cNvPr id="22" name="Footer Placeholder 21"/>
          <p:cNvSpPr>
            <a:spLocks noGrp="1"/>
          </p:cNvSpPr>
          <p:nvPr>
            <p:ph type="ftr" sz="quarter" idx="3"/>
          </p:nvPr>
        </p:nvSpPr>
        <p:spPr>
          <a:xfrm>
            <a:off x="3124214" y="6421466"/>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rtl="1">
              <a:defRPr/>
            </a:pPr>
            <a:endParaRPr lang="fa-IR">
              <a:solidFill>
                <a:srgbClr val="EEECE1">
                  <a:shade val="50000"/>
                </a:srgbClr>
              </a:solidFill>
            </a:endParaRPr>
          </a:p>
        </p:txBody>
      </p:sp>
      <p:sp>
        <p:nvSpPr>
          <p:cNvPr id="18" name="Slide Number Placeholder 17"/>
          <p:cNvSpPr>
            <a:spLocks noGrp="1"/>
          </p:cNvSpPr>
          <p:nvPr>
            <p:ph type="sldNum" sz="quarter" idx="4"/>
          </p:nvPr>
        </p:nvSpPr>
        <p:spPr>
          <a:xfrm>
            <a:off x="8153400" y="6421466"/>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rtl="1">
              <a:defRPr/>
            </a:pPr>
            <a:fld id="{55BF3D44-28E7-4612-B03C-D7B9AA43E7F5}" type="slidenum">
              <a:rPr lang="fa-IR">
                <a:solidFill>
                  <a:srgbClr val="EEECE1">
                    <a:shade val="50000"/>
                  </a:srgbClr>
                </a:solidFill>
              </a:rPr>
              <a:pPr rtl="1">
                <a:defRPr/>
              </a:pPr>
              <a:t>‹#›</a:t>
            </a:fld>
            <a:endParaRPr lang="fa-IR">
              <a:solidFill>
                <a:srgbClr val="EEECE1">
                  <a:shade val="50000"/>
                </a:srgbClr>
              </a:solidFill>
            </a:endParaRPr>
          </a:p>
        </p:txBody>
      </p:sp>
    </p:spTree>
    <p:extLst>
      <p:ext uri="{BB962C8B-B14F-4D97-AF65-F5344CB8AC3E}">
        <p14:creationId xmlns:p14="http://schemas.microsoft.com/office/powerpoint/2010/main" val="1683339697"/>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advTm="5000"/>
  <p:hf hdr="0" ftr="0" dt="0"/>
  <p:txStyles>
    <p:titleStyle>
      <a:lvl1pPr algn="l" rtl="1" fontAlgn="base">
        <a:spcBef>
          <a:spcPct val="0"/>
        </a:spcBef>
        <a:spcAft>
          <a:spcPct val="0"/>
        </a:spcAft>
        <a:defRPr sz="4600" kern="1200">
          <a:solidFill>
            <a:schemeClr val="tx1"/>
          </a:solidFill>
          <a:latin typeface="+mj-lt"/>
          <a:ea typeface="+mj-ea"/>
          <a:cs typeface="+mj-cs"/>
        </a:defRPr>
      </a:lvl1pPr>
      <a:lvl2pPr algn="l" rtl="1" fontAlgn="base">
        <a:spcBef>
          <a:spcPct val="0"/>
        </a:spcBef>
        <a:spcAft>
          <a:spcPct val="0"/>
        </a:spcAft>
        <a:defRPr sz="4600">
          <a:solidFill>
            <a:schemeClr val="tx1"/>
          </a:solidFill>
          <a:latin typeface="Lucida Sans Unicode" pitchFamily="34" charset="0"/>
          <a:cs typeface="Arial" charset="0"/>
        </a:defRPr>
      </a:lvl2pPr>
      <a:lvl3pPr algn="l" rtl="1" fontAlgn="base">
        <a:spcBef>
          <a:spcPct val="0"/>
        </a:spcBef>
        <a:spcAft>
          <a:spcPct val="0"/>
        </a:spcAft>
        <a:defRPr sz="4600">
          <a:solidFill>
            <a:schemeClr val="tx1"/>
          </a:solidFill>
          <a:latin typeface="Lucida Sans Unicode" pitchFamily="34" charset="0"/>
          <a:cs typeface="Arial" charset="0"/>
        </a:defRPr>
      </a:lvl3pPr>
      <a:lvl4pPr algn="l" rtl="1" fontAlgn="base">
        <a:spcBef>
          <a:spcPct val="0"/>
        </a:spcBef>
        <a:spcAft>
          <a:spcPct val="0"/>
        </a:spcAft>
        <a:defRPr sz="4600">
          <a:solidFill>
            <a:schemeClr val="tx1"/>
          </a:solidFill>
          <a:latin typeface="Lucida Sans Unicode" pitchFamily="34" charset="0"/>
          <a:cs typeface="Arial" charset="0"/>
        </a:defRPr>
      </a:lvl4pPr>
      <a:lvl5pPr algn="l" rtl="1" fontAlgn="base">
        <a:spcBef>
          <a:spcPct val="0"/>
        </a:spcBef>
        <a:spcAft>
          <a:spcPct val="0"/>
        </a:spcAft>
        <a:defRPr sz="4600">
          <a:solidFill>
            <a:schemeClr val="tx1"/>
          </a:solidFill>
          <a:latin typeface="Lucida Sans Unicode" pitchFamily="34" charset="0"/>
          <a:cs typeface="Arial" charset="0"/>
        </a:defRPr>
      </a:lvl5pPr>
      <a:lvl6pPr marL="457200" algn="l" rtl="1" fontAlgn="base">
        <a:spcBef>
          <a:spcPct val="0"/>
        </a:spcBef>
        <a:spcAft>
          <a:spcPct val="0"/>
        </a:spcAft>
        <a:defRPr sz="4600">
          <a:solidFill>
            <a:schemeClr val="tx1"/>
          </a:solidFill>
          <a:latin typeface="Lucida Sans Unicode" pitchFamily="34" charset="0"/>
          <a:cs typeface="Arial" charset="0"/>
        </a:defRPr>
      </a:lvl6pPr>
      <a:lvl7pPr marL="914400" algn="l" rtl="1" fontAlgn="base">
        <a:spcBef>
          <a:spcPct val="0"/>
        </a:spcBef>
        <a:spcAft>
          <a:spcPct val="0"/>
        </a:spcAft>
        <a:defRPr sz="4600">
          <a:solidFill>
            <a:schemeClr val="tx1"/>
          </a:solidFill>
          <a:latin typeface="Lucida Sans Unicode" pitchFamily="34" charset="0"/>
          <a:cs typeface="Arial" charset="0"/>
        </a:defRPr>
      </a:lvl7pPr>
      <a:lvl8pPr marL="1371600" algn="l" rtl="1" fontAlgn="base">
        <a:spcBef>
          <a:spcPct val="0"/>
        </a:spcBef>
        <a:spcAft>
          <a:spcPct val="0"/>
        </a:spcAft>
        <a:defRPr sz="4600">
          <a:solidFill>
            <a:schemeClr val="tx1"/>
          </a:solidFill>
          <a:latin typeface="Lucida Sans Unicode" pitchFamily="34" charset="0"/>
          <a:cs typeface="Arial" charset="0"/>
        </a:defRPr>
      </a:lvl8pPr>
      <a:lvl9pPr marL="1828800" algn="l" rtl="1" fontAlgn="base">
        <a:spcBef>
          <a:spcPct val="0"/>
        </a:spcBef>
        <a:spcAft>
          <a:spcPct val="0"/>
        </a:spcAft>
        <a:defRPr sz="4600">
          <a:solidFill>
            <a:schemeClr val="tx1"/>
          </a:solidFill>
          <a:latin typeface="Lucida Sans Unicode" pitchFamily="34" charset="0"/>
          <a:cs typeface="Arial" charset="0"/>
        </a:defRPr>
      </a:lvl9pPr>
    </p:titleStyle>
    <p:bodyStyle>
      <a:lvl1pPr marL="419100" indent="-382588" algn="r" rtl="1"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r" rtl="1"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r" rtl="1"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r" rtl="1" fontAlgn="base">
        <a:spcBef>
          <a:spcPct val="20000"/>
        </a:spcBef>
        <a:spcAft>
          <a:spcPct val="0"/>
        </a:spcAft>
        <a:buClr>
          <a:srgbClr val="9BBB59"/>
        </a:buClr>
        <a:buSzPct val="90000"/>
        <a:buFont typeface="Wingdings 2" pitchFamily="18" charset="2"/>
        <a:buChar char=""/>
        <a:defRPr sz="2000" kern="1200">
          <a:solidFill>
            <a:schemeClr val="tx1"/>
          </a:solidFill>
          <a:latin typeface="+mn-lt"/>
          <a:ea typeface="+mn-ea"/>
          <a:cs typeface="+mn-cs"/>
        </a:defRPr>
      </a:lvl4pPr>
      <a:lvl5pPr marL="1489075" indent="-182563" algn="r" rtl="1" fontAlgn="base">
        <a:spcBef>
          <a:spcPct val="20000"/>
        </a:spcBef>
        <a:spcAft>
          <a:spcPct val="0"/>
        </a:spcAft>
        <a:buClr>
          <a:srgbClr val="8064A2"/>
        </a:buClr>
        <a:buSzPct val="100000"/>
        <a:buFont typeface="Arial" charset="0"/>
        <a:buChar char="-"/>
        <a:defRPr sz="2000" kern="1200">
          <a:solidFill>
            <a:schemeClr val="tx1"/>
          </a:solidFill>
          <a:latin typeface="+mn-lt"/>
          <a:ea typeface="+mn-ea"/>
          <a:cs typeface="+mn-cs"/>
        </a:defRPr>
      </a:lvl5pPr>
      <a:lvl6pPr marL="1700784" indent="-182880" algn="r" rtl="1"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r" rtl="1"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0B6B10"/>
            </a:gs>
            <a:gs pos="0">
              <a:srgbClr val="082E0D"/>
            </a:gs>
            <a:gs pos="100000">
              <a:srgbClr val="390C76"/>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rtl="1"/>
            <a:fld id="{E3F68668-9556-4416-B083-CA554D9808AE}" type="datetimeFigureOut">
              <a:rPr lang="fa-IR" smtClean="0">
                <a:solidFill>
                  <a:prstClr val="black">
                    <a:tint val="75000"/>
                  </a:prstClr>
                </a:solidFill>
              </a:rPr>
              <a:pPr rtl="1"/>
              <a:t>17/10/1439</a:t>
            </a:fld>
            <a:endParaRPr lang="fa-IR">
              <a:solidFill>
                <a:prstClr val="black">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rtl="1"/>
            <a:endParaRPr lang="fa-IR">
              <a:solidFill>
                <a:prstClr val="black">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rtl="1"/>
            <a:fld id="{92C9185D-EA38-4679-969C-0A6DC5E9A25B}" type="slidenum">
              <a:rPr lang="fa-IR" smtClean="0">
                <a:solidFill>
                  <a:prstClr val="black">
                    <a:tint val="75000"/>
                  </a:prstClr>
                </a:solidFill>
              </a:rPr>
              <a:pPr rtl="1"/>
              <a:t>‹#›</a:t>
            </a:fld>
            <a:endParaRPr lang="fa-IR">
              <a:solidFill>
                <a:prstClr val="black">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rtl="1"/>
            <a:endParaRPr lang="en-US">
              <a:solidFill>
                <a:prstClr val="white"/>
              </a:solidFill>
            </a:endParaRPr>
          </a:p>
        </p:txBody>
      </p:sp>
    </p:spTree>
    <p:extLst>
      <p:ext uri="{BB962C8B-B14F-4D97-AF65-F5344CB8AC3E}">
        <p14:creationId xmlns:p14="http://schemas.microsoft.com/office/powerpoint/2010/main" val="296100540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l" defTabSz="457200" rtl="1" eaLnBrk="1" latinLnBrk="0" hangingPunct="1">
        <a:spcBef>
          <a:spcPct val="0"/>
        </a:spcBef>
        <a:buNone/>
        <a:defRPr sz="3200" kern="1200">
          <a:solidFill>
            <a:schemeClr val="tx1"/>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r" defTabSz="457200" rtl="1"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r" defTabSz="457200" rtl="1"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r" defTabSz="457200" rtl="1"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r" defTabSz="457200" rtl="1"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نگهدارنده مکان 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09D28407-0DC6-402E-8487-0E0D8381B065}" type="datetimeFigureOut">
              <a:rPr lang="fa-IR" smtClean="0">
                <a:solidFill>
                  <a:prstClr val="black">
                    <a:tint val="75000"/>
                  </a:prstClr>
                </a:solidFill>
              </a:rPr>
              <a:pPr rtl="1"/>
              <a:t>17/10/1439</a:t>
            </a:fld>
            <a:endParaRPr lang="fa-IR">
              <a:solidFill>
                <a:prstClr val="black">
                  <a:tint val="75000"/>
                </a:prstClr>
              </a:solidFill>
            </a:endParaRPr>
          </a:p>
        </p:txBody>
      </p:sp>
      <p:sp>
        <p:nvSpPr>
          <p:cNvPr id="5" name="نگهدارنده مکان پانویس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نگهدارنده مکان شماره اسلاید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9A7F1CE5-BEA3-46EB-A743-1D12371127AB}"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388292795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a-IR" smtClean="0"/>
              <a:t>برای ویرایش سبک عنوان اسلاید اصلی، کلیک نمایید</a:t>
            </a:r>
            <a:endParaRPr lang="en-US"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smtClean="0"/>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rtl="1"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1"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rtl="1" fontAlgn="base">
              <a:spcBef>
                <a:spcPct val="0"/>
              </a:spcBef>
              <a:spcAft>
                <a:spcPct val="0"/>
              </a:spcAft>
              <a:defRPr/>
            </a:pPr>
            <a:fld id="{A5170BE8-D9B6-43D6-AC97-C15DDBBCF02B}" type="slidenum">
              <a:rPr lang="fa-IR">
                <a:solidFill>
                  <a:srgbClr val="000000"/>
                </a:solidFill>
              </a:rPr>
              <a:pPr rtl="1"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926460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ransition>
    <p:wedge/>
  </p:transition>
  <p:hf sldNum="0" hdr="0" ftr="0" dt="0"/>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33E00"/>
            </a:gs>
            <a:gs pos="0">
              <a:srgbClr val="07831C"/>
            </a:gs>
            <a:gs pos="20000">
              <a:srgbClr val="067C14"/>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fld id="{A052F3C5-272D-476E-9110-661FFC69E69D}" type="datetimeFigureOut">
              <a:rPr lang="fa-IR" smtClean="0">
                <a:solidFill>
                  <a:srgbClr val="04617B">
                    <a:shade val="90000"/>
                  </a:srgbClr>
                </a:solidFill>
              </a:rPr>
              <a:pPr rtl="1"/>
              <a:t>17/10/1439</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rtl="1"/>
            <a:fld id="{B7A7E4B3-7D7E-4468-8ACC-043D59A93AC3}" type="slidenum">
              <a:rPr lang="fa-IR" smtClean="0">
                <a:solidFill>
                  <a:srgbClr val="04617B">
                    <a:shade val="90000"/>
                  </a:srgbClr>
                </a:solidFill>
              </a:rPr>
              <a:pPr rtl="1"/>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grpSp>
    </p:spTree>
    <p:extLst>
      <p:ext uri="{BB962C8B-B14F-4D97-AF65-F5344CB8AC3E}">
        <p14:creationId xmlns:p14="http://schemas.microsoft.com/office/powerpoint/2010/main" val="304003609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نگهدارنده مکان متن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a-IR" smtClean="0"/>
              <a:t>برای ویرایش سبک متن اسلاید اصلی، کلیک نمایید</a:t>
            </a:r>
          </a:p>
          <a:p>
            <a:pPr lvl="1" eaLnBrk="1" latinLnBrk="0" hangingPunct="1"/>
            <a:r>
              <a:rPr kumimoji="0" lang="fa-IR" smtClean="0"/>
              <a:t>سطح دوم</a:t>
            </a:r>
          </a:p>
          <a:p>
            <a:pPr lvl="2" eaLnBrk="1" latinLnBrk="0" hangingPunct="1"/>
            <a:r>
              <a:rPr kumimoji="0" lang="fa-IR" smtClean="0"/>
              <a:t>سطح سوم</a:t>
            </a:r>
          </a:p>
          <a:p>
            <a:pPr lvl="3" eaLnBrk="1" latinLnBrk="0" hangingPunct="1"/>
            <a:r>
              <a:rPr kumimoji="0" lang="fa-IR" smtClean="0"/>
              <a:t>سطح چهارم</a:t>
            </a:r>
          </a:p>
          <a:p>
            <a:pPr lvl="4" eaLnBrk="1" latinLnBrk="0" hangingPunct="1"/>
            <a:r>
              <a:rPr kumimoji="0" lang="fa-IR" smtClean="0"/>
              <a:t>سطح پنجم</a:t>
            </a:r>
            <a:endParaRPr kumimoji="0" lang="en-US"/>
          </a:p>
        </p:txBody>
      </p:sp>
      <p:sp>
        <p:nvSpPr>
          <p:cNvPr id="24" name="نگهدارنده مکان تاریخ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rtl="1"/>
            <a:fld id="{1375D591-FBAF-4B4D-A664-59796939B037}" type="datetimeFigureOut">
              <a:rPr lang="fa-IR" smtClean="0">
                <a:solidFill>
                  <a:srgbClr val="FEFAC9"/>
                </a:solidFill>
              </a:rPr>
              <a:pPr rtl="1"/>
              <a:t>17/10/1439</a:t>
            </a:fld>
            <a:endParaRPr lang="fa-IR">
              <a:solidFill>
                <a:srgbClr val="FEFAC9"/>
              </a:solidFill>
            </a:endParaRPr>
          </a:p>
        </p:txBody>
      </p:sp>
      <p:sp>
        <p:nvSpPr>
          <p:cNvPr id="10" name="نگهدارنده مکان پانویس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rtl="1"/>
            <a:endParaRPr lang="fa-IR">
              <a:solidFill>
                <a:srgbClr val="FEFAC9"/>
              </a:solidFill>
            </a:endParaRPr>
          </a:p>
        </p:txBody>
      </p:sp>
      <p:sp>
        <p:nvSpPr>
          <p:cNvPr id="22" name="نگهدارنده مکان شماره اسلاید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rtl="1"/>
            <a:fld id="{E214D843-DFF5-48C2-9E9B-9124E0BC56DC}" type="slidenum">
              <a:rPr lang="fa-IR" smtClean="0">
                <a:solidFill>
                  <a:srgbClr val="FEFAC9"/>
                </a:solidFill>
              </a:rPr>
              <a:pPr rtl="1"/>
              <a:t>‹#›</a:t>
            </a:fld>
            <a:endParaRPr lang="fa-IR">
              <a:solidFill>
                <a:srgbClr val="FEFAC9"/>
              </a:solidFill>
            </a:endParaRPr>
          </a:p>
        </p:txBody>
      </p:sp>
      <p:sp>
        <p:nvSpPr>
          <p:cNvPr id="5" name="نگهدارنده مکان عنوان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5001603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5" name="نگهدارنده مکان 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fa-IR" smtClean="0"/>
              <a:t>برای ویرایش سبک عنوان اسلاید اصلی، کلیک نمایید</a:t>
            </a:r>
            <a:endParaRPr kumimoji="0" lang="en-US"/>
          </a:p>
        </p:txBody>
      </p:sp>
      <p:sp>
        <p:nvSpPr>
          <p:cNvPr id="9" name="نگهدارنده مکان متن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a-IR" smtClean="0"/>
              <a:t>برای ویرایش سبک متن اسلاید اصلی، کلیک نمایید</a:t>
            </a:r>
          </a:p>
          <a:p>
            <a:pPr lvl="1" eaLnBrk="1" latinLnBrk="0" hangingPunct="1"/>
            <a:r>
              <a:rPr kumimoji="0" lang="fa-IR" smtClean="0"/>
              <a:t>سطح دوم</a:t>
            </a:r>
          </a:p>
          <a:p>
            <a:pPr lvl="2" eaLnBrk="1" latinLnBrk="0" hangingPunct="1"/>
            <a:r>
              <a:rPr kumimoji="0" lang="fa-IR" smtClean="0"/>
              <a:t>سطح سوم</a:t>
            </a:r>
          </a:p>
          <a:p>
            <a:pPr lvl="3" eaLnBrk="1" latinLnBrk="0" hangingPunct="1"/>
            <a:r>
              <a:rPr kumimoji="0" lang="fa-IR" smtClean="0"/>
              <a:t>سطح چهارم</a:t>
            </a:r>
          </a:p>
          <a:p>
            <a:pPr lvl="4" eaLnBrk="1" latinLnBrk="0" hangingPunct="1"/>
            <a:r>
              <a:rPr kumimoji="0" lang="fa-IR" smtClean="0"/>
              <a:t>سطح پنجم</a:t>
            </a:r>
            <a:endParaRPr kumimoji="0" lang="en-US"/>
          </a:p>
        </p:txBody>
      </p:sp>
      <p:sp>
        <p:nvSpPr>
          <p:cNvPr id="24" name="نگهدارنده مکان تاری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rtl="1"/>
            <a:fld id="{6FE266C3-0986-49DB-AEDC-C78C87BB97C0}" type="datetimeFigureOut">
              <a:rPr lang="fa-IR" smtClean="0">
                <a:solidFill>
                  <a:srgbClr val="E7DEC9">
                    <a:shade val="50000"/>
                    <a:satMod val="200000"/>
                  </a:srgbClr>
                </a:solidFill>
              </a:rPr>
              <a:pPr rtl="1"/>
              <a:t>17/10/1439</a:t>
            </a:fld>
            <a:endParaRPr lang="fa-IR">
              <a:solidFill>
                <a:srgbClr val="E7DEC9">
                  <a:shade val="50000"/>
                  <a:satMod val="200000"/>
                </a:srgbClr>
              </a:solidFill>
            </a:endParaRPr>
          </a:p>
        </p:txBody>
      </p:sp>
      <p:sp>
        <p:nvSpPr>
          <p:cNvPr id="10" name="نگهدارنده مکان پانویس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r" rtl="1"/>
            <a:endParaRPr lang="fa-IR">
              <a:solidFill>
                <a:srgbClr val="E7DEC9">
                  <a:shade val="50000"/>
                  <a:satMod val="200000"/>
                </a:srgbClr>
              </a:solidFill>
            </a:endParaRPr>
          </a:p>
        </p:txBody>
      </p:sp>
      <p:sp>
        <p:nvSpPr>
          <p:cNvPr id="22" name="نگهدارنده مکان شماره اسلاید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rtl="1"/>
            <a:fld id="{520DDECE-7C05-4033-9893-E431579E44F3}" type="slidenum">
              <a:rPr lang="fa-IR" smtClean="0">
                <a:solidFill>
                  <a:srgbClr val="E7DEC9">
                    <a:shade val="50000"/>
                    <a:satMod val="200000"/>
                  </a:srgbClr>
                </a:solidFill>
              </a:rPr>
              <a:pPr rtl="1"/>
              <a:t>‹#›</a:t>
            </a:fld>
            <a:endParaRPr lang="fa-IR">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Tree>
    <p:extLst>
      <p:ext uri="{BB962C8B-B14F-4D97-AF65-F5344CB8AC3E}">
        <p14:creationId xmlns:p14="http://schemas.microsoft.com/office/powerpoint/2010/main" val="2944307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نگهدارنده مکان 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904FE229-5610-406B-913E-121E1EE5E6E2}" type="datetimeFigureOut">
              <a:rPr lang="fa-IR" smtClean="0">
                <a:solidFill>
                  <a:prstClr val="black">
                    <a:tint val="75000"/>
                  </a:prstClr>
                </a:solidFill>
              </a:rPr>
              <a:pPr rtl="1"/>
              <a:t>17/10/1439</a:t>
            </a:fld>
            <a:endParaRPr lang="fa-IR">
              <a:solidFill>
                <a:prstClr val="black">
                  <a:tint val="75000"/>
                </a:prstClr>
              </a:solidFill>
            </a:endParaRPr>
          </a:p>
        </p:txBody>
      </p:sp>
      <p:sp>
        <p:nvSpPr>
          <p:cNvPr id="5" name="نگهدارنده مکان پانویس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نگهدارنده مکان شماره اسلاید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82978858-0734-477B-B697-05C5D6122FC9}"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915249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grpSp>
      <p:sp>
        <p:nvSpPr>
          <p:cNvPr id="66" name="Rectangle 65"/>
          <p:cNvSpPr/>
          <p:nvPr/>
        </p:nvSpPr>
        <p:spPr>
          <a:xfrm>
            <a:off x="457207" y="33350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1043499" y="2323652"/>
            <a:ext cx="6777317" cy="3508977"/>
          </a:xfrm>
          <a:prstGeom prst="rect">
            <a:avLst/>
          </a:prstGeom>
        </p:spPr>
        <p:txBody>
          <a:bodyPr vert="horz" lIns="91440" tIns="45720" rIns="91440" bIns="45720" rtlCol="0">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2"/>
          </p:nvPr>
        </p:nvSpPr>
        <p:spPr>
          <a:xfrm>
            <a:off x="5997388" y="224506"/>
            <a:ext cx="2133600" cy="365125"/>
          </a:xfrm>
          <a:prstGeom prst="rect">
            <a:avLst/>
          </a:prstGeom>
        </p:spPr>
        <p:txBody>
          <a:bodyPr vert="horz" lIns="91440" tIns="45720" rIns="91440" bIns="45720" rtlCol="0" anchor="ctr"/>
          <a:lstStyle>
            <a:lvl1pPr algn="r">
              <a:defRPr sz="1200">
                <a:solidFill>
                  <a:srgbClr val="FEFEFE"/>
                </a:solidFill>
              </a:defRPr>
            </a:lvl1pPr>
          </a:lstStyle>
          <a:p>
            <a:pPr rtl="1"/>
            <a:fld id="{6D9FB28C-C4F4-463D-AFA2-FAAF75AA0086}" type="datetimeFigureOut">
              <a:rPr lang="fa-IR" smtClean="0"/>
              <a:pPr rtl="1"/>
              <a:t>17/10/1439</a:t>
            </a:fld>
            <a:endParaRPr lang="fa-IR"/>
          </a:p>
        </p:txBody>
      </p:sp>
      <p:sp>
        <p:nvSpPr>
          <p:cNvPr id="5" name="Footer Placeholder 4"/>
          <p:cNvSpPr>
            <a:spLocks noGrp="1"/>
          </p:cNvSpPr>
          <p:nvPr>
            <p:ph type="ftr" sz="quarter" idx="3"/>
          </p:nvPr>
        </p:nvSpPr>
        <p:spPr>
          <a:xfrm>
            <a:off x="4641448" y="5852174"/>
            <a:ext cx="3502152" cy="365125"/>
          </a:xfrm>
          <a:prstGeom prst="rect">
            <a:avLst/>
          </a:prstGeom>
        </p:spPr>
        <p:txBody>
          <a:bodyPr vert="horz" lIns="91440" tIns="45720" rIns="91440" bIns="45720" rtlCol="0" anchor="ctr"/>
          <a:lstStyle>
            <a:lvl1pPr algn="r">
              <a:defRPr sz="1200">
                <a:solidFill>
                  <a:schemeClr val="accent1"/>
                </a:solidFill>
              </a:defRPr>
            </a:lvl1pPr>
          </a:lstStyle>
          <a:p>
            <a:pPr rtl="1"/>
            <a:endParaRPr lang="fa-IR">
              <a:solidFill>
                <a:srgbClr val="6F9400"/>
              </a:solidFill>
            </a:endParaRPr>
          </a:p>
        </p:txBody>
      </p:sp>
      <p:sp>
        <p:nvSpPr>
          <p:cNvPr id="6" name="Slide Number Placeholder 5"/>
          <p:cNvSpPr>
            <a:spLocks noGrp="1"/>
          </p:cNvSpPr>
          <p:nvPr>
            <p:ph type="sldNum" sz="quarter" idx="4"/>
          </p:nvPr>
        </p:nvSpPr>
        <p:spPr>
          <a:xfrm>
            <a:off x="4649103" y="224505"/>
            <a:ext cx="1332156" cy="365125"/>
          </a:xfrm>
          <a:prstGeom prst="rect">
            <a:avLst/>
          </a:prstGeom>
        </p:spPr>
        <p:txBody>
          <a:bodyPr vert="horz" lIns="91440" tIns="45720" rIns="91440" bIns="45720" rtlCol="0" anchor="ctr"/>
          <a:lstStyle>
            <a:lvl1pPr algn="l">
              <a:defRPr sz="1200">
                <a:solidFill>
                  <a:srgbClr val="FEFEFE"/>
                </a:solidFill>
              </a:defRPr>
            </a:lvl1pPr>
          </a:lstStyle>
          <a:p>
            <a:pPr rtl="1"/>
            <a:fld id="{D482B4E1-E899-47E9-BCAD-2BE805D7CFDE}" type="slidenum">
              <a:rPr lang="fa-IR" smtClean="0"/>
              <a:pPr rtl="1"/>
              <a:t>‹#›</a:t>
            </a:fld>
            <a:endParaRPr lang="fa-IR"/>
          </a:p>
        </p:txBody>
      </p:sp>
    </p:spTree>
    <p:extLst>
      <p:ext uri="{BB962C8B-B14F-4D97-AF65-F5344CB8AC3E}">
        <p14:creationId xmlns:p14="http://schemas.microsoft.com/office/powerpoint/2010/main" val="839874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نگهدارنده مکان متن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a-IR" smtClean="0"/>
              <a:t>برای ویرایش سبک متن اسلاید اصلی، کلیک نمایید</a:t>
            </a:r>
          </a:p>
          <a:p>
            <a:pPr lvl="1" eaLnBrk="1" latinLnBrk="0" hangingPunct="1"/>
            <a:r>
              <a:rPr kumimoji="0" lang="fa-IR" smtClean="0"/>
              <a:t>سطح دوم</a:t>
            </a:r>
          </a:p>
          <a:p>
            <a:pPr lvl="2" eaLnBrk="1" latinLnBrk="0" hangingPunct="1"/>
            <a:r>
              <a:rPr kumimoji="0" lang="fa-IR" smtClean="0"/>
              <a:t>سطح سوم</a:t>
            </a:r>
          </a:p>
          <a:p>
            <a:pPr lvl="3" eaLnBrk="1" latinLnBrk="0" hangingPunct="1"/>
            <a:r>
              <a:rPr kumimoji="0" lang="fa-IR" smtClean="0"/>
              <a:t>سطح چهارم</a:t>
            </a:r>
          </a:p>
          <a:p>
            <a:pPr lvl="4" eaLnBrk="1" latinLnBrk="0" hangingPunct="1"/>
            <a:r>
              <a:rPr kumimoji="0" lang="fa-IR" smtClean="0"/>
              <a:t>سطح پنجم</a:t>
            </a:r>
            <a:endParaRPr kumimoji="0" lang="en-US"/>
          </a:p>
        </p:txBody>
      </p:sp>
      <p:sp>
        <p:nvSpPr>
          <p:cNvPr id="24" name="نگهدارنده مکان تاریخ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rtl="1"/>
            <a:fld id="{4BE9B608-99CA-4730-A0F6-8DDACD51C025}" type="datetimeFigureOut">
              <a:rPr lang="fa-IR" smtClean="0">
                <a:solidFill>
                  <a:srgbClr val="C6E7FC"/>
                </a:solidFill>
              </a:rPr>
              <a:pPr rtl="1"/>
              <a:t>17/10/1439</a:t>
            </a:fld>
            <a:endParaRPr lang="fa-IR">
              <a:solidFill>
                <a:srgbClr val="C6E7FC"/>
              </a:solidFill>
            </a:endParaRPr>
          </a:p>
        </p:txBody>
      </p:sp>
      <p:sp>
        <p:nvSpPr>
          <p:cNvPr id="10" name="نگهدارنده مکان پانویس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rtl="1"/>
            <a:endParaRPr lang="fa-IR">
              <a:solidFill>
                <a:srgbClr val="C6E7FC"/>
              </a:solidFill>
            </a:endParaRPr>
          </a:p>
        </p:txBody>
      </p:sp>
      <p:sp>
        <p:nvSpPr>
          <p:cNvPr id="22" name="نگهدارنده مکان شماره اسلاید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rtl="1"/>
            <a:fld id="{589192F8-FEC3-4BD3-8116-F73DFFA4C1FB}" type="slidenum">
              <a:rPr lang="fa-IR" smtClean="0">
                <a:solidFill>
                  <a:srgbClr val="C6E7FC"/>
                </a:solidFill>
              </a:rPr>
              <a:pPr rtl="1"/>
              <a:t>‹#›</a:t>
            </a:fld>
            <a:endParaRPr lang="fa-IR">
              <a:solidFill>
                <a:srgbClr val="C6E7FC"/>
              </a:solidFill>
            </a:endParaRPr>
          </a:p>
        </p:txBody>
      </p:sp>
      <p:sp>
        <p:nvSpPr>
          <p:cNvPr id="5" name="نگهدارنده مکان عنوان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a-IR" smtClean="0"/>
              <a:t>برای ویرایش سبک عنوان اسلاید اصلی، کلیک نمایید</a:t>
            </a:r>
            <a:endParaRPr kumimoji="0" lang="en-US"/>
          </a:p>
        </p:txBody>
      </p:sp>
    </p:spTree>
    <p:extLst>
      <p:ext uri="{BB962C8B-B14F-4D97-AF65-F5344CB8AC3E}">
        <p14:creationId xmlns:p14="http://schemas.microsoft.com/office/powerpoint/2010/main" val="174264503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نگهدارنده مکان 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904FE229-5610-406B-913E-121E1EE5E6E2}" type="datetimeFigureOut">
              <a:rPr lang="fa-IR" smtClean="0">
                <a:solidFill>
                  <a:prstClr val="black">
                    <a:tint val="75000"/>
                  </a:prstClr>
                </a:solidFill>
              </a:rPr>
              <a:pPr rtl="1"/>
              <a:t>17/10/1439</a:t>
            </a:fld>
            <a:endParaRPr lang="fa-IR">
              <a:solidFill>
                <a:prstClr val="black">
                  <a:tint val="75000"/>
                </a:prstClr>
              </a:solidFill>
            </a:endParaRPr>
          </a:p>
        </p:txBody>
      </p:sp>
      <p:sp>
        <p:nvSpPr>
          <p:cNvPr id="5" name="نگهدارنده مکان پانویس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نگهدارنده مکان شماره اسلاید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82978858-0734-477B-B697-05C5D6122FC9}"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245331108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6/30/2018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695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rtl="1"/>
            <a:fld id="{0BFAF2F6-2DDE-44EA-B782-9EB4C26F04DD}" type="datetimeFigureOut">
              <a:rPr lang="fa-IR" smtClean="0">
                <a:solidFill>
                  <a:srgbClr val="FFFFFF"/>
                </a:solidFill>
              </a:rPr>
              <a:pPr rtl="1"/>
              <a:t>17/10/1439</a:t>
            </a:fld>
            <a:endParaRPr lang="fa-IR">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rtl="1"/>
            <a:endParaRPr lang="fa-IR">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rtl="1"/>
            <a:fld id="{557A76F3-B7AF-4040-A44D-5A996730AA06}" type="slidenum">
              <a:rPr lang="fa-IR" smtClean="0">
                <a:solidFill>
                  <a:srgbClr val="FFFFFF"/>
                </a:solidFill>
              </a:rPr>
              <a:pPr rtl="1"/>
              <a:t>‹#›</a:t>
            </a:fld>
            <a:endParaRPr lang="fa-IR">
              <a:solidFill>
                <a:srgbClr val="FFFFFF"/>
              </a:solidFill>
            </a:endParaRPr>
          </a:p>
        </p:txBody>
      </p:sp>
    </p:spTree>
    <p:extLst>
      <p:ext uri="{BB962C8B-B14F-4D97-AF65-F5344CB8AC3E}">
        <p14:creationId xmlns:p14="http://schemas.microsoft.com/office/powerpoint/2010/main" val="3832509085"/>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1" eaLnBrk="1" latinLnBrk="0" hangingPunct="1">
        <a:spcBef>
          <a:spcPct val="0"/>
        </a:spcBef>
        <a:buNone/>
        <a:defRPr sz="3000" kern="1200" cap="all" spc="5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3.jpg"/></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7.jpeg"/><Relationship Id="rId1" Type="http://schemas.openxmlformats.org/officeDocument/2006/relationships/slideLayout" Target="../slideLayouts/slideLayout90.xml"/><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audio" Target="../media/audio1.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image" Target="../media/image19.jpe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t="5000" r="2000" b="5000"/>
          </a:stretch>
        </a:blipFill>
        <a:effectLst/>
      </p:bgPr>
    </p:bg>
    <p:spTree>
      <p:nvGrpSpPr>
        <p:cNvPr id="1" name=""/>
        <p:cNvGrpSpPr/>
        <p:nvPr/>
      </p:nvGrpSpPr>
      <p:grpSpPr>
        <a:xfrm>
          <a:off x="0" y="0"/>
          <a:ext cx="0" cy="0"/>
          <a:chOff x="0" y="0"/>
          <a:chExt cx="0" cy="0"/>
        </a:xfrm>
      </p:grpSpPr>
      <p:sp>
        <p:nvSpPr>
          <p:cNvPr id="4" name="Frame 3"/>
          <p:cNvSpPr/>
          <p:nvPr/>
        </p:nvSpPr>
        <p:spPr>
          <a:xfrm>
            <a:off x="0" y="0"/>
            <a:ext cx="9144000" cy="6858000"/>
          </a:xfrm>
          <a:prstGeom prst="frame">
            <a:avLst>
              <a:gd name="adj1" fmla="val 5512"/>
            </a:avLst>
          </a:prstGeom>
          <a:solidFill>
            <a:srgbClr val="0070C0"/>
          </a:solidFill>
          <a:ln w="57150">
            <a:noFill/>
          </a:ln>
          <a:effectLst>
            <a:glow rad="101600">
              <a:srgbClr val="004EC0">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6" name="Frame 5"/>
          <p:cNvSpPr/>
          <p:nvPr/>
        </p:nvSpPr>
        <p:spPr>
          <a:xfrm>
            <a:off x="35496" y="6381328"/>
            <a:ext cx="726504" cy="489446"/>
          </a:xfrm>
          <a:prstGeom prst="frame">
            <a:avLst>
              <a:gd name="adj1" fmla="val 4135"/>
            </a:avLst>
          </a:prstGeom>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dirty="0">
                <a:solidFill>
                  <a:srgbClr val="00B0F0"/>
                </a:solidFill>
                <a:cs typeface="B Fantezy" pitchFamily="2" charset="-78"/>
              </a:rPr>
              <a:t>زارعی</a:t>
            </a:r>
          </a:p>
        </p:txBody>
      </p:sp>
    </p:spTree>
    <p:extLst>
      <p:ext uri="{BB962C8B-B14F-4D97-AF65-F5344CB8AC3E}">
        <p14:creationId xmlns:p14="http://schemas.microsoft.com/office/powerpoint/2010/main" val="682705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9144000" cy="6858000"/>
          </a:xfrm>
          <a:prstGeom prst="roundRect">
            <a:avLst>
              <a:gd name="adj" fmla="val 1049"/>
            </a:avLst>
          </a:prstGeom>
          <a:gradFill>
            <a:gsLst>
              <a:gs pos="0">
                <a:schemeClr val="bg2">
                  <a:lumMod val="20000"/>
                  <a:lumOff val="80000"/>
                </a:schemeClr>
              </a:gs>
              <a:gs pos="100000">
                <a:srgbClr val="2FE92F"/>
              </a:gs>
            </a:gsLst>
            <a:lin ang="5400000" scaled="0"/>
          </a:gradFill>
          <a:effectLst>
            <a:glow rad="228600">
              <a:schemeClr val="accent3">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rtl="1"/>
            <a:r>
              <a:rPr lang="fa-IR" b="1" dirty="0" err="1">
                <a:solidFill>
                  <a:srgbClr val="C00000"/>
                </a:solidFill>
                <a:latin typeface="Constantia"/>
                <a:cs typeface="B Karim" pitchFamily="2" charset="-78"/>
              </a:rPr>
              <a:t>والله</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إنّه</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ليأتي</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علي</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الرجل</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خمسون</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سنة</a:t>
            </a:r>
            <a:r>
              <a:rPr lang="fa-IR" b="1" dirty="0">
                <a:solidFill>
                  <a:srgbClr val="C00000"/>
                </a:solidFill>
                <a:latin typeface="Constantia"/>
                <a:cs typeface="B Karim" pitchFamily="2" charset="-78"/>
              </a:rPr>
              <a:t> و ماقبل الله منه </a:t>
            </a:r>
            <a:r>
              <a:rPr lang="fa-IR" b="1" dirty="0" err="1">
                <a:solidFill>
                  <a:srgbClr val="C00000"/>
                </a:solidFill>
                <a:latin typeface="Constantia"/>
                <a:cs typeface="B Karim" pitchFamily="2" charset="-78"/>
              </a:rPr>
              <a:t>صلوة</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واحدة</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فأيّ</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شيء</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اشدّ</a:t>
            </a:r>
            <a:r>
              <a:rPr lang="fa-IR" b="1" dirty="0">
                <a:solidFill>
                  <a:srgbClr val="C00000"/>
                </a:solidFill>
                <a:latin typeface="Constantia"/>
                <a:cs typeface="B Karim" pitchFamily="2" charset="-78"/>
              </a:rPr>
              <a:t> من </a:t>
            </a:r>
            <a:r>
              <a:rPr lang="fa-IR" b="1" dirty="0" err="1">
                <a:solidFill>
                  <a:srgbClr val="C00000"/>
                </a:solidFill>
                <a:latin typeface="Constantia"/>
                <a:cs typeface="B Karim" pitchFamily="2" charset="-78"/>
              </a:rPr>
              <a:t>هذا</a:t>
            </a:r>
            <a:r>
              <a:rPr lang="fa-IR" b="1" dirty="0">
                <a:solidFill>
                  <a:srgbClr val="C00000"/>
                </a:solidFill>
                <a:latin typeface="Constantia"/>
                <a:cs typeface="B Karim" pitchFamily="2" charset="-78"/>
              </a:rPr>
              <a:t>؟! و الله </a:t>
            </a:r>
            <a:r>
              <a:rPr lang="fa-IR" b="1" dirty="0" err="1">
                <a:solidFill>
                  <a:srgbClr val="C00000"/>
                </a:solidFill>
                <a:latin typeface="Constantia"/>
                <a:cs typeface="B Karim" pitchFamily="2" charset="-78"/>
              </a:rPr>
              <a:t>انكم</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لتعرفون</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مِن</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جيرانكم</a:t>
            </a:r>
            <a:r>
              <a:rPr lang="fa-IR" b="1" dirty="0">
                <a:solidFill>
                  <a:srgbClr val="C00000"/>
                </a:solidFill>
                <a:latin typeface="Constantia"/>
                <a:cs typeface="B Karim" pitchFamily="2" charset="-78"/>
              </a:rPr>
              <a:t> و </a:t>
            </a:r>
            <a:r>
              <a:rPr lang="fa-IR" b="1" dirty="0" err="1">
                <a:solidFill>
                  <a:srgbClr val="C00000"/>
                </a:solidFill>
                <a:latin typeface="Constantia"/>
                <a:cs typeface="B Karim" pitchFamily="2" charset="-78"/>
              </a:rPr>
              <a:t>اصحابكم</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مَن</a:t>
            </a:r>
            <a:r>
              <a:rPr lang="fa-IR" b="1" dirty="0">
                <a:solidFill>
                  <a:srgbClr val="C00000"/>
                </a:solidFill>
                <a:latin typeface="Constantia"/>
                <a:cs typeface="B Karim" pitchFamily="2" charset="-78"/>
              </a:rPr>
              <a:t> لو </a:t>
            </a:r>
            <a:r>
              <a:rPr lang="fa-IR" b="1" dirty="0" err="1">
                <a:solidFill>
                  <a:srgbClr val="C00000"/>
                </a:solidFill>
                <a:latin typeface="Constantia"/>
                <a:cs typeface="B Karim" pitchFamily="2" charset="-78"/>
              </a:rPr>
              <a:t>كان</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يصلّي</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لِبعضكم</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ماقبلها</a:t>
            </a:r>
            <a:r>
              <a:rPr lang="fa-IR" b="1" dirty="0">
                <a:solidFill>
                  <a:srgbClr val="C00000"/>
                </a:solidFill>
                <a:latin typeface="Constantia"/>
                <a:cs typeface="B Karim" pitchFamily="2" charset="-78"/>
              </a:rPr>
              <a:t> منه </a:t>
            </a:r>
            <a:r>
              <a:rPr lang="fa-IR" b="1" dirty="0" err="1">
                <a:solidFill>
                  <a:srgbClr val="C00000"/>
                </a:solidFill>
                <a:latin typeface="Constantia"/>
                <a:cs typeface="B Karim" pitchFamily="2" charset="-78"/>
              </a:rPr>
              <a:t>لاستخفافه</a:t>
            </a:r>
            <a:r>
              <a:rPr lang="fa-IR" b="1" dirty="0">
                <a:solidFill>
                  <a:srgbClr val="C00000"/>
                </a:solidFill>
                <a:latin typeface="Constantia"/>
                <a:cs typeface="B Karim" pitchFamily="2" charset="-78"/>
              </a:rPr>
              <a:t> بها. </a:t>
            </a:r>
            <a:r>
              <a:rPr lang="fa-IR" b="1" dirty="0" err="1">
                <a:solidFill>
                  <a:srgbClr val="C00000"/>
                </a:solidFill>
                <a:latin typeface="Constantia"/>
                <a:cs typeface="B Karim" pitchFamily="2" charset="-78"/>
              </a:rPr>
              <a:t>إن</a:t>
            </a:r>
            <a:r>
              <a:rPr lang="fa-IR" b="1" dirty="0">
                <a:solidFill>
                  <a:srgbClr val="C00000"/>
                </a:solidFill>
                <a:latin typeface="Constantia"/>
                <a:cs typeface="B Karim" pitchFamily="2" charset="-78"/>
              </a:rPr>
              <a:t> الله عزّ و </a:t>
            </a:r>
            <a:r>
              <a:rPr lang="fa-IR" b="1" dirty="0" err="1">
                <a:solidFill>
                  <a:srgbClr val="C00000"/>
                </a:solidFill>
                <a:latin typeface="Constantia"/>
                <a:cs typeface="B Karim" pitchFamily="2" charset="-78"/>
              </a:rPr>
              <a:t>جلّ</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لايقبل</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إلا</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الحسن</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فكيف</a:t>
            </a:r>
            <a:r>
              <a:rPr lang="fa-IR" b="1" dirty="0">
                <a:solidFill>
                  <a:srgbClr val="C00000"/>
                </a:solidFill>
                <a:latin typeface="Constantia"/>
                <a:cs typeface="B Karim" pitchFamily="2" charset="-78"/>
              </a:rPr>
              <a:t> </a:t>
            </a:r>
            <a:r>
              <a:rPr lang="fa-IR" b="1" dirty="0" err="1">
                <a:solidFill>
                  <a:srgbClr val="C00000"/>
                </a:solidFill>
                <a:latin typeface="Constantia"/>
                <a:cs typeface="B Karim" pitchFamily="2" charset="-78"/>
              </a:rPr>
              <a:t>يقبل</a:t>
            </a:r>
            <a:r>
              <a:rPr lang="fa-IR" b="1" dirty="0">
                <a:solidFill>
                  <a:srgbClr val="C00000"/>
                </a:solidFill>
                <a:latin typeface="Constantia"/>
                <a:cs typeface="B Karim" pitchFamily="2" charset="-78"/>
              </a:rPr>
              <a:t> ما </a:t>
            </a:r>
            <a:r>
              <a:rPr lang="fa-IR" b="1" dirty="0" err="1">
                <a:solidFill>
                  <a:srgbClr val="C00000"/>
                </a:solidFill>
                <a:latin typeface="Constantia"/>
                <a:cs typeface="B Karim" pitchFamily="2" charset="-78"/>
              </a:rPr>
              <a:t>يستخفّ</a:t>
            </a:r>
            <a:r>
              <a:rPr lang="fa-IR" b="1" dirty="0">
                <a:solidFill>
                  <a:srgbClr val="C00000"/>
                </a:solidFill>
                <a:latin typeface="Constantia"/>
                <a:cs typeface="B Karim" pitchFamily="2" charset="-78"/>
              </a:rPr>
              <a:t> به؟!</a:t>
            </a:r>
          </a:p>
          <a:p>
            <a:pPr algn="ctr" rtl="1"/>
            <a:r>
              <a:rPr lang="fa-IR" b="1" dirty="0">
                <a:solidFill>
                  <a:srgbClr val="C00000"/>
                </a:solidFill>
                <a:latin typeface="Constantia"/>
                <a:cs typeface="B Karim" pitchFamily="2" charset="-78"/>
              </a:rPr>
              <a:t> </a:t>
            </a:r>
            <a:r>
              <a:rPr lang="fa-IR" dirty="0" err="1">
                <a:solidFill>
                  <a:srgbClr val="C00000"/>
                </a:solidFill>
                <a:latin typeface="Constantia"/>
                <a:cs typeface="B Karim" pitchFamily="2" charset="-78"/>
              </a:rPr>
              <a:t>كافي</a:t>
            </a:r>
            <a:r>
              <a:rPr lang="fa-IR" dirty="0">
                <a:solidFill>
                  <a:srgbClr val="C00000"/>
                </a:solidFill>
                <a:latin typeface="Constantia"/>
                <a:cs typeface="B Karim" pitchFamily="2" charset="-78"/>
              </a:rPr>
              <a:t> ج 3 ص 269 </a:t>
            </a:r>
            <a:r>
              <a:rPr lang="fa-IR" dirty="0" err="1">
                <a:solidFill>
                  <a:srgbClr val="C00000"/>
                </a:solidFill>
                <a:latin typeface="Constantia"/>
                <a:cs typeface="B Karim" pitchFamily="2" charset="-78"/>
              </a:rPr>
              <a:t>الصلاة</a:t>
            </a:r>
            <a:r>
              <a:rPr lang="fa-IR" dirty="0">
                <a:solidFill>
                  <a:srgbClr val="C00000"/>
                </a:solidFill>
                <a:latin typeface="Constantia"/>
                <a:cs typeface="B Karim" pitchFamily="2" charset="-78"/>
              </a:rPr>
              <a:t> فی </a:t>
            </a:r>
            <a:r>
              <a:rPr lang="fa-IR" dirty="0" err="1">
                <a:solidFill>
                  <a:srgbClr val="C00000"/>
                </a:solidFill>
                <a:latin typeface="Constantia"/>
                <a:cs typeface="B Karim" pitchFamily="2" charset="-78"/>
              </a:rPr>
              <a:t>الکتاب</a:t>
            </a:r>
            <a:r>
              <a:rPr lang="fa-IR" dirty="0">
                <a:solidFill>
                  <a:srgbClr val="C00000"/>
                </a:solidFill>
                <a:latin typeface="Constantia"/>
                <a:cs typeface="B Karim" pitchFamily="2" charset="-78"/>
              </a:rPr>
              <a:t> </a:t>
            </a:r>
            <a:r>
              <a:rPr lang="fa-IR" dirty="0" err="1">
                <a:solidFill>
                  <a:srgbClr val="C00000"/>
                </a:solidFill>
                <a:latin typeface="Constantia"/>
                <a:cs typeface="B Karim" pitchFamily="2" charset="-78"/>
              </a:rPr>
              <a:t>والسنّة</a:t>
            </a:r>
            <a:r>
              <a:rPr lang="fa-IR" dirty="0">
                <a:solidFill>
                  <a:srgbClr val="C00000"/>
                </a:solidFill>
                <a:latin typeface="Constantia"/>
                <a:cs typeface="B Karim" pitchFamily="2" charset="-78"/>
              </a:rPr>
              <a:t> ص 106</a:t>
            </a:r>
          </a:p>
          <a:p>
            <a:pPr algn="justLow" rtl="1">
              <a:lnSpc>
                <a:spcPct val="115000"/>
              </a:lnSpc>
              <a:spcAft>
                <a:spcPts val="1000"/>
              </a:spcAft>
            </a:pPr>
            <a:r>
              <a:rPr lang="fa-IR" sz="4000" b="1" dirty="0">
                <a:ln>
                  <a:solidFill>
                    <a:sysClr val="windowText" lastClr="000000"/>
                  </a:solidFill>
                </a:ln>
                <a:solidFill>
                  <a:srgbClr val="C00000"/>
                </a:solidFill>
                <a:latin typeface="Constantia"/>
                <a:cs typeface="B Karim" pitchFamily="2" charset="-78"/>
              </a:rPr>
              <a:t>امام صادق علیه </a:t>
            </a:r>
            <a:r>
              <a:rPr lang="fa-IR" sz="4000" b="1" dirty="0" smtClean="0">
                <a:ln>
                  <a:solidFill>
                    <a:sysClr val="windowText" lastClr="000000"/>
                  </a:solidFill>
                </a:ln>
                <a:solidFill>
                  <a:srgbClr val="C00000"/>
                </a:solidFill>
                <a:latin typeface="Constantia"/>
                <a:cs typeface="B Karim" pitchFamily="2" charset="-78"/>
              </a:rPr>
              <a:t>السلام می فرمودند ؛ </a:t>
            </a:r>
          </a:p>
          <a:p>
            <a:pPr algn="justLow" rtl="1">
              <a:lnSpc>
                <a:spcPct val="115000"/>
              </a:lnSpc>
              <a:spcAft>
                <a:spcPts val="1000"/>
              </a:spcAft>
            </a:pPr>
            <a:r>
              <a:rPr lang="fa-IR" sz="4000" b="1" dirty="0" smtClean="0">
                <a:ln>
                  <a:solidFill>
                    <a:srgbClr val="C00000"/>
                  </a:solidFill>
                </a:ln>
                <a:solidFill>
                  <a:srgbClr val="FF0000"/>
                </a:solidFill>
                <a:latin typeface="Constantia"/>
                <a:cs typeface="B Karim" pitchFamily="2" charset="-78"/>
              </a:rPr>
              <a:t>به</a:t>
            </a:r>
            <a:r>
              <a:rPr lang="ar-SA" sz="4000" b="1" dirty="0" smtClean="0">
                <a:ln>
                  <a:solidFill>
                    <a:srgbClr val="C00000"/>
                  </a:solidFill>
                </a:ln>
                <a:solidFill>
                  <a:srgbClr val="FF0000"/>
                </a:solidFill>
                <a:latin typeface="Calibri"/>
                <a:ea typeface="Calibri"/>
                <a:cs typeface="B Karim" pitchFamily="2" charset="-78"/>
              </a:rPr>
              <a:t> </a:t>
            </a:r>
            <a:r>
              <a:rPr lang="ar-SA" sz="4000" b="1" dirty="0">
                <a:ln>
                  <a:solidFill>
                    <a:srgbClr val="C00000"/>
                  </a:solidFill>
                </a:ln>
                <a:solidFill>
                  <a:srgbClr val="FF0000"/>
                </a:solidFill>
                <a:latin typeface="Calibri"/>
                <a:ea typeface="Calibri"/>
                <a:cs typeface="B Karim" pitchFamily="2" charset="-78"/>
              </a:rPr>
              <a:t>خدا سوگند</a:t>
            </a:r>
            <a:r>
              <a:rPr lang="ar-SA" sz="4000" b="1" dirty="0">
                <a:ln>
                  <a:solidFill>
                    <a:sysClr val="windowText" lastClr="000000"/>
                  </a:solidFill>
                </a:ln>
                <a:solidFill>
                  <a:srgbClr val="C00000"/>
                </a:solidFill>
                <a:latin typeface="Calibri"/>
                <a:ea typeface="Calibri"/>
                <a:cs typeface="B Karim" pitchFamily="2" charset="-78"/>
              </a:rPr>
              <a:t>، گاهى پنجاه سال بر انسان مى‏گذرد در حالى كه خداوند يك نماز او را نپذيرفته </a:t>
            </a:r>
            <a:r>
              <a:rPr lang="ar-SA" sz="4000" b="1" dirty="0" smtClean="0">
                <a:ln>
                  <a:solidFill>
                    <a:sysClr val="windowText" lastClr="000000"/>
                  </a:solidFill>
                </a:ln>
                <a:solidFill>
                  <a:srgbClr val="C00000"/>
                </a:solidFill>
                <a:latin typeface="Calibri"/>
                <a:ea typeface="Calibri"/>
                <a:cs typeface="B Karim" pitchFamily="2" charset="-78"/>
              </a:rPr>
              <a:t>است</a:t>
            </a:r>
            <a:r>
              <a:rPr lang="fa-IR" sz="4000" b="1" dirty="0" smtClean="0">
                <a:ln>
                  <a:solidFill>
                    <a:sysClr val="windowText" lastClr="000000"/>
                  </a:solidFill>
                </a:ln>
                <a:solidFill>
                  <a:srgbClr val="C00000"/>
                </a:solidFill>
                <a:latin typeface="Calibri"/>
                <a:ea typeface="Calibri"/>
                <a:cs typeface="B Karim" pitchFamily="2" charset="-78"/>
              </a:rPr>
              <a:t>.</a:t>
            </a:r>
            <a:r>
              <a:rPr lang="ar-SA" sz="4000" b="1" dirty="0" smtClean="0">
                <a:ln>
                  <a:solidFill>
                    <a:sysClr val="windowText" lastClr="000000"/>
                  </a:solidFill>
                </a:ln>
                <a:solidFill>
                  <a:srgbClr val="C00000"/>
                </a:solidFill>
                <a:latin typeface="Calibri"/>
                <a:ea typeface="Calibri"/>
                <a:cs typeface="B Karim" pitchFamily="2" charset="-78"/>
              </a:rPr>
              <a:t> </a:t>
            </a:r>
            <a:r>
              <a:rPr lang="ar-SA" sz="4000" b="1" dirty="0">
                <a:ln>
                  <a:solidFill>
                    <a:sysClr val="windowText" lastClr="000000"/>
                  </a:solidFill>
                </a:ln>
                <a:solidFill>
                  <a:srgbClr val="C00000"/>
                </a:solidFill>
                <a:latin typeface="Calibri"/>
                <a:ea typeface="Calibri"/>
                <a:cs typeface="B Karim" pitchFamily="2" charset="-78"/>
              </a:rPr>
              <a:t>چه چيز ازاين سخت‏تر؟ </a:t>
            </a:r>
            <a:r>
              <a:rPr lang="ar-SA" sz="4000" b="1" dirty="0">
                <a:ln>
                  <a:solidFill>
                    <a:srgbClr val="C00000"/>
                  </a:solidFill>
                </a:ln>
                <a:solidFill>
                  <a:srgbClr val="FF0000"/>
                </a:solidFill>
                <a:latin typeface="Calibri"/>
                <a:ea typeface="Calibri"/>
                <a:cs typeface="B Karim" pitchFamily="2" charset="-78"/>
              </a:rPr>
              <a:t>به خدا سوگند</a:t>
            </a:r>
            <a:r>
              <a:rPr lang="ar-SA" sz="4000" b="1" dirty="0">
                <a:ln>
                  <a:solidFill>
                    <a:sysClr val="windowText" lastClr="000000"/>
                  </a:solidFill>
                </a:ln>
                <a:solidFill>
                  <a:srgbClr val="C00000"/>
                </a:solidFill>
                <a:latin typeface="Calibri"/>
                <a:ea typeface="Calibri"/>
                <a:cs typeface="B Karim" pitchFamily="2" charset="-78"/>
              </a:rPr>
              <a:t>، شما برخى از همسايگان و يارانتان را مى‏شناسيد كه اگر براى شما نماز مى‏خواندند، به خاطر سبك شمردن</a:t>
            </a:r>
            <a:r>
              <a:rPr lang="fa-IR" sz="4000" b="1" dirty="0">
                <a:ln>
                  <a:solidFill>
                    <a:sysClr val="windowText" lastClr="000000"/>
                  </a:solidFill>
                </a:ln>
                <a:solidFill>
                  <a:srgbClr val="C00000"/>
                </a:solidFill>
                <a:latin typeface="Calibri"/>
                <a:ea typeface="Calibri"/>
                <a:cs typeface="B Karim" pitchFamily="2" charset="-78"/>
              </a:rPr>
              <a:t>ش</a:t>
            </a:r>
            <a:r>
              <a:rPr lang="ar-SA" sz="4000" b="1" dirty="0" smtClean="0">
                <a:ln>
                  <a:solidFill>
                    <a:sysClr val="windowText" lastClr="000000"/>
                  </a:solidFill>
                </a:ln>
                <a:solidFill>
                  <a:srgbClr val="C00000"/>
                </a:solidFill>
                <a:latin typeface="Calibri"/>
                <a:ea typeface="Calibri"/>
                <a:cs typeface="B Karim" pitchFamily="2" charset="-78"/>
              </a:rPr>
              <a:t> </a:t>
            </a:r>
            <a:r>
              <a:rPr lang="ar-SA" sz="4000" b="1" dirty="0">
                <a:ln>
                  <a:solidFill>
                    <a:sysClr val="windowText" lastClr="000000"/>
                  </a:solidFill>
                </a:ln>
                <a:solidFill>
                  <a:srgbClr val="C00000"/>
                </a:solidFill>
                <a:latin typeface="Calibri"/>
                <a:ea typeface="Calibri"/>
                <a:cs typeface="B Karim" pitchFamily="2" charset="-78"/>
              </a:rPr>
              <a:t>آن را نمى‏</a:t>
            </a:r>
            <a:r>
              <a:rPr lang="ar-SA" sz="4000" b="1" dirty="0" smtClean="0">
                <a:ln>
                  <a:solidFill>
                    <a:sysClr val="windowText" lastClr="000000"/>
                  </a:solidFill>
                </a:ln>
                <a:solidFill>
                  <a:srgbClr val="C00000"/>
                </a:solidFill>
                <a:latin typeface="Calibri"/>
                <a:ea typeface="Calibri"/>
                <a:cs typeface="B Karim" pitchFamily="2" charset="-78"/>
              </a:rPr>
              <a:t>پذيرفتيد</a:t>
            </a:r>
            <a:r>
              <a:rPr lang="fa-IR" sz="4000" b="1" dirty="0" smtClean="0">
                <a:ln>
                  <a:solidFill>
                    <a:sysClr val="windowText" lastClr="000000"/>
                  </a:solidFill>
                </a:ln>
                <a:solidFill>
                  <a:srgbClr val="C00000"/>
                </a:solidFill>
                <a:latin typeface="Calibri"/>
                <a:ea typeface="Calibri"/>
                <a:cs typeface="B Karim" pitchFamily="2" charset="-78"/>
              </a:rPr>
              <a:t>. </a:t>
            </a:r>
            <a:r>
              <a:rPr lang="ar-SA" sz="4000" b="1" dirty="0" smtClean="0">
                <a:ln>
                  <a:solidFill>
                    <a:sysClr val="windowText" lastClr="000000"/>
                  </a:solidFill>
                </a:ln>
                <a:solidFill>
                  <a:srgbClr val="C00000"/>
                </a:solidFill>
                <a:latin typeface="Calibri"/>
                <a:ea typeface="Calibri"/>
                <a:cs typeface="B Karim" pitchFamily="2" charset="-78"/>
              </a:rPr>
              <a:t>براستى </a:t>
            </a:r>
            <a:r>
              <a:rPr lang="ar-SA" sz="4000" b="1" dirty="0">
                <a:ln>
                  <a:solidFill>
                    <a:sysClr val="windowText" lastClr="000000"/>
                  </a:solidFill>
                </a:ln>
                <a:solidFill>
                  <a:srgbClr val="C00000"/>
                </a:solidFill>
                <a:latin typeface="Calibri"/>
                <a:ea typeface="Calibri"/>
                <a:cs typeface="B Karim" pitchFamily="2" charset="-78"/>
              </a:rPr>
              <a:t>كه خداوند</a:t>
            </a:r>
            <a:r>
              <a:rPr lang="fa-IR" sz="4000" b="1" dirty="0">
                <a:ln>
                  <a:solidFill>
                    <a:sysClr val="windowText" lastClr="000000"/>
                  </a:solidFill>
                </a:ln>
                <a:solidFill>
                  <a:srgbClr val="C00000"/>
                </a:solidFill>
                <a:latin typeface="Calibri"/>
                <a:ea typeface="Calibri"/>
                <a:cs typeface="B Karim" pitchFamily="2" charset="-78"/>
              </a:rPr>
              <a:t> </a:t>
            </a:r>
            <a:r>
              <a:rPr lang="ar-SA" sz="3200" dirty="0">
                <a:ln>
                  <a:solidFill>
                    <a:sysClr val="windowText" lastClr="000000"/>
                  </a:solidFill>
                </a:ln>
                <a:solidFill>
                  <a:srgbClr val="C00000"/>
                </a:solidFill>
                <a:latin typeface="Calibri"/>
                <a:ea typeface="Calibri"/>
                <a:cs typeface="B Karim" pitchFamily="2" charset="-78"/>
              </a:rPr>
              <a:t>- عزّ و جلّ- </a:t>
            </a:r>
            <a:r>
              <a:rPr lang="ar-SA" sz="4000" b="1" dirty="0">
                <a:ln>
                  <a:solidFill>
                    <a:sysClr val="windowText" lastClr="000000"/>
                  </a:solidFill>
                </a:ln>
                <a:solidFill>
                  <a:srgbClr val="C00000"/>
                </a:solidFill>
                <a:latin typeface="Calibri"/>
                <a:ea typeface="Calibri"/>
                <a:cs typeface="B Karim" pitchFamily="2" charset="-78"/>
              </a:rPr>
              <a:t>جز عمل نيكو را نمى‏پذيرد، پس چگونه چيزى كه سبك و كوچك شمرده شده</a:t>
            </a:r>
            <a:r>
              <a:rPr lang="fa-IR" sz="4000" b="1" dirty="0">
                <a:ln>
                  <a:solidFill>
                    <a:sysClr val="windowText" lastClr="000000"/>
                  </a:solidFill>
                </a:ln>
                <a:solidFill>
                  <a:srgbClr val="C00000"/>
                </a:solidFill>
                <a:latin typeface="Calibri"/>
                <a:ea typeface="Calibri"/>
                <a:cs typeface="B Karim" pitchFamily="2" charset="-78"/>
              </a:rPr>
              <a:t> را</a:t>
            </a:r>
            <a:r>
              <a:rPr lang="ar-SA" sz="4000" b="1" dirty="0">
                <a:ln>
                  <a:solidFill>
                    <a:sysClr val="windowText" lastClr="000000"/>
                  </a:solidFill>
                </a:ln>
                <a:solidFill>
                  <a:srgbClr val="C00000"/>
                </a:solidFill>
                <a:latin typeface="Calibri"/>
                <a:ea typeface="Calibri"/>
                <a:cs typeface="B Karim" pitchFamily="2" charset="-78"/>
              </a:rPr>
              <a:t> قبول مى‏كند</a:t>
            </a:r>
            <a:r>
              <a:rPr lang="fa-IR" sz="4000" b="1" dirty="0" smtClean="0">
                <a:ln>
                  <a:solidFill>
                    <a:sysClr val="windowText" lastClr="000000"/>
                  </a:solidFill>
                </a:ln>
                <a:solidFill>
                  <a:srgbClr val="C00000"/>
                </a:solidFill>
                <a:latin typeface="Calibri"/>
                <a:ea typeface="Calibri"/>
                <a:cs typeface="B Karim" pitchFamily="2" charset="-78"/>
              </a:rPr>
              <a:t>؟</a:t>
            </a:r>
            <a:endParaRPr lang="fa-IR" sz="4000" b="1" dirty="0">
              <a:ln>
                <a:solidFill>
                  <a:sysClr val="windowText" lastClr="000000"/>
                </a:solidFill>
              </a:ln>
              <a:solidFill>
                <a:srgbClr val="C00000"/>
              </a:solidFill>
              <a:latin typeface="Constantia"/>
              <a:cs typeface="B Karim" pitchFamily="2" charset="-78"/>
            </a:endParaRPr>
          </a:p>
        </p:txBody>
      </p:sp>
    </p:spTree>
    <p:extLst>
      <p:ext uri="{BB962C8B-B14F-4D97-AF65-F5344CB8AC3E}">
        <p14:creationId xmlns:p14="http://schemas.microsoft.com/office/powerpoint/2010/main" val="6481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0000"/>
                                  </p:iterate>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4" name="Rounded Rectangle 3"/>
          <p:cNvSpPr/>
          <p:nvPr/>
        </p:nvSpPr>
        <p:spPr>
          <a:xfrm>
            <a:off x="99120" y="168694"/>
            <a:ext cx="8892480" cy="6536906"/>
          </a:xfrm>
          <a:prstGeom prst="roundRect">
            <a:avLst>
              <a:gd name="adj" fmla="val 3392"/>
            </a:avLst>
          </a:prstGeom>
          <a:solidFill>
            <a:srgbClr val="002600"/>
          </a:solidFill>
          <a:effectLst>
            <a:glow rad="228600">
              <a:schemeClr val="accent1">
                <a:satMod val="175000"/>
                <a:alpha val="40000"/>
              </a:schemeClr>
            </a:glow>
            <a:outerShdw blurRad="95000" algn="tl" rotWithShape="0">
              <a:srgbClr val="000000">
                <a:alpha val="50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6600" dirty="0" smtClean="0">
                <a:solidFill>
                  <a:srgbClr val="FFFF00"/>
                </a:solidFill>
                <a:cs typeface="B Mehr" pitchFamily="2" charset="-78"/>
              </a:rPr>
              <a:t>12</a:t>
            </a:r>
            <a:r>
              <a:rPr lang="fa-IR" sz="4800" dirty="0" smtClean="0">
                <a:solidFill>
                  <a:srgbClr val="FFFF00"/>
                </a:solidFill>
                <a:cs typeface="B Mehr" pitchFamily="2" charset="-78"/>
              </a:rPr>
              <a:t>-  </a:t>
            </a:r>
            <a:r>
              <a:rPr lang="fa-IR" sz="6600" dirty="0" err="1">
                <a:solidFill>
                  <a:srgbClr val="FFFF00"/>
                </a:solidFill>
                <a:cs typeface="B Mehr" pitchFamily="2" charset="-78"/>
              </a:rPr>
              <a:t>سبك</a:t>
            </a:r>
            <a:r>
              <a:rPr lang="fa-IR" sz="6600" dirty="0">
                <a:solidFill>
                  <a:srgbClr val="FFFF00"/>
                </a:solidFill>
                <a:cs typeface="B Mehr" pitchFamily="2" charset="-78"/>
              </a:rPr>
              <a:t>‌ شمردن نماز:</a:t>
            </a:r>
          </a:p>
          <a:p>
            <a:pPr algn="ctr" rtl="1"/>
            <a:r>
              <a:rPr lang="fa-IR" dirty="0" err="1">
                <a:solidFill>
                  <a:srgbClr val="FFFF00"/>
                </a:solidFill>
                <a:cs typeface="B Mehr" pitchFamily="2" charset="-78"/>
              </a:rPr>
              <a:t>لَا</a:t>
            </a:r>
            <a:r>
              <a:rPr lang="fa-IR" dirty="0">
                <a:solidFill>
                  <a:srgbClr val="FFFF00"/>
                </a:solidFill>
                <a:cs typeface="B Mehr" pitchFamily="2" charset="-78"/>
              </a:rPr>
              <a:t> </a:t>
            </a:r>
            <a:r>
              <a:rPr lang="fa-IR" dirty="0" err="1">
                <a:solidFill>
                  <a:srgbClr val="FFFF00"/>
                </a:solidFill>
                <a:cs typeface="B Mehr" pitchFamily="2" charset="-78"/>
              </a:rPr>
              <a:t>صَلَاةَ</a:t>
            </a:r>
            <a:r>
              <a:rPr lang="fa-IR" dirty="0">
                <a:solidFill>
                  <a:srgbClr val="FFFF00"/>
                </a:solidFill>
                <a:cs typeface="B Mehr" pitchFamily="2" charset="-78"/>
              </a:rPr>
              <a:t> </a:t>
            </a:r>
            <a:r>
              <a:rPr lang="fa-IR" dirty="0" err="1">
                <a:solidFill>
                  <a:srgbClr val="FFFF00"/>
                </a:solidFill>
                <a:cs typeface="B Mehr" pitchFamily="2" charset="-78"/>
              </a:rPr>
              <a:t>لِمَنْ</a:t>
            </a:r>
            <a:r>
              <a:rPr lang="fa-IR" dirty="0">
                <a:solidFill>
                  <a:srgbClr val="FFFF00"/>
                </a:solidFill>
                <a:cs typeface="B Mehr" pitchFamily="2" charset="-78"/>
              </a:rPr>
              <a:t> </a:t>
            </a:r>
            <a:r>
              <a:rPr lang="fa-IR" dirty="0" err="1">
                <a:solidFill>
                  <a:srgbClr val="FFFF00"/>
                </a:solidFill>
                <a:cs typeface="B Mehr" pitchFamily="2" charset="-78"/>
              </a:rPr>
              <a:t>لَا</a:t>
            </a:r>
            <a:r>
              <a:rPr lang="fa-IR" dirty="0">
                <a:solidFill>
                  <a:srgbClr val="FFFF00"/>
                </a:solidFill>
                <a:cs typeface="B Mehr" pitchFamily="2" charset="-78"/>
              </a:rPr>
              <a:t> </a:t>
            </a:r>
            <a:r>
              <a:rPr lang="fa-IR" dirty="0" err="1">
                <a:solidFill>
                  <a:srgbClr val="FFFF00"/>
                </a:solidFill>
                <a:cs typeface="B Mehr" pitchFamily="2" charset="-78"/>
              </a:rPr>
              <a:t>يُتِمُّ</a:t>
            </a:r>
            <a:r>
              <a:rPr lang="fa-IR" dirty="0">
                <a:solidFill>
                  <a:srgbClr val="FFFF00"/>
                </a:solidFill>
                <a:cs typeface="B Mehr" pitchFamily="2" charset="-78"/>
              </a:rPr>
              <a:t> </a:t>
            </a:r>
            <a:r>
              <a:rPr lang="fa-IR" dirty="0" err="1">
                <a:solidFill>
                  <a:srgbClr val="FFFF00"/>
                </a:solidFill>
                <a:cs typeface="B Mehr" pitchFamily="2" charset="-78"/>
              </a:rPr>
              <a:t>رُكُوعَهَا</a:t>
            </a:r>
            <a:r>
              <a:rPr lang="fa-IR" dirty="0">
                <a:solidFill>
                  <a:srgbClr val="FFFF00"/>
                </a:solidFill>
                <a:cs typeface="B Mehr" pitchFamily="2" charset="-78"/>
              </a:rPr>
              <a:t> </a:t>
            </a:r>
            <a:r>
              <a:rPr lang="fa-IR" dirty="0" err="1">
                <a:solidFill>
                  <a:srgbClr val="FFFF00"/>
                </a:solidFill>
                <a:cs typeface="B Mehr" pitchFamily="2" charset="-78"/>
              </a:rPr>
              <a:t>وَ</a:t>
            </a:r>
            <a:r>
              <a:rPr lang="fa-IR" dirty="0">
                <a:solidFill>
                  <a:srgbClr val="FFFF00"/>
                </a:solidFill>
                <a:cs typeface="B Mehr" pitchFamily="2" charset="-78"/>
              </a:rPr>
              <a:t> </a:t>
            </a:r>
            <a:r>
              <a:rPr lang="fa-IR" dirty="0" err="1">
                <a:solidFill>
                  <a:srgbClr val="FFFF00"/>
                </a:solidFill>
                <a:cs typeface="B Mehr" pitchFamily="2" charset="-78"/>
              </a:rPr>
              <a:t>سُجُودَهَا</a:t>
            </a:r>
            <a:endParaRPr lang="fa-IR" sz="7200" dirty="0">
              <a:solidFill>
                <a:srgbClr val="FFFF00"/>
              </a:solidFill>
              <a:cs typeface="B Mehr" pitchFamily="2" charset="-78"/>
            </a:endParaRPr>
          </a:p>
          <a:p>
            <a:pPr algn="ctr" rtl="1"/>
            <a:r>
              <a:rPr lang="fa-IR" dirty="0">
                <a:solidFill>
                  <a:srgbClr val="FFFF00"/>
                </a:solidFill>
                <a:cs typeface="B Kamran" pitchFamily="2" charset="-78"/>
              </a:rPr>
              <a:t>بحار </a:t>
            </a:r>
            <a:r>
              <a:rPr lang="fa-IR" dirty="0" err="1">
                <a:solidFill>
                  <a:srgbClr val="FFFF00"/>
                </a:solidFill>
                <a:cs typeface="B Kamran" pitchFamily="2" charset="-78"/>
              </a:rPr>
              <a:t>الأنوار</a:t>
            </a:r>
            <a:r>
              <a:rPr lang="fa-IR" dirty="0">
                <a:solidFill>
                  <a:srgbClr val="FFFF00"/>
                </a:solidFill>
                <a:cs typeface="B Kamran" pitchFamily="2" charset="-78"/>
              </a:rPr>
              <a:t> </a:t>
            </a:r>
            <a:r>
              <a:rPr lang="fa-IR" dirty="0" err="1">
                <a:solidFill>
                  <a:srgbClr val="FFFF00"/>
                </a:solidFill>
                <a:cs typeface="B Kamran" pitchFamily="2" charset="-78"/>
              </a:rPr>
              <a:t>الجامعة</a:t>
            </a:r>
            <a:r>
              <a:rPr lang="fa-IR" dirty="0">
                <a:solidFill>
                  <a:srgbClr val="FFFF00"/>
                </a:solidFill>
                <a:cs typeface="B Kamran" pitchFamily="2" charset="-78"/>
              </a:rPr>
              <a:t> </a:t>
            </a:r>
            <a:r>
              <a:rPr lang="fa-IR" dirty="0" err="1">
                <a:solidFill>
                  <a:srgbClr val="FFFF00"/>
                </a:solidFill>
                <a:cs typeface="B Kamran" pitchFamily="2" charset="-78"/>
              </a:rPr>
              <a:t>لدرر</a:t>
            </a:r>
            <a:r>
              <a:rPr lang="fa-IR" dirty="0">
                <a:solidFill>
                  <a:srgbClr val="FFFF00"/>
                </a:solidFill>
                <a:cs typeface="B Kamran" pitchFamily="2" charset="-78"/>
              </a:rPr>
              <a:t> </a:t>
            </a:r>
            <a:r>
              <a:rPr lang="fa-IR" dirty="0" err="1">
                <a:solidFill>
                  <a:srgbClr val="FFFF00"/>
                </a:solidFill>
                <a:cs typeface="B Kamran" pitchFamily="2" charset="-78"/>
              </a:rPr>
              <a:t>أخبار</a:t>
            </a:r>
            <a:r>
              <a:rPr lang="fa-IR" dirty="0">
                <a:solidFill>
                  <a:srgbClr val="FFFF00"/>
                </a:solidFill>
                <a:cs typeface="B Kamran" pitchFamily="2" charset="-78"/>
              </a:rPr>
              <a:t> </a:t>
            </a:r>
            <a:r>
              <a:rPr lang="fa-IR" dirty="0" err="1">
                <a:solidFill>
                  <a:srgbClr val="FFFF00"/>
                </a:solidFill>
                <a:cs typeface="B Kamran" pitchFamily="2" charset="-78"/>
              </a:rPr>
              <a:t>الأئمة</a:t>
            </a:r>
            <a:r>
              <a:rPr lang="fa-IR" dirty="0">
                <a:solidFill>
                  <a:srgbClr val="FFFF00"/>
                </a:solidFill>
                <a:cs typeface="B Kamran" pitchFamily="2" charset="-78"/>
              </a:rPr>
              <a:t> </a:t>
            </a:r>
            <a:r>
              <a:rPr lang="fa-IR" dirty="0" err="1">
                <a:solidFill>
                  <a:srgbClr val="FFFF00"/>
                </a:solidFill>
                <a:cs typeface="B Kamran" pitchFamily="2" charset="-78"/>
              </a:rPr>
              <a:t>الأطهار</a:t>
            </a:r>
            <a:r>
              <a:rPr lang="fa-IR" dirty="0">
                <a:solidFill>
                  <a:srgbClr val="FFFF00"/>
                </a:solidFill>
                <a:cs typeface="B Kamran" pitchFamily="2" charset="-78"/>
              </a:rPr>
              <a:t>    ج‏69    198    باب 105 جوامع </a:t>
            </a:r>
            <a:r>
              <a:rPr lang="fa-IR" dirty="0" err="1">
                <a:solidFill>
                  <a:srgbClr val="FFFF00"/>
                </a:solidFill>
                <a:cs typeface="B Kamran" pitchFamily="2" charset="-78"/>
              </a:rPr>
              <a:t>مساوي</a:t>
            </a:r>
            <a:r>
              <a:rPr lang="fa-IR" dirty="0">
                <a:solidFill>
                  <a:srgbClr val="FFFF00"/>
                </a:solidFill>
                <a:cs typeface="B Kamran" pitchFamily="2" charset="-78"/>
              </a:rPr>
              <a:t> </a:t>
            </a:r>
            <a:r>
              <a:rPr lang="fa-IR" dirty="0" err="1">
                <a:solidFill>
                  <a:srgbClr val="FFFF00"/>
                </a:solidFill>
                <a:cs typeface="B Kamran" pitchFamily="2" charset="-78"/>
              </a:rPr>
              <a:t>الأخلاق</a:t>
            </a:r>
            <a:r>
              <a:rPr lang="fa-IR" dirty="0">
                <a:solidFill>
                  <a:srgbClr val="FFFF00"/>
                </a:solidFill>
                <a:cs typeface="B Kamran" pitchFamily="2" charset="-78"/>
              </a:rPr>
              <a:t> .....  ص : 189</a:t>
            </a:r>
          </a:p>
          <a:p>
            <a:pPr algn="ctr" rtl="1"/>
            <a:r>
              <a:rPr lang="fa-IR" dirty="0">
                <a:solidFill>
                  <a:srgbClr val="FFFF00"/>
                </a:solidFill>
                <a:cs typeface="B Mehr" pitchFamily="2" charset="-78"/>
              </a:rPr>
              <a:t>َ </a:t>
            </a:r>
            <a:r>
              <a:rPr lang="fa-IR" sz="1600" dirty="0" err="1">
                <a:solidFill>
                  <a:prstClr val="white"/>
                </a:solidFill>
              </a:rPr>
              <a:t>والله</a:t>
            </a:r>
            <a:r>
              <a:rPr lang="fa-IR" sz="1600" dirty="0">
                <a:solidFill>
                  <a:prstClr val="white"/>
                </a:solidFill>
              </a:rPr>
              <a:t> </a:t>
            </a:r>
            <a:r>
              <a:rPr lang="fa-IR" sz="1600" dirty="0" err="1">
                <a:solidFill>
                  <a:prstClr val="white"/>
                </a:solidFill>
              </a:rPr>
              <a:t>إنّه</a:t>
            </a:r>
            <a:r>
              <a:rPr lang="fa-IR" sz="1600" dirty="0">
                <a:solidFill>
                  <a:prstClr val="white"/>
                </a:solidFill>
              </a:rPr>
              <a:t> </a:t>
            </a:r>
            <a:r>
              <a:rPr lang="fa-IR" sz="1600" dirty="0" err="1">
                <a:solidFill>
                  <a:prstClr val="white"/>
                </a:solidFill>
              </a:rPr>
              <a:t>ليأتي</a:t>
            </a:r>
            <a:r>
              <a:rPr lang="fa-IR" sz="1600" dirty="0">
                <a:solidFill>
                  <a:prstClr val="white"/>
                </a:solidFill>
              </a:rPr>
              <a:t> </a:t>
            </a:r>
            <a:r>
              <a:rPr lang="fa-IR" sz="1600" dirty="0" err="1">
                <a:solidFill>
                  <a:prstClr val="white"/>
                </a:solidFill>
              </a:rPr>
              <a:t>علي</a:t>
            </a:r>
            <a:r>
              <a:rPr lang="fa-IR" sz="1600" dirty="0">
                <a:solidFill>
                  <a:prstClr val="white"/>
                </a:solidFill>
              </a:rPr>
              <a:t> </a:t>
            </a:r>
            <a:r>
              <a:rPr lang="fa-IR" sz="1600" dirty="0" err="1">
                <a:solidFill>
                  <a:prstClr val="white"/>
                </a:solidFill>
              </a:rPr>
              <a:t>الرجل</a:t>
            </a:r>
            <a:r>
              <a:rPr lang="fa-IR" sz="1600" dirty="0">
                <a:solidFill>
                  <a:prstClr val="white"/>
                </a:solidFill>
              </a:rPr>
              <a:t> </a:t>
            </a:r>
            <a:r>
              <a:rPr lang="fa-IR" sz="1600" dirty="0" err="1">
                <a:solidFill>
                  <a:prstClr val="white"/>
                </a:solidFill>
              </a:rPr>
              <a:t>خمسون</a:t>
            </a:r>
            <a:r>
              <a:rPr lang="fa-IR" sz="1600" dirty="0">
                <a:solidFill>
                  <a:prstClr val="white"/>
                </a:solidFill>
              </a:rPr>
              <a:t> </a:t>
            </a:r>
            <a:r>
              <a:rPr lang="fa-IR" sz="1600" dirty="0" err="1">
                <a:solidFill>
                  <a:prstClr val="white"/>
                </a:solidFill>
              </a:rPr>
              <a:t>سنة</a:t>
            </a:r>
            <a:r>
              <a:rPr lang="fa-IR" sz="1600" dirty="0">
                <a:solidFill>
                  <a:prstClr val="white"/>
                </a:solidFill>
              </a:rPr>
              <a:t> و ماقبل الله منه </a:t>
            </a:r>
            <a:r>
              <a:rPr lang="fa-IR" sz="1600" dirty="0" err="1">
                <a:solidFill>
                  <a:prstClr val="white"/>
                </a:solidFill>
              </a:rPr>
              <a:t>صلوة</a:t>
            </a:r>
            <a:r>
              <a:rPr lang="fa-IR" sz="1600" dirty="0">
                <a:solidFill>
                  <a:prstClr val="white"/>
                </a:solidFill>
              </a:rPr>
              <a:t> </a:t>
            </a:r>
            <a:r>
              <a:rPr lang="fa-IR" sz="1600" dirty="0" err="1">
                <a:solidFill>
                  <a:prstClr val="white"/>
                </a:solidFill>
              </a:rPr>
              <a:t>واحدة</a:t>
            </a:r>
            <a:r>
              <a:rPr lang="fa-IR" sz="1600" dirty="0">
                <a:solidFill>
                  <a:prstClr val="white"/>
                </a:solidFill>
              </a:rPr>
              <a:t>. </a:t>
            </a:r>
            <a:r>
              <a:rPr lang="fa-IR" sz="1600" dirty="0" err="1">
                <a:solidFill>
                  <a:prstClr val="white"/>
                </a:solidFill>
              </a:rPr>
              <a:t>فأيّ</a:t>
            </a:r>
            <a:r>
              <a:rPr lang="fa-IR" sz="1600" dirty="0">
                <a:solidFill>
                  <a:prstClr val="white"/>
                </a:solidFill>
              </a:rPr>
              <a:t> </a:t>
            </a:r>
            <a:r>
              <a:rPr lang="fa-IR" sz="1600" dirty="0" err="1">
                <a:solidFill>
                  <a:prstClr val="white"/>
                </a:solidFill>
              </a:rPr>
              <a:t>شيء</a:t>
            </a:r>
            <a:r>
              <a:rPr lang="fa-IR" sz="1600" dirty="0">
                <a:solidFill>
                  <a:prstClr val="white"/>
                </a:solidFill>
              </a:rPr>
              <a:t> </a:t>
            </a:r>
            <a:r>
              <a:rPr lang="fa-IR" sz="1600" dirty="0" err="1">
                <a:solidFill>
                  <a:prstClr val="white"/>
                </a:solidFill>
              </a:rPr>
              <a:t>اشدّ</a:t>
            </a:r>
            <a:r>
              <a:rPr lang="fa-IR" sz="1600" dirty="0">
                <a:solidFill>
                  <a:prstClr val="white"/>
                </a:solidFill>
              </a:rPr>
              <a:t> من </a:t>
            </a:r>
            <a:r>
              <a:rPr lang="fa-IR" sz="1600" dirty="0" err="1">
                <a:solidFill>
                  <a:prstClr val="white"/>
                </a:solidFill>
              </a:rPr>
              <a:t>هذا</a:t>
            </a:r>
            <a:r>
              <a:rPr lang="fa-IR" sz="1600" dirty="0">
                <a:solidFill>
                  <a:prstClr val="white"/>
                </a:solidFill>
              </a:rPr>
              <a:t>؟! و الله </a:t>
            </a:r>
            <a:r>
              <a:rPr lang="fa-IR" sz="1600" dirty="0" err="1">
                <a:solidFill>
                  <a:prstClr val="white"/>
                </a:solidFill>
              </a:rPr>
              <a:t>انكم</a:t>
            </a:r>
            <a:r>
              <a:rPr lang="fa-IR" sz="1600" dirty="0">
                <a:solidFill>
                  <a:prstClr val="white"/>
                </a:solidFill>
              </a:rPr>
              <a:t> </a:t>
            </a:r>
            <a:r>
              <a:rPr lang="fa-IR" sz="1600" dirty="0" err="1">
                <a:solidFill>
                  <a:prstClr val="white"/>
                </a:solidFill>
              </a:rPr>
              <a:t>لتعرفون</a:t>
            </a:r>
            <a:r>
              <a:rPr lang="fa-IR" sz="1600" dirty="0">
                <a:solidFill>
                  <a:prstClr val="white"/>
                </a:solidFill>
              </a:rPr>
              <a:t> </a:t>
            </a:r>
            <a:r>
              <a:rPr lang="fa-IR" sz="1600" dirty="0" err="1">
                <a:solidFill>
                  <a:prstClr val="white"/>
                </a:solidFill>
              </a:rPr>
              <a:t>مِن</a:t>
            </a:r>
            <a:r>
              <a:rPr lang="fa-IR" sz="1600" dirty="0">
                <a:solidFill>
                  <a:prstClr val="white"/>
                </a:solidFill>
              </a:rPr>
              <a:t> </a:t>
            </a:r>
            <a:r>
              <a:rPr lang="fa-IR" sz="1600" dirty="0" err="1">
                <a:solidFill>
                  <a:prstClr val="white"/>
                </a:solidFill>
              </a:rPr>
              <a:t>جيرانكم</a:t>
            </a:r>
            <a:r>
              <a:rPr lang="fa-IR" sz="1600" dirty="0">
                <a:solidFill>
                  <a:prstClr val="white"/>
                </a:solidFill>
              </a:rPr>
              <a:t> و </a:t>
            </a:r>
            <a:r>
              <a:rPr lang="fa-IR" sz="1600" dirty="0" err="1">
                <a:solidFill>
                  <a:prstClr val="white"/>
                </a:solidFill>
              </a:rPr>
              <a:t>اصحابكم</a:t>
            </a:r>
            <a:r>
              <a:rPr lang="fa-IR" sz="1600" dirty="0">
                <a:solidFill>
                  <a:prstClr val="white"/>
                </a:solidFill>
              </a:rPr>
              <a:t> </a:t>
            </a:r>
            <a:r>
              <a:rPr lang="fa-IR" sz="1600" dirty="0" err="1">
                <a:solidFill>
                  <a:prstClr val="white"/>
                </a:solidFill>
              </a:rPr>
              <a:t>مَن</a:t>
            </a:r>
            <a:r>
              <a:rPr lang="fa-IR" sz="1600" dirty="0">
                <a:solidFill>
                  <a:prstClr val="white"/>
                </a:solidFill>
              </a:rPr>
              <a:t> لو </a:t>
            </a:r>
            <a:r>
              <a:rPr lang="fa-IR" sz="1600" dirty="0" err="1">
                <a:solidFill>
                  <a:prstClr val="white"/>
                </a:solidFill>
              </a:rPr>
              <a:t>كان</a:t>
            </a:r>
            <a:r>
              <a:rPr lang="fa-IR" sz="1600" dirty="0">
                <a:solidFill>
                  <a:prstClr val="white"/>
                </a:solidFill>
              </a:rPr>
              <a:t> </a:t>
            </a:r>
            <a:r>
              <a:rPr lang="fa-IR" sz="1600" dirty="0" err="1">
                <a:solidFill>
                  <a:prstClr val="white"/>
                </a:solidFill>
              </a:rPr>
              <a:t>يصلّي</a:t>
            </a:r>
            <a:r>
              <a:rPr lang="fa-IR" sz="1600" dirty="0">
                <a:solidFill>
                  <a:prstClr val="white"/>
                </a:solidFill>
              </a:rPr>
              <a:t> </a:t>
            </a:r>
            <a:r>
              <a:rPr lang="fa-IR" sz="1600" dirty="0" err="1">
                <a:solidFill>
                  <a:prstClr val="white"/>
                </a:solidFill>
              </a:rPr>
              <a:t>لِبعضكم</a:t>
            </a:r>
            <a:r>
              <a:rPr lang="fa-IR" sz="1600" dirty="0">
                <a:solidFill>
                  <a:prstClr val="white"/>
                </a:solidFill>
              </a:rPr>
              <a:t>، </a:t>
            </a:r>
            <a:r>
              <a:rPr lang="fa-IR" sz="1600" dirty="0" err="1">
                <a:solidFill>
                  <a:prstClr val="white"/>
                </a:solidFill>
              </a:rPr>
              <a:t>ماقبلها</a:t>
            </a:r>
            <a:r>
              <a:rPr lang="fa-IR" sz="1600" dirty="0">
                <a:solidFill>
                  <a:prstClr val="white"/>
                </a:solidFill>
              </a:rPr>
              <a:t> منه </a:t>
            </a:r>
            <a:r>
              <a:rPr lang="fa-IR" sz="1600" dirty="0" err="1">
                <a:solidFill>
                  <a:prstClr val="white"/>
                </a:solidFill>
              </a:rPr>
              <a:t>لاستخفافه</a:t>
            </a:r>
            <a:r>
              <a:rPr lang="fa-IR" sz="1600" dirty="0">
                <a:solidFill>
                  <a:prstClr val="white"/>
                </a:solidFill>
              </a:rPr>
              <a:t> بها. </a:t>
            </a:r>
            <a:r>
              <a:rPr lang="fa-IR" sz="1600" dirty="0" err="1">
                <a:solidFill>
                  <a:prstClr val="white"/>
                </a:solidFill>
              </a:rPr>
              <a:t>إن</a:t>
            </a:r>
            <a:r>
              <a:rPr lang="fa-IR" sz="1600" dirty="0">
                <a:solidFill>
                  <a:prstClr val="white"/>
                </a:solidFill>
              </a:rPr>
              <a:t> الله عزّ و </a:t>
            </a:r>
            <a:r>
              <a:rPr lang="fa-IR" sz="1600" dirty="0" err="1">
                <a:solidFill>
                  <a:prstClr val="white"/>
                </a:solidFill>
              </a:rPr>
              <a:t>جلّ</a:t>
            </a:r>
            <a:r>
              <a:rPr lang="fa-IR" sz="1600" dirty="0">
                <a:solidFill>
                  <a:prstClr val="white"/>
                </a:solidFill>
              </a:rPr>
              <a:t> </a:t>
            </a:r>
            <a:r>
              <a:rPr lang="fa-IR" sz="1600" dirty="0" err="1">
                <a:solidFill>
                  <a:prstClr val="white"/>
                </a:solidFill>
              </a:rPr>
              <a:t>لايقبل</a:t>
            </a:r>
            <a:r>
              <a:rPr lang="fa-IR" sz="1600" dirty="0">
                <a:solidFill>
                  <a:prstClr val="white"/>
                </a:solidFill>
              </a:rPr>
              <a:t> </a:t>
            </a:r>
            <a:r>
              <a:rPr lang="fa-IR" sz="1600" dirty="0" err="1">
                <a:solidFill>
                  <a:prstClr val="white"/>
                </a:solidFill>
              </a:rPr>
              <a:t>إلا</a:t>
            </a:r>
            <a:r>
              <a:rPr lang="fa-IR" sz="1600" dirty="0">
                <a:solidFill>
                  <a:prstClr val="white"/>
                </a:solidFill>
              </a:rPr>
              <a:t> </a:t>
            </a:r>
            <a:r>
              <a:rPr lang="fa-IR" sz="1600" dirty="0" err="1">
                <a:solidFill>
                  <a:prstClr val="white"/>
                </a:solidFill>
              </a:rPr>
              <a:t>الحسن</a:t>
            </a:r>
            <a:r>
              <a:rPr lang="fa-IR" sz="1600" dirty="0">
                <a:solidFill>
                  <a:prstClr val="white"/>
                </a:solidFill>
              </a:rPr>
              <a:t>، </a:t>
            </a:r>
            <a:r>
              <a:rPr lang="fa-IR" sz="1600" dirty="0" err="1">
                <a:solidFill>
                  <a:prstClr val="white"/>
                </a:solidFill>
              </a:rPr>
              <a:t>فكيف</a:t>
            </a:r>
            <a:r>
              <a:rPr lang="fa-IR" sz="1600" dirty="0">
                <a:solidFill>
                  <a:prstClr val="white"/>
                </a:solidFill>
              </a:rPr>
              <a:t> </a:t>
            </a:r>
            <a:r>
              <a:rPr lang="fa-IR" sz="1600" dirty="0" err="1">
                <a:solidFill>
                  <a:prstClr val="white"/>
                </a:solidFill>
              </a:rPr>
              <a:t>يقبل</a:t>
            </a:r>
            <a:r>
              <a:rPr lang="fa-IR" sz="1600" dirty="0">
                <a:solidFill>
                  <a:prstClr val="white"/>
                </a:solidFill>
              </a:rPr>
              <a:t> ما </a:t>
            </a:r>
            <a:r>
              <a:rPr lang="fa-IR" sz="1600" dirty="0" err="1">
                <a:solidFill>
                  <a:prstClr val="white"/>
                </a:solidFill>
              </a:rPr>
              <a:t>يستخفّ</a:t>
            </a:r>
            <a:r>
              <a:rPr lang="fa-IR" sz="1600" dirty="0">
                <a:solidFill>
                  <a:prstClr val="white"/>
                </a:solidFill>
              </a:rPr>
              <a:t> به؟!</a:t>
            </a:r>
            <a:endParaRPr lang="fa-IR" sz="1400" dirty="0">
              <a:solidFill>
                <a:prstClr val="white"/>
              </a:solidFill>
            </a:endParaRPr>
          </a:p>
          <a:p>
            <a:pPr algn="justLow" rtl="1">
              <a:lnSpc>
                <a:spcPct val="115000"/>
              </a:lnSpc>
              <a:spcAft>
                <a:spcPts val="1000"/>
              </a:spcAft>
            </a:pPr>
            <a:r>
              <a:rPr lang="fa-IR" sz="3200" dirty="0">
                <a:solidFill>
                  <a:srgbClr val="92D050"/>
                </a:solidFill>
                <a:cs typeface="2  Badr" pitchFamily="2" charset="-78"/>
              </a:rPr>
              <a:t>به</a:t>
            </a:r>
            <a:r>
              <a:rPr lang="ar-SA" sz="3200" dirty="0">
                <a:solidFill>
                  <a:srgbClr val="92D050"/>
                </a:solidFill>
                <a:latin typeface="Calibri"/>
                <a:ea typeface="Calibri"/>
                <a:cs typeface="2  Badr" pitchFamily="2" charset="-78"/>
              </a:rPr>
              <a:t> خدا سوگند، گاهى پنجاه سال بر انسان مى‏گذرد در حالى كه خداوند يك نماز او را نپذيرفته است، چه چيز ازاين سخت‏تر؟ به خدا سوگند، شما برخى از همسايگان و يارانتان را مى‏شناسيد كه اگر براى شما نماز مى‏خواندند، به خاطر سبك شمردن، آن را نمى‏پذيرفتيد، براستى كه خداوند- عزّ و جلّ- جز عمل نيكو را نمى‏پذيرد، پس چگونه چيزى كه سبك و كوچك شمرده شده</a:t>
            </a:r>
            <a:r>
              <a:rPr lang="fa-IR" sz="3200" dirty="0">
                <a:solidFill>
                  <a:srgbClr val="92D050"/>
                </a:solidFill>
                <a:latin typeface="Calibri"/>
                <a:ea typeface="Calibri"/>
                <a:cs typeface="2  Badr" pitchFamily="2" charset="-78"/>
              </a:rPr>
              <a:t> را</a:t>
            </a:r>
            <a:r>
              <a:rPr lang="ar-SA" sz="3200" dirty="0">
                <a:solidFill>
                  <a:srgbClr val="92D050"/>
                </a:solidFill>
                <a:latin typeface="Calibri"/>
                <a:ea typeface="Calibri"/>
                <a:cs typeface="2  Badr" pitchFamily="2" charset="-78"/>
              </a:rPr>
              <a:t> قبول مى‏كند</a:t>
            </a:r>
            <a:r>
              <a:rPr lang="fa-IR" sz="3200" dirty="0">
                <a:solidFill>
                  <a:srgbClr val="92D050"/>
                </a:solidFill>
                <a:latin typeface="Calibri"/>
                <a:ea typeface="Calibri"/>
                <a:cs typeface="2  Badr" pitchFamily="2" charset="-78"/>
              </a:rPr>
              <a:t>؟</a:t>
            </a:r>
            <a:r>
              <a:rPr lang="fa-IR" sz="3200" dirty="0">
                <a:solidFill>
                  <a:prstClr val="white"/>
                </a:solidFill>
                <a:cs typeface="2  Badr" pitchFamily="2" charset="-78"/>
              </a:rPr>
              <a:t> </a:t>
            </a:r>
          </a:p>
          <a:p>
            <a:pPr algn="ctr" rtl="1"/>
            <a:r>
              <a:rPr lang="fa-IR" sz="3200" dirty="0">
                <a:solidFill>
                  <a:prstClr val="white"/>
                </a:solidFill>
              </a:rPr>
              <a:t> </a:t>
            </a:r>
            <a:r>
              <a:rPr lang="fa-IR" sz="1600" dirty="0">
                <a:solidFill>
                  <a:prstClr val="white"/>
                </a:solidFill>
              </a:rPr>
              <a:t>امام صادق علیه </a:t>
            </a:r>
            <a:r>
              <a:rPr lang="fa-IR" sz="1600" dirty="0" err="1">
                <a:solidFill>
                  <a:prstClr val="white"/>
                </a:solidFill>
              </a:rPr>
              <a:t>السلام</a:t>
            </a:r>
            <a:r>
              <a:rPr lang="fa-IR" sz="1600" dirty="0">
                <a:solidFill>
                  <a:prstClr val="white"/>
                </a:solidFill>
              </a:rPr>
              <a:t>    </a:t>
            </a:r>
            <a:r>
              <a:rPr lang="fa-IR" dirty="0" err="1">
                <a:solidFill>
                  <a:prstClr val="white"/>
                </a:solidFill>
                <a:cs typeface="2  Arabic Style" pitchFamily="2" charset="-78"/>
              </a:rPr>
              <a:t>الكافي</a:t>
            </a:r>
            <a:r>
              <a:rPr lang="fa-IR" dirty="0">
                <a:solidFill>
                  <a:prstClr val="white"/>
                </a:solidFill>
                <a:cs typeface="2  Arabic Style" pitchFamily="2" charset="-78"/>
              </a:rPr>
              <a:t> ج 3 ص 269 </a:t>
            </a:r>
            <a:r>
              <a:rPr lang="fa-IR" dirty="0" err="1">
                <a:solidFill>
                  <a:prstClr val="white"/>
                </a:solidFill>
                <a:cs typeface="2  Arabic Style" pitchFamily="2" charset="-78"/>
              </a:rPr>
              <a:t>الصلاة</a:t>
            </a:r>
            <a:r>
              <a:rPr lang="fa-IR" dirty="0">
                <a:solidFill>
                  <a:prstClr val="white"/>
                </a:solidFill>
                <a:cs typeface="2  Arabic Style" pitchFamily="2" charset="-78"/>
              </a:rPr>
              <a:t> فی </a:t>
            </a:r>
            <a:r>
              <a:rPr lang="fa-IR" dirty="0" err="1">
                <a:solidFill>
                  <a:prstClr val="white"/>
                </a:solidFill>
                <a:cs typeface="2  Arabic Style" pitchFamily="2" charset="-78"/>
              </a:rPr>
              <a:t>الکتاب</a:t>
            </a:r>
            <a:r>
              <a:rPr lang="fa-IR" dirty="0">
                <a:solidFill>
                  <a:prstClr val="white"/>
                </a:solidFill>
                <a:cs typeface="2  Arabic Style" pitchFamily="2" charset="-78"/>
              </a:rPr>
              <a:t> </a:t>
            </a:r>
            <a:r>
              <a:rPr lang="fa-IR" dirty="0" err="1">
                <a:solidFill>
                  <a:prstClr val="white"/>
                </a:solidFill>
                <a:cs typeface="2  Arabic Style" pitchFamily="2" charset="-78"/>
              </a:rPr>
              <a:t>والسنّة</a:t>
            </a:r>
            <a:r>
              <a:rPr lang="fa-IR" dirty="0">
                <a:solidFill>
                  <a:prstClr val="white"/>
                </a:solidFill>
                <a:cs typeface="2  Arabic Style" pitchFamily="2" charset="-78"/>
              </a:rPr>
              <a:t> ص 10</a:t>
            </a:r>
            <a:r>
              <a:rPr lang="fa-IR" sz="2400" dirty="0">
                <a:solidFill>
                  <a:prstClr val="white"/>
                </a:solidFill>
                <a:cs typeface="2  Arabic Style" pitchFamily="2" charset="-78"/>
              </a:rPr>
              <a:t>6</a:t>
            </a:r>
          </a:p>
        </p:txBody>
      </p:sp>
    </p:spTree>
    <p:extLst>
      <p:ext uri="{BB962C8B-B14F-4D97-AF65-F5344CB8AC3E}">
        <p14:creationId xmlns:p14="http://schemas.microsoft.com/office/powerpoint/2010/main" val="437602858"/>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14"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p:cTn id="28"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p:cTn id="35"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p:cTn id="42"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52400" y="188640"/>
            <a:ext cx="8888288" cy="6552728"/>
          </a:xfrm>
          <a:prstGeom prst="roundRect">
            <a:avLst>
              <a:gd name="adj" fmla="val 4398"/>
            </a:avLst>
          </a:prstGeom>
          <a:blipFill dpi="0" rotWithShape="1">
            <a:blip r:embed="rId4">
              <a:extLst>
                <a:ext uri="{28A0092B-C50C-407E-A947-70E740481C1C}">
                  <a14:useLocalDpi xmlns:a14="http://schemas.microsoft.com/office/drawing/2010/main" val="0"/>
                </a:ext>
              </a:extLst>
            </a:blip>
            <a:srcRect/>
            <a:stretch>
              <a:fillRect/>
            </a:stretch>
          </a:blipFill>
          <a:ln w="76200">
            <a:noFill/>
          </a:ln>
          <a:effectLst>
            <a:glow rad="101600">
              <a:schemeClr val="bg1">
                <a:alpha val="6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5400" dirty="0" smtClean="0">
                <a:ln w="18415" cmpd="sng">
                  <a:solidFill>
                    <a:srgbClr val="FFFFFF"/>
                  </a:solidFill>
                  <a:prstDash val="solid"/>
                </a:ln>
                <a:solidFill>
                  <a:srgbClr val="99FF99"/>
                </a:solidFill>
                <a:effectLst>
                  <a:outerShdw blurRad="63500" dir="3600000" algn="tl" rotWithShape="0">
                    <a:srgbClr val="000000">
                      <a:alpha val="70000"/>
                    </a:srgbClr>
                  </a:outerShdw>
                </a:effectLst>
                <a:cs typeface="B Titr" pitchFamily="2" charset="-78"/>
              </a:rPr>
              <a:t>13</a:t>
            </a:r>
            <a:r>
              <a:rPr lang="fa-IR" sz="6000" dirty="0" smtClean="0">
                <a:ln w="18415" cmpd="sng">
                  <a:solidFill>
                    <a:srgbClr val="FFFFFF"/>
                  </a:solidFill>
                  <a:prstDash val="solid"/>
                </a:ln>
                <a:solidFill>
                  <a:srgbClr val="99FF99"/>
                </a:solidFill>
                <a:effectLst>
                  <a:outerShdw blurRad="63500" dir="3600000" algn="tl" rotWithShape="0">
                    <a:srgbClr val="000000">
                      <a:alpha val="70000"/>
                    </a:srgbClr>
                  </a:outerShdw>
                </a:effectLst>
                <a:cs typeface="B Titr" pitchFamily="2" charset="-78"/>
              </a:rPr>
              <a:t>- </a:t>
            </a:r>
            <a:r>
              <a:rPr lang="fa-IR" sz="6000" dirty="0">
                <a:ln w="18415" cmpd="sng">
                  <a:solidFill>
                    <a:srgbClr val="FFFFFF"/>
                  </a:solidFill>
                  <a:prstDash val="solid"/>
                </a:ln>
                <a:solidFill>
                  <a:srgbClr val="99FF99"/>
                </a:solidFill>
                <a:effectLst>
                  <a:outerShdw blurRad="63500" dir="3600000" algn="tl" rotWithShape="0">
                    <a:srgbClr val="000000">
                      <a:alpha val="70000"/>
                    </a:srgbClr>
                  </a:outerShdw>
                </a:effectLst>
                <a:cs typeface="B Titr" pitchFamily="2" charset="-78"/>
              </a:rPr>
              <a:t>امام جماعت نا محبوب</a:t>
            </a:r>
            <a:endParaRPr lang="fa-IR" sz="4800" b="1" dirty="0">
              <a:ln w="18415" cmpd="sng">
                <a:solidFill>
                  <a:srgbClr val="FFFFFF"/>
                </a:solidFill>
                <a:prstDash val="solid"/>
              </a:ln>
              <a:solidFill>
                <a:srgbClr val="99FF99"/>
              </a:solidFill>
              <a:effectLst>
                <a:outerShdw blurRad="63500" dir="3600000" algn="tl" rotWithShape="0">
                  <a:srgbClr val="000000">
                    <a:alpha val="70000"/>
                  </a:srgbClr>
                </a:outerShdw>
              </a:effectLst>
              <a:cs typeface="B Titr" pitchFamily="2" charset="-78"/>
            </a:endParaRPr>
          </a:p>
          <a:p>
            <a:pPr algn="ctr" rtl="1"/>
            <a:r>
              <a:rPr lang="fa-IR" b="1" dirty="0">
                <a:solidFill>
                  <a:srgbClr val="809EC2">
                    <a:lumMod val="75000"/>
                  </a:srgbClr>
                </a:solidFill>
                <a:cs typeface="B Karim" pitchFamily="2" charset="-78"/>
              </a:rPr>
              <a:t>يا عَلِيُّ ثَمَانِيَةٌ لَا يُقْبَلُ مِنْهُمُ الصَّلَاةُ .....وَ النَّاشِزُ وَ زَوْجُهَا عَلَيْهَا سَاخِطٌ- وَ مَانِعُ الزَّكَاةِ ....وَ إِمَامُ قَوْمٍ يُصَلِّي بِهِمْ وَ هُمْ لَهُ </a:t>
            </a:r>
            <a:r>
              <a:rPr lang="fa-IR" b="1" dirty="0" err="1">
                <a:solidFill>
                  <a:srgbClr val="809EC2">
                    <a:lumMod val="75000"/>
                  </a:srgbClr>
                </a:solidFill>
                <a:cs typeface="B Karim" pitchFamily="2" charset="-78"/>
              </a:rPr>
              <a:t>كَارِهُونَ</a:t>
            </a:r>
            <a:r>
              <a:rPr lang="fa-IR" b="1" dirty="0">
                <a:solidFill>
                  <a:srgbClr val="809EC2">
                    <a:lumMod val="75000"/>
                  </a:srgbClr>
                </a:solidFill>
                <a:cs typeface="B Karim" pitchFamily="2" charset="-78"/>
              </a:rPr>
              <a:t>....</a:t>
            </a:r>
            <a:endParaRPr lang="fa-IR" dirty="0">
              <a:solidFill>
                <a:srgbClr val="809EC2">
                  <a:lumMod val="75000"/>
                </a:srgbClr>
              </a:solidFill>
              <a:latin typeface="Calibri"/>
              <a:ea typeface="Calibri"/>
              <a:cs typeface="B Karim" pitchFamily="2" charset="-78"/>
            </a:endParaRPr>
          </a:p>
          <a:p>
            <a:pPr algn="ctr" rtl="1"/>
            <a:r>
              <a:rPr lang="fa-IR" sz="4000" b="1" dirty="0">
                <a:solidFill>
                  <a:srgbClr val="99FF99"/>
                </a:solidFill>
                <a:latin typeface="Calibri"/>
                <a:ea typeface="Calibri"/>
                <a:cs typeface="B Kamran" pitchFamily="2" charset="-78"/>
              </a:rPr>
              <a:t>یا علی : هشت </a:t>
            </a:r>
            <a:r>
              <a:rPr lang="fa-IR" sz="4000" b="1" dirty="0" err="1">
                <a:solidFill>
                  <a:srgbClr val="99FF99"/>
                </a:solidFill>
                <a:latin typeface="Calibri"/>
                <a:ea typeface="Calibri"/>
                <a:cs typeface="B Kamran" pitchFamily="2" charset="-78"/>
              </a:rPr>
              <a:t>گروهند</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كه</a:t>
            </a:r>
            <a:r>
              <a:rPr lang="fa-IR" sz="4000" b="1" dirty="0">
                <a:solidFill>
                  <a:srgbClr val="99FF99"/>
                </a:solidFill>
                <a:latin typeface="Calibri"/>
                <a:ea typeface="Calibri"/>
                <a:cs typeface="B Kamran" pitchFamily="2" charset="-78"/>
              </a:rPr>
              <a:t> خدا </a:t>
            </a:r>
            <a:r>
              <a:rPr lang="fa-IR" sz="4000" b="1" dirty="0" err="1">
                <a:solidFill>
                  <a:srgbClr val="99FF99"/>
                </a:solidFill>
                <a:latin typeface="Calibri"/>
                <a:ea typeface="Calibri"/>
                <a:cs typeface="B Kamran" pitchFamily="2" charset="-78"/>
              </a:rPr>
              <a:t>نمازشان</a:t>
            </a:r>
            <a:r>
              <a:rPr lang="fa-IR" sz="4000" b="1" dirty="0">
                <a:solidFill>
                  <a:srgbClr val="99FF99"/>
                </a:solidFill>
                <a:latin typeface="Calibri"/>
                <a:ea typeface="Calibri"/>
                <a:cs typeface="B Kamran" pitchFamily="2" charset="-78"/>
              </a:rPr>
              <a:t> را قبول </a:t>
            </a:r>
            <a:r>
              <a:rPr lang="fa-IR" sz="4000" b="1" dirty="0" err="1">
                <a:solidFill>
                  <a:srgbClr val="99FF99"/>
                </a:solidFill>
                <a:latin typeface="Calibri"/>
                <a:ea typeface="Calibri"/>
                <a:cs typeface="B Kamran" pitchFamily="2" charset="-78"/>
              </a:rPr>
              <a:t>نميكند</a:t>
            </a:r>
            <a:r>
              <a:rPr lang="fa-IR" sz="4000" b="1" dirty="0">
                <a:solidFill>
                  <a:srgbClr val="99FF99"/>
                </a:solidFill>
                <a:latin typeface="Calibri"/>
                <a:ea typeface="Calibri"/>
                <a:cs typeface="B Kamran" pitchFamily="2" charset="-78"/>
              </a:rPr>
              <a:t>، </a:t>
            </a:r>
          </a:p>
          <a:p>
            <a:pPr algn="ctr" rtl="1"/>
            <a:r>
              <a:rPr lang="fa-IR" sz="4000" b="1" dirty="0">
                <a:solidFill>
                  <a:srgbClr val="99FF99"/>
                </a:solidFill>
                <a:latin typeface="Calibri"/>
                <a:ea typeface="Calibri"/>
                <a:cs typeface="B Kamran" pitchFamily="2" charset="-78"/>
              </a:rPr>
              <a:t> زن </a:t>
            </a:r>
            <a:r>
              <a:rPr lang="fa-IR" sz="4000" b="1" dirty="0" err="1">
                <a:solidFill>
                  <a:srgbClr val="99FF99"/>
                </a:solidFill>
                <a:latin typeface="Calibri"/>
                <a:ea typeface="Calibri"/>
                <a:cs typeface="B Kamran" pitchFamily="2" charset="-78"/>
              </a:rPr>
              <a:t>نافرمانى</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كه</a:t>
            </a:r>
            <a:r>
              <a:rPr lang="fa-IR" sz="4000" b="1" dirty="0">
                <a:solidFill>
                  <a:srgbClr val="99FF99"/>
                </a:solidFill>
                <a:latin typeface="Calibri"/>
                <a:ea typeface="Calibri"/>
                <a:cs typeface="B Kamran" pitchFamily="2" charset="-78"/>
              </a:rPr>
              <a:t> شوهرش بر او </a:t>
            </a:r>
            <a:r>
              <a:rPr lang="fa-IR" sz="4000" b="1" dirty="0" err="1">
                <a:solidFill>
                  <a:srgbClr val="99FF99"/>
                </a:solidFill>
                <a:latin typeface="Calibri"/>
                <a:ea typeface="Calibri"/>
                <a:cs typeface="B Kamran" pitchFamily="2" charset="-78"/>
              </a:rPr>
              <a:t>خشمگين</a:t>
            </a:r>
            <a:r>
              <a:rPr lang="fa-IR" sz="4000" b="1" dirty="0">
                <a:solidFill>
                  <a:srgbClr val="99FF99"/>
                </a:solidFill>
                <a:latin typeface="Calibri"/>
                <a:ea typeface="Calibri"/>
                <a:cs typeface="B Kamran" pitchFamily="2" charset="-78"/>
              </a:rPr>
              <a:t> باشد، </a:t>
            </a:r>
          </a:p>
          <a:p>
            <a:pPr algn="ctr" rtl="1"/>
            <a:r>
              <a:rPr lang="fa-IR" sz="4000" b="1" dirty="0">
                <a:solidFill>
                  <a:srgbClr val="99FF99"/>
                </a:solidFill>
                <a:latin typeface="Calibri"/>
                <a:ea typeface="Calibri"/>
                <a:cs typeface="B Kamran" pitchFamily="2" charset="-78"/>
              </a:rPr>
              <a:t>و آن </a:t>
            </a:r>
            <a:r>
              <a:rPr lang="fa-IR" sz="4000" b="1" dirty="0" err="1">
                <a:solidFill>
                  <a:srgbClr val="99FF99"/>
                </a:solidFill>
                <a:latin typeface="Calibri"/>
                <a:ea typeface="Calibri"/>
                <a:cs typeface="B Kamran" pitchFamily="2" charset="-78"/>
              </a:rPr>
              <a:t>كس</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كه</a:t>
            </a:r>
            <a:r>
              <a:rPr lang="fa-IR" sz="4000" b="1" dirty="0">
                <a:solidFill>
                  <a:srgbClr val="99FF99"/>
                </a:solidFill>
                <a:latin typeface="Calibri"/>
                <a:ea typeface="Calibri"/>
                <a:cs typeface="B Kamran" pitchFamily="2" charset="-78"/>
              </a:rPr>
              <a:t> از پرداختن </a:t>
            </a:r>
            <a:r>
              <a:rPr lang="fa-IR" sz="4000" b="1" dirty="0" err="1">
                <a:solidFill>
                  <a:srgbClr val="99FF99"/>
                </a:solidFill>
                <a:latin typeface="Calibri"/>
                <a:ea typeface="Calibri"/>
                <a:cs typeface="B Kamran" pitchFamily="2" charset="-78"/>
              </a:rPr>
              <a:t>زكات</a:t>
            </a:r>
            <a:r>
              <a:rPr lang="fa-IR" sz="4000" b="1" dirty="0">
                <a:solidFill>
                  <a:srgbClr val="99FF99"/>
                </a:solidFill>
                <a:latin typeface="Calibri"/>
                <a:ea typeface="Calibri"/>
                <a:cs typeface="B Kamran" pitchFamily="2" charset="-78"/>
              </a:rPr>
              <a:t> امتناع </a:t>
            </a:r>
            <a:r>
              <a:rPr lang="fa-IR" sz="4000" b="1" dirty="0" err="1">
                <a:solidFill>
                  <a:srgbClr val="99FF99"/>
                </a:solidFill>
                <a:latin typeface="Calibri"/>
                <a:ea typeface="Calibri"/>
                <a:cs typeface="B Kamran" pitchFamily="2" charset="-78"/>
              </a:rPr>
              <a:t>كند</a:t>
            </a:r>
            <a:r>
              <a:rPr lang="fa-IR" sz="4000" b="1" dirty="0">
                <a:solidFill>
                  <a:srgbClr val="99FF99"/>
                </a:solidFill>
                <a:latin typeface="Calibri"/>
                <a:ea typeface="Calibri"/>
                <a:cs typeface="B Kamran" pitchFamily="2" charset="-78"/>
              </a:rPr>
              <a:t>،</a:t>
            </a:r>
          </a:p>
          <a:p>
            <a:pPr algn="ctr" rtl="1"/>
            <a:r>
              <a:rPr lang="fa-IR" sz="4000" b="1" dirty="0">
                <a:solidFill>
                  <a:srgbClr val="99FF99"/>
                </a:solidFill>
                <a:latin typeface="Calibri"/>
                <a:ea typeface="Calibri"/>
                <a:cs typeface="B Kamran" pitchFamily="2" charset="-78"/>
              </a:rPr>
              <a:t> و آن </a:t>
            </a:r>
            <a:r>
              <a:rPr lang="fa-IR" sz="4000" b="1" dirty="0" err="1">
                <a:solidFill>
                  <a:srgbClr val="99FF99"/>
                </a:solidFill>
                <a:latin typeface="Calibri"/>
                <a:ea typeface="Calibri"/>
                <a:cs typeface="B Kamran" pitchFamily="2" charset="-78"/>
              </a:rPr>
              <a:t>كس</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كه</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وضوء</a:t>
            </a:r>
            <a:r>
              <a:rPr lang="fa-IR" sz="4000" b="1" dirty="0">
                <a:solidFill>
                  <a:srgbClr val="99FF99"/>
                </a:solidFill>
                <a:latin typeface="Calibri"/>
                <a:ea typeface="Calibri"/>
                <a:cs typeface="B Kamran" pitchFamily="2" charset="-78"/>
              </a:rPr>
              <a:t> را </a:t>
            </a:r>
            <a:r>
              <a:rPr lang="fa-IR" sz="4000" b="1" dirty="0" err="1">
                <a:solidFill>
                  <a:srgbClr val="99FF99"/>
                </a:solidFill>
                <a:latin typeface="Calibri"/>
                <a:ea typeface="Calibri"/>
                <a:cs typeface="B Kamran" pitchFamily="2" charset="-78"/>
              </a:rPr>
              <a:t>واگذارد</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بى‏وضو</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بنماز</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ايستد</a:t>
            </a:r>
            <a:r>
              <a:rPr lang="fa-IR" sz="4000" b="1" dirty="0">
                <a:solidFill>
                  <a:srgbClr val="99FF99"/>
                </a:solidFill>
                <a:latin typeface="Calibri"/>
                <a:ea typeface="Calibri"/>
                <a:cs typeface="B Kamran" pitchFamily="2" charset="-78"/>
              </a:rPr>
              <a:t>) </a:t>
            </a:r>
          </a:p>
          <a:p>
            <a:pPr algn="ctr" rtl="1"/>
            <a:r>
              <a:rPr lang="fa-IR" sz="4000" b="1" dirty="0">
                <a:solidFill>
                  <a:srgbClr val="99FF99"/>
                </a:solidFill>
                <a:latin typeface="Calibri"/>
                <a:ea typeface="Calibri"/>
                <a:cs typeface="B Kamran" pitchFamily="2" charset="-78"/>
              </a:rPr>
              <a:t>و دختر </a:t>
            </a:r>
            <a:r>
              <a:rPr lang="fa-IR" sz="4000" b="1" dirty="0" err="1">
                <a:solidFill>
                  <a:srgbClr val="99FF99"/>
                </a:solidFill>
                <a:latin typeface="Calibri"/>
                <a:ea typeface="Calibri"/>
                <a:cs typeface="B Kamran" pitchFamily="2" charset="-78"/>
              </a:rPr>
              <a:t>بالغى</a:t>
            </a:r>
            <a:r>
              <a:rPr lang="fa-IR" sz="4000" b="1" dirty="0">
                <a:solidFill>
                  <a:srgbClr val="99FF99"/>
                </a:solidFill>
                <a:latin typeface="Calibri"/>
                <a:ea typeface="Calibri"/>
                <a:cs typeface="B Kamran" pitchFamily="2" charset="-78"/>
              </a:rPr>
              <a:t> </a:t>
            </a:r>
            <a:r>
              <a:rPr lang="fa-IR" sz="4000" b="1" dirty="0" err="1">
                <a:solidFill>
                  <a:srgbClr val="99FF99"/>
                </a:solidFill>
                <a:latin typeface="Calibri"/>
                <a:ea typeface="Calibri"/>
                <a:cs typeface="B Kamran" pitchFamily="2" charset="-78"/>
              </a:rPr>
              <a:t>كه</a:t>
            </a:r>
            <a:r>
              <a:rPr lang="fa-IR" sz="4000" b="1" dirty="0">
                <a:solidFill>
                  <a:srgbClr val="99FF99"/>
                </a:solidFill>
                <a:latin typeface="Calibri"/>
                <a:ea typeface="Calibri"/>
                <a:cs typeface="B Kamran" pitchFamily="2" charset="-78"/>
              </a:rPr>
              <a:t> بدون </a:t>
            </a:r>
            <a:r>
              <a:rPr lang="fa-IR" sz="4000" b="1" dirty="0" err="1">
                <a:solidFill>
                  <a:srgbClr val="99FF99"/>
                </a:solidFill>
                <a:latin typeface="Calibri"/>
                <a:ea typeface="Calibri"/>
                <a:cs typeface="B Kamran" pitchFamily="2" charset="-78"/>
              </a:rPr>
              <a:t>مقنعه</a:t>
            </a:r>
            <a:r>
              <a:rPr lang="fa-IR" sz="4000" b="1" dirty="0">
                <a:solidFill>
                  <a:srgbClr val="99FF99"/>
                </a:solidFill>
                <a:latin typeface="Calibri"/>
                <a:ea typeface="Calibri"/>
                <a:cs typeface="B Kamran" pitchFamily="2" charset="-78"/>
              </a:rPr>
              <a:t> نماز بگذارد، </a:t>
            </a:r>
          </a:p>
          <a:p>
            <a:pPr algn="ctr" rtl="1"/>
            <a:r>
              <a:rPr lang="fa-IR" sz="4000" b="1" dirty="0">
                <a:solidFill>
                  <a:srgbClr val="99FF99"/>
                </a:solidFill>
                <a:latin typeface="Calibri"/>
                <a:ea typeface="Calibri"/>
                <a:cs typeface="B Kamran" pitchFamily="2" charset="-78"/>
              </a:rPr>
              <a:t>و </a:t>
            </a:r>
            <a:r>
              <a:rPr lang="fa-IR" sz="4000" b="1" dirty="0">
                <a:solidFill>
                  <a:srgbClr val="FF0000"/>
                </a:solidFill>
                <a:effectLst>
                  <a:glow rad="101600">
                    <a:prstClr val="black">
                      <a:alpha val="60000"/>
                    </a:prstClr>
                  </a:glow>
                </a:effectLst>
                <a:latin typeface="Calibri"/>
                <a:ea typeface="Calibri"/>
                <a:cs typeface="B Kamran" pitchFamily="2" charset="-78"/>
              </a:rPr>
              <a:t>امام </a:t>
            </a:r>
            <a:r>
              <a:rPr lang="fa-IR" sz="4000" b="1" dirty="0" err="1">
                <a:solidFill>
                  <a:srgbClr val="FF0000"/>
                </a:solidFill>
                <a:effectLst>
                  <a:glow rad="101600">
                    <a:prstClr val="black">
                      <a:alpha val="60000"/>
                    </a:prstClr>
                  </a:glow>
                </a:effectLst>
                <a:latin typeface="Calibri"/>
                <a:ea typeface="Calibri"/>
                <a:cs typeface="B Kamran" pitchFamily="2" charset="-78"/>
              </a:rPr>
              <a:t>قومى</a:t>
            </a:r>
            <a:r>
              <a:rPr lang="fa-IR" sz="4000" b="1" dirty="0">
                <a:solidFill>
                  <a:srgbClr val="FF0000"/>
                </a:solidFill>
                <a:effectLst>
                  <a:glow rad="101600">
                    <a:prstClr val="black">
                      <a:alpha val="60000"/>
                    </a:prstClr>
                  </a:glow>
                </a:effectLst>
                <a:latin typeface="Calibri"/>
                <a:ea typeface="Calibri"/>
                <a:cs typeface="B Kamran" pitchFamily="2" charset="-78"/>
              </a:rPr>
              <a:t> </a:t>
            </a:r>
            <a:r>
              <a:rPr lang="fa-IR" sz="4000" b="1" dirty="0" err="1">
                <a:solidFill>
                  <a:srgbClr val="FF0000"/>
                </a:solidFill>
                <a:effectLst>
                  <a:glow rad="101600">
                    <a:prstClr val="black">
                      <a:alpha val="60000"/>
                    </a:prstClr>
                  </a:glow>
                </a:effectLst>
                <a:latin typeface="Calibri"/>
                <a:ea typeface="Calibri"/>
                <a:cs typeface="B Kamran" pitchFamily="2" charset="-78"/>
              </a:rPr>
              <a:t>كه</a:t>
            </a:r>
            <a:r>
              <a:rPr lang="fa-IR" sz="4000" b="1" dirty="0">
                <a:solidFill>
                  <a:srgbClr val="FF0000"/>
                </a:solidFill>
                <a:effectLst>
                  <a:glow rad="101600">
                    <a:prstClr val="black">
                      <a:alpha val="60000"/>
                    </a:prstClr>
                  </a:glow>
                </a:effectLst>
                <a:latin typeface="Calibri"/>
                <a:ea typeface="Calibri"/>
                <a:cs typeface="B Kamran" pitchFamily="2" charset="-78"/>
              </a:rPr>
              <a:t> به </a:t>
            </a:r>
            <a:r>
              <a:rPr lang="fa-IR" sz="4000" b="1" dirty="0" err="1">
                <a:solidFill>
                  <a:srgbClr val="FF0000"/>
                </a:solidFill>
                <a:effectLst>
                  <a:glow rad="101600">
                    <a:prstClr val="black">
                      <a:alpha val="60000"/>
                    </a:prstClr>
                  </a:glow>
                </a:effectLst>
                <a:latin typeface="Calibri"/>
                <a:ea typeface="Calibri"/>
                <a:cs typeface="B Kamran" pitchFamily="2" charset="-78"/>
              </a:rPr>
              <a:t>امامت</a:t>
            </a:r>
            <a:r>
              <a:rPr lang="fa-IR" sz="4000" b="1" dirty="0">
                <a:solidFill>
                  <a:srgbClr val="FF0000"/>
                </a:solidFill>
                <a:effectLst>
                  <a:glow rad="101600">
                    <a:prstClr val="black">
                      <a:alpha val="60000"/>
                    </a:prstClr>
                  </a:glow>
                </a:effectLst>
                <a:latin typeface="Calibri"/>
                <a:ea typeface="Calibri"/>
                <a:cs typeface="B Kamran" pitchFamily="2" charset="-78"/>
              </a:rPr>
              <a:t> </a:t>
            </a:r>
            <a:r>
              <a:rPr lang="fa-IR" sz="4000" b="1" dirty="0" err="1">
                <a:solidFill>
                  <a:srgbClr val="FF0000"/>
                </a:solidFill>
                <a:effectLst>
                  <a:glow rad="101600">
                    <a:prstClr val="black">
                      <a:alpha val="60000"/>
                    </a:prstClr>
                  </a:glow>
                </a:effectLst>
                <a:latin typeface="Calibri"/>
                <a:ea typeface="Calibri"/>
                <a:cs typeface="B Kamran" pitchFamily="2" charset="-78"/>
              </a:rPr>
              <a:t>ايشان</a:t>
            </a:r>
            <a:r>
              <a:rPr lang="fa-IR" sz="4000" b="1" dirty="0">
                <a:solidFill>
                  <a:srgbClr val="FF0000"/>
                </a:solidFill>
                <a:effectLst>
                  <a:glow rad="101600">
                    <a:prstClr val="black">
                      <a:alpha val="60000"/>
                    </a:prstClr>
                  </a:glow>
                </a:effectLst>
                <a:latin typeface="Calibri"/>
                <a:ea typeface="Calibri"/>
                <a:cs typeface="B Kamran" pitchFamily="2" charset="-78"/>
              </a:rPr>
              <a:t> </a:t>
            </a:r>
            <a:r>
              <a:rPr lang="fa-IR" sz="4000" b="1" dirty="0" err="1">
                <a:solidFill>
                  <a:srgbClr val="FF0000"/>
                </a:solidFill>
                <a:effectLst>
                  <a:glow rad="101600">
                    <a:prstClr val="black">
                      <a:alpha val="60000"/>
                    </a:prstClr>
                  </a:glow>
                </a:effectLst>
                <a:latin typeface="Calibri"/>
                <a:ea typeface="Calibri"/>
                <a:cs typeface="B Kamran" pitchFamily="2" charset="-78"/>
              </a:rPr>
              <a:t>بايستد</a:t>
            </a:r>
            <a:r>
              <a:rPr lang="fa-IR" sz="4000" b="1" dirty="0">
                <a:solidFill>
                  <a:srgbClr val="FF0000"/>
                </a:solidFill>
                <a:effectLst>
                  <a:glow rad="101600">
                    <a:prstClr val="black">
                      <a:alpha val="60000"/>
                    </a:prstClr>
                  </a:glow>
                </a:effectLst>
                <a:latin typeface="Calibri"/>
                <a:ea typeface="Calibri"/>
                <a:cs typeface="B Kamran" pitchFamily="2" charset="-78"/>
              </a:rPr>
              <a:t> در </a:t>
            </a:r>
            <a:r>
              <a:rPr lang="fa-IR" sz="4000" b="1" dirty="0" err="1">
                <a:solidFill>
                  <a:srgbClr val="FF0000"/>
                </a:solidFill>
                <a:effectLst>
                  <a:glow rad="101600">
                    <a:prstClr val="black">
                      <a:alpha val="60000"/>
                    </a:prstClr>
                  </a:glow>
                </a:effectLst>
                <a:latin typeface="Calibri"/>
                <a:ea typeface="Calibri"/>
                <a:cs typeface="B Kamran" pitchFamily="2" charset="-78"/>
              </a:rPr>
              <a:t>حالى</a:t>
            </a:r>
            <a:r>
              <a:rPr lang="fa-IR" sz="4000" b="1" dirty="0">
                <a:solidFill>
                  <a:srgbClr val="FF0000"/>
                </a:solidFill>
                <a:effectLst>
                  <a:glow rad="101600">
                    <a:prstClr val="black">
                      <a:alpha val="60000"/>
                    </a:prstClr>
                  </a:glow>
                </a:effectLst>
                <a:latin typeface="Calibri"/>
                <a:ea typeface="Calibri"/>
                <a:cs typeface="B Kamran" pitchFamily="2" charset="-78"/>
              </a:rPr>
              <a:t> </a:t>
            </a:r>
            <a:r>
              <a:rPr lang="fa-IR" sz="4000" b="1" dirty="0" err="1">
                <a:solidFill>
                  <a:srgbClr val="FF0000"/>
                </a:solidFill>
                <a:effectLst>
                  <a:glow rad="101600">
                    <a:prstClr val="black">
                      <a:alpha val="60000"/>
                    </a:prstClr>
                  </a:glow>
                </a:effectLst>
                <a:latin typeface="Calibri"/>
                <a:ea typeface="Calibri"/>
                <a:cs typeface="B Kamran" pitchFamily="2" charset="-78"/>
              </a:rPr>
              <a:t>كه</a:t>
            </a:r>
            <a:r>
              <a:rPr lang="fa-IR" sz="4000" b="1" dirty="0">
                <a:solidFill>
                  <a:srgbClr val="FF0000"/>
                </a:solidFill>
                <a:effectLst>
                  <a:glow rad="101600">
                    <a:prstClr val="black">
                      <a:alpha val="60000"/>
                    </a:prstClr>
                  </a:glow>
                </a:effectLst>
                <a:latin typeface="Calibri"/>
                <a:ea typeface="Calibri"/>
                <a:cs typeface="B Kamran" pitchFamily="2" charset="-78"/>
              </a:rPr>
              <a:t> از او </a:t>
            </a:r>
            <a:r>
              <a:rPr lang="fa-IR" sz="4000" b="1" dirty="0" err="1">
                <a:solidFill>
                  <a:srgbClr val="FF0000"/>
                </a:solidFill>
                <a:effectLst>
                  <a:glow rad="101600">
                    <a:prstClr val="black">
                      <a:alpha val="60000"/>
                    </a:prstClr>
                  </a:glow>
                </a:effectLst>
                <a:latin typeface="Calibri"/>
                <a:ea typeface="Calibri"/>
                <a:cs typeface="B Kamran" pitchFamily="2" charset="-78"/>
              </a:rPr>
              <a:t>كراهت</a:t>
            </a:r>
            <a:r>
              <a:rPr lang="fa-IR" sz="4000" b="1" dirty="0">
                <a:solidFill>
                  <a:srgbClr val="FF0000"/>
                </a:solidFill>
                <a:effectLst>
                  <a:glow rad="101600">
                    <a:prstClr val="black">
                      <a:alpha val="60000"/>
                    </a:prstClr>
                  </a:glow>
                </a:effectLst>
                <a:latin typeface="Calibri"/>
                <a:ea typeface="Calibri"/>
                <a:cs typeface="B Kamran" pitchFamily="2" charset="-78"/>
              </a:rPr>
              <a:t> داشته باشند </a:t>
            </a:r>
            <a:r>
              <a:rPr lang="fa-IR" sz="4000" b="1" dirty="0">
                <a:solidFill>
                  <a:srgbClr val="99FF99"/>
                </a:solidFill>
                <a:latin typeface="Calibri"/>
                <a:ea typeface="Calibri"/>
                <a:cs typeface="B Kamran" pitchFamily="2" charset="-78"/>
              </a:rPr>
              <a:t>و . . </a:t>
            </a:r>
            <a:r>
              <a:rPr lang="fa-IR" sz="4000" b="1" dirty="0">
                <a:solidFill>
                  <a:srgbClr val="99FF99"/>
                </a:solidFill>
                <a:latin typeface="Calibri"/>
                <a:ea typeface="Calibri"/>
                <a:cs typeface="2  Badr" pitchFamily="2" charset="-78"/>
              </a:rPr>
              <a:t>.</a:t>
            </a:r>
            <a:endParaRPr lang="fa-IR" sz="2800" dirty="0">
              <a:solidFill>
                <a:srgbClr val="99FF99"/>
              </a:solidFill>
            </a:endParaRPr>
          </a:p>
          <a:p>
            <a:pPr algn="ctr" rtl="1"/>
            <a:r>
              <a:rPr lang="fa-IR" sz="1600" dirty="0">
                <a:solidFill>
                  <a:srgbClr val="FFFF00"/>
                </a:solidFill>
                <a:cs typeface="B Koodak" pitchFamily="2" charset="-78"/>
              </a:rPr>
              <a:t>بحار الأنوار الجامعة لدرر أخبار الأئمة الأطهار   ج‏74 ص50  باب 3 ما أوصى رسول الله ص إلى أمير المؤمنين   ص : 44</a:t>
            </a:r>
          </a:p>
          <a:p>
            <a:pPr algn="ctr" rtl="1"/>
            <a:r>
              <a:rPr lang="fa-IR" sz="1600" dirty="0">
                <a:solidFill>
                  <a:srgbClr val="FFFF00"/>
                </a:solidFill>
                <a:cs typeface="B Koodak" pitchFamily="2" charset="-78"/>
              </a:rPr>
              <a:t>من لا </a:t>
            </a:r>
            <a:r>
              <a:rPr lang="fa-IR" sz="1600" dirty="0" err="1">
                <a:solidFill>
                  <a:srgbClr val="FFFF00"/>
                </a:solidFill>
                <a:cs typeface="B Koodak" pitchFamily="2" charset="-78"/>
              </a:rPr>
              <a:t>يحضره</a:t>
            </a:r>
            <a:r>
              <a:rPr lang="fa-IR" sz="1600" dirty="0">
                <a:solidFill>
                  <a:srgbClr val="FFFF00"/>
                </a:solidFill>
                <a:cs typeface="B Koodak" pitchFamily="2" charset="-78"/>
              </a:rPr>
              <a:t> </a:t>
            </a:r>
            <a:r>
              <a:rPr lang="fa-IR" sz="1600" dirty="0" err="1">
                <a:solidFill>
                  <a:srgbClr val="FFFF00"/>
                </a:solidFill>
                <a:cs typeface="B Koodak" pitchFamily="2" charset="-78"/>
              </a:rPr>
              <a:t>الفقيه</a:t>
            </a:r>
            <a:r>
              <a:rPr lang="fa-IR" sz="1600" dirty="0">
                <a:solidFill>
                  <a:srgbClr val="FFFF00"/>
                </a:solidFill>
                <a:cs typeface="B Koodak" pitchFamily="2" charset="-78"/>
              </a:rPr>
              <a:t>    ج‏4    358    باب </a:t>
            </a:r>
            <a:r>
              <a:rPr lang="fa-IR" sz="1600" dirty="0" err="1">
                <a:solidFill>
                  <a:srgbClr val="FFFF00"/>
                </a:solidFill>
                <a:cs typeface="B Koodak" pitchFamily="2" charset="-78"/>
              </a:rPr>
              <a:t>النوادر</a:t>
            </a:r>
            <a:r>
              <a:rPr lang="fa-IR" sz="1600" dirty="0">
                <a:solidFill>
                  <a:srgbClr val="FFFF00"/>
                </a:solidFill>
                <a:cs typeface="B Koodak" pitchFamily="2" charset="-78"/>
              </a:rPr>
              <a:t> و هو آخر </a:t>
            </a:r>
            <a:r>
              <a:rPr lang="fa-IR" sz="1600" dirty="0" err="1">
                <a:solidFill>
                  <a:srgbClr val="FFFF00"/>
                </a:solidFill>
                <a:cs typeface="B Koodak" pitchFamily="2" charset="-78"/>
              </a:rPr>
              <a:t>أبواب</a:t>
            </a:r>
            <a:r>
              <a:rPr lang="fa-IR" sz="1600" dirty="0">
                <a:solidFill>
                  <a:srgbClr val="FFFF00"/>
                </a:solidFill>
                <a:cs typeface="B Koodak" pitchFamily="2" charset="-78"/>
              </a:rPr>
              <a:t> </a:t>
            </a:r>
            <a:r>
              <a:rPr lang="fa-IR" sz="1600" dirty="0" err="1">
                <a:solidFill>
                  <a:srgbClr val="FFFF00"/>
                </a:solidFill>
                <a:cs typeface="B Koodak" pitchFamily="2" charset="-78"/>
              </a:rPr>
              <a:t>الكتاب</a:t>
            </a:r>
            <a:r>
              <a:rPr lang="fa-IR" sz="1600" dirty="0">
                <a:solidFill>
                  <a:srgbClr val="FFFF00"/>
                </a:solidFill>
                <a:cs typeface="B Koodak" pitchFamily="2" charset="-78"/>
              </a:rPr>
              <a:t> .....  ص : 35</a:t>
            </a:r>
          </a:p>
        </p:txBody>
      </p:sp>
    </p:spTree>
    <p:extLst>
      <p:ext uri="{BB962C8B-B14F-4D97-AF65-F5344CB8AC3E}">
        <p14:creationId xmlns:p14="http://schemas.microsoft.com/office/powerpoint/2010/main" val="1977776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4">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4">
                                            <p:txEl>
                                              <p:pRg st="0" end="0"/>
                                            </p:txEl>
                                          </p:spTgt>
                                        </p:tgtEl>
                                        <p:attrNameLst>
                                          <p:attrName>ppt_w</p:attrName>
                                        </p:attrNameLst>
                                      </p:cBhvr>
                                    </p:anim>
                                    <p:anim by="(#ppt_w*0.50)" calcmode="lin" valueType="num">
                                      <p:cBhvr>
                                        <p:cTn id="13" dur="500" decel="50000" autoRev="1" fill="hold">
                                          <p:stCondLst>
                                            <p:cond delay="0"/>
                                          </p:stCondLst>
                                        </p:cTn>
                                        <p:tgtEl>
                                          <p:spTgt spid="4">
                                            <p:txEl>
                                              <p:pRg st="0" end="0"/>
                                            </p:txEl>
                                          </p:spTgt>
                                        </p:tgtEl>
                                        <p:attrNameLst>
                                          <p:attrName>ppt_x</p:attrName>
                                        </p:attrNameLst>
                                      </p:cBhvr>
                                    </p:anim>
                                    <p:anim from="(-#ppt_h/2)" to="(#ppt_y)" calcmode="lin" valueType="num">
                                      <p:cBhvr>
                                        <p:cTn id="14" dur="1000" fill="hold">
                                          <p:stCondLst>
                                            <p:cond delay="0"/>
                                          </p:stCondLst>
                                        </p:cTn>
                                        <p:tgtEl>
                                          <p:spTgt spid="4">
                                            <p:txEl>
                                              <p:pRg st="0" end="0"/>
                                            </p:txEl>
                                          </p:spTgt>
                                        </p:tgtEl>
                                        <p:attrNameLst>
                                          <p:attrName>ppt_y</p:attrName>
                                        </p:attrNameLst>
                                      </p:cBhvr>
                                    </p:anim>
                                    <p:animRot by="21600000">
                                      <p:cBhvr>
                                        <p:cTn id="15" dur="1000" fill="hold">
                                          <p:stCondLst>
                                            <p:cond delay="0"/>
                                          </p:stCondLst>
                                        </p:cTn>
                                        <p:tgtEl>
                                          <p:spTgt spid="4">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p:cTn id="44"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6"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47" dur="10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 calcmode="lin" valueType="num">
                                      <p:cBhvr>
                                        <p:cTn id="52"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3"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54"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55" dur="10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p:cTn id="60"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1"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62"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63" dur="1000"/>
                                        <p:tgtEl>
                                          <p:spTgt spid="4">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
                                            <p:txEl>
                                              <p:pRg st="1" end="1"/>
                                            </p:txEl>
                                          </p:spTgt>
                                        </p:tgtEl>
                                        <p:attrNameLst>
                                          <p:attrName>style.visibility</p:attrName>
                                        </p:attrNameLst>
                                      </p:cBhvr>
                                      <p:to>
                                        <p:strVal val="visible"/>
                                      </p:to>
                                    </p:set>
                                    <p:anim calcmode="lin" valueType="num">
                                      <p:cBhvr additive="base">
                                        <p:cTn id="6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4">
                                            <p:txEl>
                                              <p:pRg st="8" end="8"/>
                                            </p:txEl>
                                          </p:spTgt>
                                        </p:tgtEl>
                                        <p:attrNameLst>
                                          <p:attrName>style.visibility</p:attrName>
                                        </p:attrNameLst>
                                      </p:cBhvr>
                                      <p:to>
                                        <p:strVal val="visible"/>
                                      </p:to>
                                    </p:set>
                                    <p:anim calcmode="lin" valueType="num">
                                      <p:cBhvr additive="base">
                                        <p:cTn id="74"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 calcmode="lin" valueType="num">
                                      <p:cBhvr additive="base">
                                        <p:cTn id="80"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b="-7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8" y="72008"/>
            <a:ext cx="8995792" cy="6709792"/>
          </a:xfrm>
          <a:prstGeom prst="roundRect">
            <a:avLst>
              <a:gd name="adj" fmla="val 4870"/>
            </a:avLst>
          </a:prstGeom>
          <a:solidFill>
            <a:srgbClr val="A4E18B"/>
          </a:solidFill>
          <a:ln w="76200">
            <a:noFill/>
          </a:ln>
          <a:effectLst>
            <a:glow rad="101600">
              <a:srgbClr val="023004">
                <a:alpha val="60000"/>
              </a:srgbClr>
            </a:glow>
            <a:outerShdw blurRad="95000" rotWithShape="0">
              <a:srgbClr val="000000">
                <a:alpha val="50000"/>
              </a:srgbClr>
            </a:outerShdw>
            <a:softEdge rad="127000"/>
          </a:effectLst>
        </p:spPr>
        <p:style>
          <a:lnRef idx="1">
            <a:schemeClr val="dk1"/>
          </a:lnRef>
          <a:fillRef idx="2">
            <a:schemeClr val="dk1"/>
          </a:fillRef>
          <a:effectRef idx="1">
            <a:schemeClr val="dk1"/>
          </a:effectRef>
          <a:fontRef idx="minor">
            <a:schemeClr val="dk1"/>
          </a:fontRef>
        </p:style>
        <p:txBody>
          <a:bodyPr rtlCol="1" anchor="ctr"/>
          <a:lstStyle/>
          <a:p>
            <a:pPr algn="ctr" rtl="1"/>
            <a:r>
              <a:rPr lang="fa-IR" sz="8000" b="1" cap="all" dirty="0" err="1">
                <a:ln w="9000" cmpd="sng">
                  <a:solidFill>
                    <a:srgbClr val="C00000"/>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cs typeface="B Titr" pitchFamily="2" charset="-78"/>
              </a:rPr>
              <a:t>ايمان</a:t>
            </a:r>
            <a:r>
              <a:rPr lang="fa-IR" sz="8000" b="1" cap="all" dirty="0">
                <a:ln w="9000" cmpd="sng">
                  <a:solidFill>
                    <a:srgbClr val="C00000"/>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cs typeface="B Titr" pitchFamily="2" charset="-78"/>
              </a:rPr>
              <a:t>، ولايت و تقوي </a:t>
            </a:r>
          </a:p>
          <a:p>
            <a:pPr algn="ctr" rtl="1"/>
            <a:r>
              <a:rPr lang="fa-IR" sz="6000" b="1" dirty="0">
                <a:ln w="18415" cmpd="sng">
                  <a:noFill/>
                  <a:prstDash val="solid"/>
                </a:ln>
                <a:solidFill>
                  <a:srgbClr val="99FF99"/>
                </a:solidFill>
                <a:effectLst>
                  <a:outerShdw blurRad="63500" dir="3600000" algn="tl" rotWithShape="0">
                    <a:srgbClr val="000000">
                      <a:alpha val="70000"/>
                    </a:srgbClr>
                  </a:outerShdw>
                </a:effectLst>
              </a:rPr>
              <a:t> </a:t>
            </a:r>
            <a:r>
              <a:rPr lang="fa-IR" sz="3200" b="1" dirty="0">
                <a:ln w="18415" cmpd="sng">
                  <a:noFill/>
                  <a:prstDash val="solid"/>
                </a:ln>
                <a:solidFill>
                  <a:prstClr val="black"/>
                </a:solidFill>
                <a:cs typeface="B Homa" pitchFamily="2" charset="-78"/>
              </a:rPr>
              <a:t>شرط </a:t>
            </a:r>
            <a:r>
              <a:rPr lang="fa-IR" sz="3200" b="1" dirty="0" err="1">
                <a:ln w="18415" cmpd="sng">
                  <a:noFill/>
                  <a:prstDash val="solid"/>
                </a:ln>
                <a:solidFill>
                  <a:prstClr val="black"/>
                </a:solidFill>
                <a:cs typeface="B Homa" pitchFamily="2" charset="-78"/>
              </a:rPr>
              <a:t>اساسي</a:t>
            </a:r>
            <a:r>
              <a:rPr lang="fa-IR" sz="3200" b="1" dirty="0">
                <a:ln w="18415" cmpd="sng">
                  <a:noFill/>
                  <a:prstDash val="solid"/>
                </a:ln>
                <a:solidFill>
                  <a:prstClr val="black"/>
                </a:solidFill>
                <a:cs typeface="B Homa" pitchFamily="2" charset="-78"/>
              </a:rPr>
              <a:t> </a:t>
            </a:r>
            <a:r>
              <a:rPr lang="fa-IR" sz="3200" b="1" dirty="0" err="1">
                <a:ln w="18415" cmpd="sng">
                  <a:noFill/>
                  <a:prstDash val="solid"/>
                </a:ln>
                <a:solidFill>
                  <a:prstClr val="black"/>
                </a:solidFill>
                <a:cs typeface="B Homa" pitchFamily="2" charset="-78"/>
              </a:rPr>
              <a:t>قبولي</a:t>
            </a:r>
            <a:r>
              <a:rPr lang="fa-IR" sz="3200" b="1" dirty="0">
                <a:ln w="18415" cmpd="sng">
                  <a:noFill/>
                  <a:prstDash val="solid"/>
                </a:ln>
                <a:solidFill>
                  <a:prstClr val="black"/>
                </a:solidFill>
                <a:cs typeface="B Homa" pitchFamily="2" charset="-78"/>
              </a:rPr>
              <a:t> عمل است </a:t>
            </a:r>
            <a:r>
              <a:rPr lang="fa-IR" sz="3200" b="1" dirty="0" err="1">
                <a:ln w="18415" cmpd="sng">
                  <a:noFill/>
                  <a:prstDash val="solid"/>
                </a:ln>
                <a:solidFill>
                  <a:prstClr val="black"/>
                </a:solidFill>
                <a:cs typeface="B Homa" pitchFamily="2" charset="-78"/>
              </a:rPr>
              <a:t>كه</a:t>
            </a:r>
            <a:r>
              <a:rPr lang="fa-IR" sz="3200" b="1" dirty="0">
                <a:ln w="18415" cmpd="sng">
                  <a:noFill/>
                  <a:prstDash val="solid"/>
                </a:ln>
                <a:solidFill>
                  <a:prstClr val="black"/>
                </a:solidFill>
                <a:cs typeface="B Homa" pitchFamily="2" charset="-78"/>
              </a:rPr>
              <a:t> </a:t>
            </a:r>
            <a:r>
              <a:rPr lang="fa-IR" sz="3200" b="1" dirty="0" err="1">
                <a:ln w="18415" cmpd="sng">
                  <a:noFill/>
                  <a:prstDash val="solid"/>
                </a:ln>
                <a:solidFill>
                  <a:prstClr val="black"/>
                </a:solidFill>
                <a:cs typeface="B Homa" pitchFamily="2" charset="-78"/>
              </a:rPr>
              <a:t>مفروض</a:t>
            </a:r>
            <a:r>
              <a:rPr lang="fa-IR" sz="3200" b="1" dirty="0">
                <a:ln w="18415" cmpd="sng">
                  <a:noFill/>
                  <a:prstDash val="solid"/>
                </a:ln>
                <a:solidFill>
                  <a:prstClr val="black"/>
                </a:solidFill>
                <a:cs typeface="B Homa" pitchFamily="2" charset="-78"/>
              </a:rPr>
              <a:t> گرفته‌ شد</a:t>
            </a:r>
            <a:r>
              <a:rPr lang="fa-IR" b="1" dirty="0">
                <a:ln w="18415" cmpd="sng">
                  <a:noFill/>
                  <a:prstDash val="solid"/>
                </a:ln>
                <a:solidFill>
                  <a:prstClr val="black"/>
                </a:solidFill>
                <a:cs typeface="B Homa" pitchFamily="2" charset="-78"/>
              </a:rPr>
              <a:t>:</a:t>
            </a:r>
          </a:p>
          <a:p>
            <a:pPr algn="ctr" rtl="1"/>
            <a:r>
              <a:rPr lang="fa-IR" sz="4000" b="1" dirty="0">
                <a:ln w="18415" cmpd="sng">
                  <a:noFill/>
                  <a:prstDash val="solid"/>
                </a:ln>
                <a:solidFill>
                  <a:prstClr val="black"/>
                </a:solidFill>
                <a:cs typeface="B Homa" pitchFamily="2" charset="-78"/>
              </a:rPr>
              <a:t> </a:t>
            </a:r>
            <a:r>
              <a:rPr lang="fa-IR" sz="4000" dirty="0">
                <a:ln w="18415" cmpd="sng">
                  <a:noFill/>
                  <a:prstDash val="solid"/>
                </a:ln>
                <a:solidFill>
                  <a:prstClr val="black"/>
                </a:solidFill>
                <a:cs typeface="B Homa" pitchFamily="2" charset="-78"/>
              </a:rPr>
              <a:t>1- و من </a:t>
            </a:r>
            <a:r>
              <a:rPr lang="fa-IR" sz="4000" dirty="0" err="1">
                <a:ln w="18415" cmpd="sng">
                  <a:noFill/>
                  <a:prstDash val="solid"/>
                </a:ln>
                <a:solidFill>
                  <a:prstClr val="black"/>
                </a:solidFill>
                <a:cs typeface="B Homa" pitchFamily="2" charset="-78"/>
              </a:rPr>
              <a:t>يكفر</a:t>
            </a:r>
            <a:r>
              <a:rPr lang="fa-IR" sz="4000" dirty="0">
                <a:ln w="18415" cmpd="sng">
                  <a:noFill/>
                  <a:prstDash val="solid"/>
                </a:ln>
                <a:solidFill>
                  <a:prstClr val="black"/>
                </a:solidFill>
                <a:cs typeface="B Homa" pitchFamily="2" charset="-78"/>
              </a:rPr>
              <a:t> </a:t>
            </a:r>
            <a:r>
              <a:rPr lang="fa-IR" sz="4000" dirty="0" err="1">
                <a:ln w="18415" cmpd="sng">
                  <a:noFill/>
                  <a:prstDash val="solid"/>
                </a:ln>
                <a:solidFill>
                  <a:prstClr val="black"/>
                </a:solidFill>
                <a:cs typeface="B Homa" pitchFamily="2" charset="-78"/>
              </a:rPr>
              <a:t>بالايمان</a:t>
            </a:r>
            <a:r>
              <a:rPr lang="fa-IR" sz="4000" dirty="0">
                <a:ln w="18415" cmpd="sng">
                  <a:noFill/>
                  <a:prstDash val="solid"/>
                </a:ln>
                <a:solidFill>
                  <a:prstClr val="black"/>
                </a:solidFill>
                <a:cs typeface="B Homa" pitchFamily="2" charset="-78"/>
              </a:rPr>
              <a:t>، فقد </a:t>
            </a:r>
            <a:r>
              <a:rPr lang="fa-IR" sz="4000" dirty="0" err="1">
                <a:ln w="18415" cmpd="sng">
                  <a:noFill/>
                  <a:prstDash val="solid"/>
                </a:ln>
                <a:solidFill>
                  <a:prstClr val="black"/>
                </a:solidFill>
                <a:cs typeface="B Homa" pitchFamily="2" charset="-78"/>
              </a:rPr>
              <a:t>حبط</a:t>
            </a:r>
            <a:r>
              <a:rPr lang="fa-IR" sz="4000" dirty="0">
                <a:ln w="18415" cmpd="sng">
                  <a:noFill/>
                  <a:prstDash val="solid"/>
                </a:ln>
                <a:solidFill>
                  <a:prstClr val="black"/>
                </a:solidFill>
                <a:cs typeface="B Homa" pitchFamily="2" charset="-78"/>
              </a:rPr>
              <a:t> عمله.  </a:t>
            </a:r>
            <a:r>
              <a:rPr lang="fa-IR" sz="1600" b="1" dirty="0">
                <a:ln w="18415" cmpd="sng">
                  <a:noFill/>
                  <a:prstDash val="solid"/>
                </a:ln>
                <a:solidFill>
                  <a:prstClr val="black"/>
                </a:solidFill>
                <a:cs typeface="2  Kamran" pitchFamily="2" charset="-78"/>
              </a:rPr>
              <a:t>مائده/ 5</a:t>
            </a:r>
          </a:p>
          <a:p>
            <a:pPr algn="ctr" rtl="1"/>
            <a:r>
              <a:rPr lang="fa-IR" sz="1600" dirty="0">
                <a:ln w="18415" cmpd="sng">
                  <a:noFill/>
                  <a:prstDash val="solid"/>
                </a:ln>
                <a:solidFill>
                  <a:prstClr val="black"/>
                </a:solidFill>
                <a:cs typeface="B Homa" pitchFamily="2" charset="-78"/>
              </a:rPr>
              <a:t> هر </a:t>
            </a:r>
            <a:r>
              <a:rPr lang="fa-IR" sz="1600" dirty="0" err="1">
                <a:ln w="18415" cmpd="sng">
                  <a:noFill/>
                  <a:prstDash val="solid"/>
                </a:ln>
                <a:solidFill>
                  <a:prstClr val="black"/>
                </a:solidFill>
                <a:cs typeface="B Homa" pitchFamily="2" charset="-78"/>
              </a:rPr>
              <a:t>كه</a:t>
            </a:r>
            <a:r>
              <a:rPr lang="fa-IR" sz="1600" dirty="0">
                <a:ln w="18415" cmpd="sng">
                  <a:noFill/>
                  <a:prstDash val="solid"/>
                </a:ln>
                <a:solidFill>
                  <a:prstClr val="black"/>
                </a:solidFill>
                <a:cs typeface="B Homa" pitchFamily="2" charset="-78"/>
              </a:rPr>
              <a:t> </a:t>
            </a:r>
            <a:r>
              <a:rPr lang="fa-IR" sz="1600" dirty="0" err="1">
                <a:ln w="18415" cmpd="sng">
                  <a:noFill/>
                  <a:prstDash val="solid"/>
                </a:ln>
                <a:solidFill>
                  <a:prstClr val="black"/>
                </a:solidFill>
                <a:cs typeface="B Homa" pitchFamily="2" charset="-78"/>
              </a:rPr>
              <a:t>ايمان</a:t>
            </a:r>
            <a:r>
              <a:rPr lang="fa-IR" sz="1600" dirty="0">
                <a:ln w="18415" cmpd="sng">
                  <a:noFill/>
                  <a:prstDash val="solid"/>
                </a:ln>
                <a:solidFill>
                  <a:prstClr val="black"/>
                </a:solidFill>
                <a:cs typeface="B Homa" pitchFamily="2" charset="-78"/>
              </a:rPr>
              <a:t> را </a:t>
            </a:r>
            <a:r>
              <a:rPr lang="fa-IR" sz="1600" dirty="0" err="1">
                <a:ln w="18415" cmpd="sng">
                  <a:noFill/>
                  <a:prstDash val="solid"/>
                </a:ln>
                <a:solidFill>
                  <a:prstClr val="black"/>
                </a:solidFill>
                <a:cs typeface="B Homa" pitchFamily="2" charset="-78"/>
              </a:rPr>
              <a:t>انكار</a:t>
            </a:r>
            <a:r>
              <a:rPr lang="fa-IR" sz="1600" dirty="0">
                <a:ln w="18415" cmpd="sng">
                  <a:noFill/>
                  <a:prstDash val="solid"/>
                </a:ln>
                <a:solidFill>
                  <a:prstClr val="black"/>
                </a:solidFill>
                <a:cs typeface="B Homa" pitchFamily="2" charset="-78"/>
              </a:rPr>
              <a:t> </a:t>
            </a:r>
            <a:r>
              <a:rPr lang="fa-IR" sz="1600" dirty="0" err="1">
                <a:ln w="18415" cmpd="sng">
                  <a:noFill/>
                  <a:prstDash val="solid"/>
                </a:ln>
                <a:solidFill>
                  <a:prstClr val="black"/>
                </a:solidFill>
                <a:cs typeface="B Homa" pitchFamily="2" charset="-78"/>
              </a:rPr>
              <a:t>كند</a:t>
            </a:r>
            <a:r>
              <a:rPr lang="fa-IR" sz="1600" dirty="0">
                <a:ln w="18415" cmpd="sng">
                  <a:noFill/>
                  <a:prstDash val="solid"/>
                </a:ln>
                <a:solidFill>
                  <a:prstClr val="black"/>
                </a:solidFill>
                <a:cs typeface="B Homa" pitchFamily="2" charset="-78"/>
              </a:rPr>
              <a:t>- به اسلام </a:t>
            </a:r>
            <a:r>
              <a:rPr lang="fa-IR" sz="1600" dirty="0" err="1">
                <a:ln w="18415" cmpd="sng">
                  <a:noFill/>
                  <a:prstDash val="solid"/>
                </a:ln>
                <a:solidFill>
                  <a:prstClr val="black"/>
                </a:solidFill>
                <a:cs typeface="B Homa" pitchFamily="2" charset="-78"/>
              </a:rPr>
              <a:t>كفر</a:t>
            </a:r>
            <a:r>
              <a:rPr lang="fa-IR" sz="1600" dirty="0">
                <a:ln w="18415" cmpd="sng">
                  <a:noFill/>
                  <a:prstDash val="solid"/>
                </a:ln>
                <a:solidFill>
                  <a:prstClr val="black"/>
                </a:solidFill>
                <a:cs typeface="B Homa" pitchFamily="2" charset="-78"/>
              </a:rPr>
              <a:t> </a:t>
            </a:r>
            <a:r>
              <a:rPr lang="fa-IR" sz="1600" dirty="0" err="1">
                <a:ln w="18415" cmpd="sng">
                  <a:noFill/>
                  <a:prstDash val="solid"/>
                </a:ln>
                <a:solidFill>
                  <a:prstClr val="black"/>
                </a:solidFill>
                <a:cs typeface="B Homa" pitchFamily="2" charset="-78"/>
              </a:rPr>
              <a:t>ورزد</a:t>
            </a:r>
            <a:r>
              <a:rPr lang="fa-IR" sz="1600" dirty="0">
                <a:ln w="18415" cmpd="sng">
                  <a:noFill/>
                  <a:prstDash val="solid"/>
                </a:ln>
                <a:solidFill>
                  <a:prstClr val="black"/>
                </a:solidFill>
                <a:cs typeface="B Homa" pitchFamily="2" charset="-78"/>
              </a:rPr>
              <a:t>- </a:t>
            </a:r>
            <a:r>
              <a:rPr lang="fa-IR" sz="1600" dirty="0" err="1">
                <a:ln w="18415" cmpd="sng">
                  <a:noFill/>
                  <a:prstDash val="solid"/>
                </a:ln>
                <a:solidFill>
                  <a:prstClr val="black"/>
                </a:solidFill>
                <a:cs typeface="B Homa" pitchFamily="2" charset="-78"/>
              </a:rPr>
              <a:t>براستى</a:t>
            </a:r>
            <a:r>
              <a:rPr lang="fa-IR" sz="1600" dirty="0">
                <a:ln w="18415" cmpd="sng">
                  <a:noFill/>
                  <a:prstDash val="solid"/>
                </a:ln>
                <a:solidFill>
                  <a:prstClr val="black"/>
                </a:solidFill>
                <a:cs typeface="B Homa" pitchFamily="2" charset="-78"/>
              </a:rPr>
              <a:t> </a:t>
            </a:r>
            <a:r>
              <a:rPr lang="fa-IR" sz="1600" dirty="0" err="1">
                <a:ln w="18415" cmpd="sng">
                  <a:noFill/>
                  <a:prstDash val="solid"/>
                </a:ln>
                <a:solidFill>
                  <a:prstClr val="black"/>
                </a:solidFill>
                <a:cs typeface="B Homa" pitchFamily="2" charset="-78"/>
              </a:rPr>
              <a:t>كردارش</a:t>
            </a:r>
            <a:r>
              <a:rPr lang="fa-IR" sz="1600" dirty="0">
                <a:ln w="18415" cmpd="sng">
                  <a:noFill/>
                  <a:prstDash val="solid"/>
                </a:ln>
                <a:solidFill>
                  <a:prstClr val="black"/>
                </a:solidFill>
                <a:cs typeface="B Homa" pitchFamily="2" charset="-78"/>
              </a:rPr>
              <a:t> تباه گردد و در آخرت از </a:t>
            </a:r>
            <a:r>
              <a:rPr lang="fa-IR" sz="1600" dirty="0" err="1">
                <a:ln w="18415" cmpd="sng">
                  <a:noFill/>
                  <a:prstDash val="solid"/>
                </a:ln>
                <a:solidFill>
                  <a:prstClr val="black"/>
                </a:solidFill>
                <a:cs typeface="B Homa" pitchFamily="2" charset="-78"/>
              </a:rPr>
              <a:t>زيانكاران</a:t>
            </a:r>
            <a:r>
              <a:rPr lang="fa-IR" sz="1600" dirty="0">
                <a:ln w="18415" cmpd="sng">
                  <a:noFill/>
                  <a:prstDash val="solid"/>
                </a:ln>
                <a:solidFill>
                  <a:prstClr val="black"/>
                </a:solidFill>
                <a:cs typeface="B Homa" pitchFamily="2" charset="-78"/>
              </a:rPr>
              <a:t> خواهد بود</a:t>
            </a:r>
          </a:p>
          <a:p>
            <a:pPr algn="ctr" rtl="1"/>
            <a:endParaRPr lang="fa-IR" sz="1600" dirty="0">
              <a:ln w="18415" cmpd="sng">
                <a:noFill/>
                <a:prstDash val="solid"/>
              </a:ln>
              <a:solidFill>
                <a:prstClr val="black"/>
              </a:solidFill>
              <a:cs typeface="B Homa" pitchFamily="2" charset="-78"/>
            </a:endParaRPr>
          </a:p>
          <a:p>
            <a:pPr algn="ctr" rtl="1"/>
            <a:r>
              <a:rPr lang="fa-IR" sz="3600" dirty="0">
                <a:ln w="18415" cmpd="sng">
                  <a:noFill/>
                  <a:prstDash val="solid"/>
                </a:ln>
                <a:solidFill>
                  <a:prstClr val="black"/>
                </a:solidFill>
                <a:cs typeface="B Homa" pitchFamily="2" charset="-78"/>
              </a:rPr>
              <a:t>2- </a:t>
            </a:r>
            <a:r>
              <a:rPr lang="fa-IR" sz="3600" dirty="0" err="1">
                <a:ln w="18415" cmpd="sng">
                  <a:noFill/>
                  <a:prstDash val="solid"/>
                </a:ln>
                <a:solidFill>
                  <a:prstClr val="black"/>
                </a:solidFill>
                <a:cs typeface="B Homa" pitchFamily="2" charset="-78"/>
              </a:rPr>
              <a:t>إِنَّما</a:t>
            </a:r>
            <a:r>
              <a:rPr lang="fa-IR" sz="3600" dirty="0">
                <a:ln w="18415" cmpd="sng">
                  <a:noFill/>
                  <a:prstDash val="solid"/>
                </a:ln>
                <a:solidFill>
                  <a:prstClr val="black"/>
                </a:solidFill>
                <a:cs typeface="B Homa" pitchFamily="2" charset="-78"/>
              </a:rPr>
              <a:t> </a:t>
            </a:r>
            <a:r>
              <a:rPr lang="fa-IR" sz="3600" dirty="0" err="1">
                <a:ln w="18415" cmpd="sng">
                  <a:noFill/>
                  <a:prstDash val="solid"/>
                </a:ln>
                <a:solidFill>
                  <a:prstClr val="black"/>
                </a:solidFill>
                <a:cs typeface="B Homa" pitchFamily="2" charset="-78"/>
              </a:rPr>
              <a:t>يَتَقَبَّلُ</a:t>
            </a:r>
            <a:r>
              <a:rPr lang="fa-IR" sz="3600" dirty="0">
                <a:ln w="18415" cmpd="sng">
                  <a:noFill/>
                  <a:prstDash val="solid"/>
                </a:ln>
                <a:solidFill>
                  <a:prstClr val="black"/>
                </a:solidFill>
                <a:cs typeface="B Homa" pitchFamily="2" charset="-78"/>
              </a:rPr>
              <a:t> </a:t>
            </a:r>
            <a:r>
              <a:rPr lang="fa-IR" sz="3600" dirty="0" err="1">
                <a:ln w="18415" cmpd="sng">
                  <a:noFill/>
                  <a:prstDash val="solid"/>
                </a:ln>
                <a:solidFill>
                  <a:prstClr val="black"/>
                </a:solidFill>
                <a:cs typeface="B Homa" pitchFamily="2" charset="-78"/>
              </a:rPr>
              <a:t>اللَّهُ</a:t>
            </a:r>
            <a:r>
              <a:rPr lang="fa-IR" sz="3600" dirty="0">
                <a:ln w="18415" cmpd="sng">
                  <a:noFill/>
                  <a:prstDash val="solid"/>
                </a:ln>
                <a:solidFill>
                  <a:prstClr val="black"/>
                </a:solidFill>
                <a:cs typeface="B Homa" pitchFamily="2" charset="-78"/>
              </a:rPr>
              <a:t> </a:t>
            </a:r>
            <a:r>
              <a:rPr lang="fa-IR" sz="3600" dirty="0" err="1">
                <a:ln w="18415" cmpd="sng">
                  <a:noFill/>
                  <a:prstDash val="solid"/>
                </a:ln>
                <a:solidFill>
                  <a:prstClr val="black"/>
                </a:solidFill>
                <a:cs typeface="B Homa" pitchFamily="2" charset="-78"/>
              </a:rPr>
              <a:t>مِنَ</a:t>
            </a:r>
            <a:r>
              <a:rPr lang="fa-IR" sz="3600" dirty="0">
                <a:ln w="18415" cmpd="sng">
                  <a:noFill/>
                  <a:prstDash val="solid"/>
                </a:ln>
                <a:solidFill>
                  <a:prstClr val="black"/>
                </a:solidFill>
                <a:cs typeface="B Homa" pitchFamily="2" charset="-78"/>
              </a:rPr>
              <a:t> </a:t>
            </a:r>
            <a:r>
              <a:rPr lang="fa-IR" sz="3600" dirty="0" err="1">
                <a:ln w="18415" cmpd="sng">
                  <a:noFill/>
                  <a:prstDash val="solid"/>
                </a:ln>
                <a:solidFill>
                  <a:prstClr val="black"/>
                </a:solidFill>
                <a:cs typeface="B Homa" pitchFamily="2" charset="-78"/>
              </a:rPr>
              <a:t>الْمُتَّقين</a:t>
            </a:r>
            <a:r>
              <a:rPr lang="fa-IR" sz="4800" b="1" dirty="0">
                <a:ln w="18415" cmpd="sng">
                  <a:noFill/>
                  <a:prstDash val="solid"/>
                </a:ln>
                <a:solidFill>
                  <a:prstClr val="black"/>
                </a:solidFill>
                <a:cs typeface="B Homa" pitchFamily="2" charset="-78"/>
              </a:rPr>
              <a:t>   </a:t>
            </a:r>
            <a:r>
              <a:rPr lang="fa-IR" sz="1600" b="1" dirty="0">
                <a:ln w="18415" cmpd="sng">
                  <a:noFill/>
                  <a:prstDash val="solid"/>
                </a:ln>
                <a:solidFill>
                  <a:prstClr val="black"/>
                </a:solidFill>
                <a:cs typeface="2  Kamran" pitchFamily="2" charset="-78"/>
              </a:rPr>
              <a:t>مائده/27 </a:t>
            </a:r>
          </a:p>
          <a:p>
            <a:pPr algn="ctr" rtl="1"/>
            <a:r>
              <a:rPr lang="fa-IR" sz="3200" dirty="0">
                <a:ln w="18415" cmpd="sng">
                  <a:noFill/>
                  <a:prstDash val="solid"/>
                </a:ln>
                <a:solidFill>
                  <a:prstClr val="black"/>
                </a:solidFill>
                <a:cs typeface="B Homa" pitchFamily="2" charset="-78"/>
              </a:rPr>
              <a:t>3-  </a:t>
            </a:r>
            <a:r>
              <a:rPr lang="fa-IR" sz="1400" dirty="0">
                <a:ln w="18415" cmpd="sng">
                  <a:noFill/>
                  <a:prstDash val="solid"/>
                </a:ln>
                <a:solidFill>
                  <a:prstClr val="black"/>
                </a:solidFill>
                <a:cs typeface="B Homa" pitchFamily="2" charset="-78"/>
              </a:rPr>
              <a:t>قال </a:t>
            </a:r>
            <a:r>
              <a:rPr lang="fa-IR" sz="1400" dirty="0" err="1">
                <a:ln w="18415" cmpd="sng">
                  <a:noFill/>
                  <a:prstDash val="solid"/>
                </a:ln>
                <a:solidFill>
                  <a:prstClr val="black"/>
                </a:solidFill>
                <a:cs typeface="B Homa" pitchFamily="2" charset="-78"/>
              </a:rPr>
              <a:t>الباقر</a:t>
            </a:r>
            <a:r>
              <a:rPr lang="fa-IR" sz="1400" dirty="0">
                <a:ln w="18415" cmpd="sng">
                  <a:noFill/>
                  <a:prstDash val="solid"/>
                </a:ln>
                <a:solidFill>
                  <a:prstClr val="black"/>
                </a:solidFill>
                <a:cs typeface="B Homa" pitchFamily="2" charset="-78"/>
              </a:rPr>
              <a:t> </a:t>
            </a:r>
            <a:r>
              <a:rPr lang="fa-IR" sz="1100" dirty="0" err="1">
                <a:ln w="18415" cmpd="sng">
                  <a:noFill/>
                  <a:prstDash val="solid"/>
                </a:ln>
                <a:solidFill>
                  <a:prstClr val="black"/>
                </a:solidFill>
                <a:cs typeface="B Homa" pitchFamily="2" charset="-78"/>
              </a:rPr>
              <a:t>عليه‌السلام</a:t>
            </a:r>
            <a:r>
              <a:rPr lang="fa-IR" sz="1100" dirty="0">
                <a:ln w="18415" cmpd="sng">
                  <a:noFill/>
                  <a:prstDash val="solid"/>
                </a:ln>
                <a:solidFill>
                  <a:prstClr val="black"/>
                </a:solidFill>
                <a:cs typeface="B Homa" pitchFamily="2" charset="-78"/>
              </a:rPr>
              <a:t> : </a:t>
            </a:r>
            <a:r>
              <a:rPr lang="fa-IR" sz="2000" dirty="0">
                <a:ln w="18415" cmpd="sng">
                  <a:noFill/>
                  <a:prstDash val="solid"/>
                </a:ln>
                <a:solidFill>
                  <a:prstClr val="black"/>
                </a:solidFill>
                <a:cs typeface="B Homa" pitchFamily="2" charset="-78"/>
              </a:rPr>
              <a:t>من دان الله </a:t>
            </a:r>
            <a:r>
              <a:rPr lang="fa-IR" sz="2000" dirty="0" err="1">
                <a:ln w="18415" cmpd="sng">
                  <a:noFill/>
                  <a:prstDash val="solid"/>
                </a:ln>
                <a:solidFill>
                  <a:prstClr val="black"/>
                </a:solidFill>
                <a:cs typeface="B Homa" pitchFamily="2" charset="-78"/>
              </a:rPr>
              <a:t>بعمل</a:t>
            </a:r>
            <a:r>
              <a:rPr lang="fa-IR" sz="2000" dirty="0">
                <a:ln w="18415" cmpd="sng">
                  <a:noFill/>
                  <a:prstDash val="solid"/>
                </a:ln>
                <a:solidFill>
                  <a:prstClr val="black"/>
                </a:solidFill>
                <a:cs typeface="B Homa" pitchFamily="2" charset="-78"/>
              </a:rPr>
              <a:t> </a:t>
            </a:r>
            <a:r>
              <a:rPr lang="fa-IR" sz="2000" dirty="0" err="1">
                <a:ln w="18415" cmpd="sng">
                  <a:noFill/>
                  <a:prstDash val="solid"/>
                </a:ln>
                <a:solidFill>
                  <a:prstClr val="black"/>
                </a:solidFill>
                <a:cs typeface="B Homa" pitchFamily="2" charset="-78"/>
              </a:rPr>
              <a:t>يجهد</a:t>
            </a:r>
            <a:r>
              <a:rPr lang="fa-IR" sz="2000" dirty="0">
                <a:ln w="18415" cmpd="sng">
                  <a:noFill/>
                  <a:prstDash val="solid"/>
                </a:ln>
                <a:solidFill>
                  <a:prstClr val="black"/>
                </a:solidFill>
                <a:cs typeface="B Homa" pitchFamily="2" charset="-78"/>
              </a:rPr>
              <a:t> </a:t>
            </a:r>
            <a:r>
              <a:rPr lang="fa-IR" sz="2000" dirty="0" err="1">
                <a:ln w="18415" cmpd="sng">
                  <a:noFill/>
                  <a:prstDash val="solid"/>
                </a:ln>
                <a:solidFill>
                  <a:prstClr val="black"/>
                </a:solidFill>
                <a:cs typeface="B Homa" pitchFamily="2" charset="-78"/>
              </a:rPr>
              <a:t>فيها</a:t>
            </a:r>
            <a:r>
              <a:rPr lang="fa-IR" sz="2000" dirty="0">
                <a:ln w="18415" cmpd="sng">
                  <a:noFill/>
                  <a:prstDash val="solid"/>
                </a:ln>
                <a:solidFill>
                  <a:prstClr val="black"/>
                </a:solidFill>
                <a:cs typeface="B Homa" pitchFamily="2" charset="-78"/>
              </a:rPr>
              <a:t> نفسه و لا امام له من الله، </a:t>
            </a:r>
            <a:r>
              <a:rPr lang="fa-IR" sz="2000" dirty="0" err="1">
                <a:ln w="18415" cmpd="sng">
                  <a:noFill/>
                  <a:prstDash val="solid"/>
                </a:ln>
                <a:solidFill>
                  <a:prstClr val="black"/>
                </a:solidFill>
                <a:cs typeface="B Homa" pitchFamily="2" charset="-78"/>
              </a:rPr>
              <a:t>فسعيه</a:t>
            </a:r>
            <a:r>
              <a:rPr lang="fa-IR" sz="2000" dirty="0">
                <a:ln w="18415" cmpd="sng">
                  <a:noFill/>
                  <a:prstDash val="solid"/>
                </a:ln>
                <a:solidFill>
                  <a:prstClr val="black"/>
                </a:solidFill>
                <a:cs typeface="B Homa" pitchFamily="2" charset="-78"/>
              </a:rPr>
              <a:t> </a:t>
            </a:r>
            <a:r>
              <a:rPr lang="fa-IR" sz="2000" dirty="0" err="1">
                <a:ln w="18415" cmpd="sng">
                  <a:noFill/>
                  <a:prstDash val="solid"/>
                </a:ln>
                <a:solidFill>
                  <a:prstClr val="black"/>
                </a:solidFill>
                <a:cs typeface="B Homa" pitchFamily="2" charset="-78"/>
              </a:rPr>
              <a:t>غير</a:t>
            </a:r>
            <a:r>
              <a:rPr lang="fa-IR" sz="2000" dirty="0">
                <a:ln w="18415" cmpd="sng">
                  <a:noFill/>
                  <a:prstDash val="solid"/>
                </a:ln>
                <a:solidFill>
                  <a:prstClr val="black"/>
                </a:solidFill>
                <a:cs typeface="B Homa" pitchFamily="2" charset="-78"/>
              </a:rPr>
              <a:t> مقبول</a:t>
            </a:r>
            <a:r>
              <a:rPr lang="fa-IR" sz="1050" dirty="0">
                <a:ln w="18415" cmpd="sng">
                  <a:noFill/>
                  <a:prstDash val="solid"/>
                </a:ln>
                <a:solidFill>
                  <a:prstClr val="black"/>
                </a:solidFill>
                <a:cs typeface="B Homa" pitchFamily="2" charset="-78"/>
              </a:rPr>
              <a:t>.</a:t>
            </a:r>
            <a:endParaRPr lang="fa-IR" sz="1100" dirty="0">
              <a:ln w="18415" cmpd="sng">
                <a:noFill/>
                <a:prstDash val="solid"/>
              </a:ln>
              <a:solidFill>
                <a:prstClr val="black"/>
              </a:solidFill>
              <a:cs typeface="2  Homa" pitchFamily="2" charset="-78"/>
            </a:endParaRPr>
          </a:p>
          <a:p>
            <a:pPr algn="ctr" rtl="1">
              <a:lnSpc>
                <a:spcPct val="150000"/>
              </a:lnSpc>
            </a:pPr>
            <a:r>
              <a:rPr lang="fa-IR" sz="2000" dirty="0">
                <a:ln w="18415" cmpd="sng">
                  <a:noFill/>
                  <a:prstDash val="solid"/>
                </a:ln>
                <a:solidFill>
                  <a:prstClr val="black"/>
                </a:solidFill>
                <a:cs typeface="2  Homa" pitchFamily="2" charset="-78"/>
              </a:rPr>
              <a:t>هر </a:t>
            </a:r>
            <a:r>
              <a:rPr lang="fa-IR" sz="2000" dirty="0" err="1">
                <a:ln w="18415" cmpd="sng">
                  <a:noFill/>
                  <a:prstDash val="solid"/>
                </a:ln>
                <a:solidFill>
                  <a:prstClr val="black"/>
                </a:solidFill>
                <a:cs typeface="2  Homa" pitchFamily="2" charset="-78"/>
              </a:rPr>
              <a:t>كس</a:t>
            </a:r>
            <a:r>
              <a:rPr lang="fa-IR" sz="2000" dirty="0">
                <a:ln w="18415" cmpd="sng">
                  <a:noFill/>
                  <a:prstDash val="solid"/>
                </a:ln>
                <a:solidFill>
                  <a:prstClr val="black"/>
                </a:solidFill>
                <a:cs typeface="2  Homa" pitchFamily="2" charset="-78"/>
              </a:rPr>
              <a:t> خدا را بپرستد و </a:t>
            </a:r>
            <a:r>
              <a:rPr lang="fa-IR" sz="2000" dirty="0" err="1">
                <a:ln w="18415" cmpd="sng">
                  <a:noFill/>
                  <a:prstDash val="solid"/>
                </a:ln>
                <a:solidFill>
                  <a:prstClr val="black"/>
                </a:solidFill>
                <a:cs typeface="2  Homa" pitchFamily="2" charset="-78"/>
              </a:rPr>
              <a:t>خويشتن</a:t>
            </a:r>
            <a:r>
              <a:rPr lang="fa-IR" sz="2000" dirty="0">
                <a:ln w="18415" cmpd="sng">
                  <a:noFill/>
                  <a:prstDash val="solid"/>
                </a:ln>
                <a:solidFill>
                  <a:prstClr val="black"/>
                </a:solidFill>
                <a:cs typeface="2  Homa" pitchFamily="2" charset="-78"/>
              </a:rPr>
              <a:t> را با عبادت  به زحمت اندازد اما بدون اعتقاد به امام عادل </a:t>
            </a:r>
            <a:r>
              <a:rPr lang="fa-IR" sz="2000" dirty="0" err="1">
                <a:ln w="18415" cmpd="sng">
                  <a:noFill/>
                  <a:prstDash val="solid"/>
                </a:ln>
                <a:solidFill>
                  <a:prstClr val="black"/>
                </a:solidFill>
                <a:cs typeface="2  Homa" pitchFamily="2" charset="-78"/>
              </a:rPr>
              <a:t>كه</a:t>
            </a:r>
            <a:r>
              <a:rPr lang="fa-IR" sz="2000" dirty="0">
                <a:ln w="18415" cmpd="sng">
                  <a:noFill/>
                  <a:prstDash val="solid"/>
                </a:ln>
                <a:solidFill>
                  <a:prstClr val="black"/>
                </a:solidFill>
                <a:cs typeface="2  Homa" pitchFamily="2" charset="-78"/>
              </a:rPr>
              <a:t> از جانب خدا </a:t>
            </a:r>
            <a:r>
              <a:rPr lang="fa-IR" sz="2000" dirty="0" err="1">
                <a:ln w="18415" cmpd="sng">
                  <a:noFill/>
                  <a:prstDash val="solid"/>
                </a:ln>
                <a:solidFill>
                  <a:prstClr val="black"/>
                </a:solidFill>
                <a:cs typeface="2  Homa" pitchFamily="2" charset="-78"/>
              </a:rPr>
              <a:t>تعيين</a:t>
            </a:r>
            <a:r>
              <a:rPr lang="fa-IR" sz="2000" dirty="0">
                <a:ln w="18415" cmpd="sng">
                  <a:noFill/>
                  <a:prstDash val="solid"/>
                </a:ln>
                <a:solidFill>
                  <a:prstClr val="black"/>
                </a:solidFill>
                <a:cs typeface="2  Homa" pitchFamily="2" charset="-78"/>
              </a:rPr>
              <a:t> شده، تمام رنج و </a:t>
            </a:r>
            <a:r>
              <a:rPr lang="fa-IR" sz="2000" dirty="0" err="1">
                <a:ln w="18415" cmpd="sng">
                  <a:noFill/>
                  <a:prstDash val="solid"/>
                </a:ln>
                <a:solidFill>
                  <a:prstClr val="black"/>
                </a:solidFill>
                <a:cs typeface="2  Homa" pitchFamily="2" charset="-78"/>
              </a:rPr>
              <a:t>كوشش</a:t>
            </a:r>
            <a:r>
              <a:rPr lang="fa-IR" sz="2000" dirty="0">
                <a:ln w="18415" cmpd="sng">
                  <a:noFill/>
                  <a:prstDash val="solid"/>
                </a:ln>
                <a:solidFill>
                  <a:prstClr val="black"/>
                </a:solidFill>
                <a:cs typeface="2  Homa" pitchFamily="2" charset="-78"/>
              </a:rPr>
              <a:t> او </a:t>
            </a:r>
            <a:r>
              <a:rPr lang="fa-IR" sz="2000" dirty="0" err="1">
                <a:ln w="18415" cmpd="sng">
                  <a:noFill/>
                  <a:prstDash val="solid"/>
                </a:ln>
                <a:solidFill>
                  <a:prstClr val="black"/>
                </a:solidFill>
                <a:cs typeface="2  Homa" pitchFamily="2" charset="-78"/>
              </a:rPr>
              <a:t>نامقبول</a:t>
            </a:r>
            <a:r>
              <a:rPr lang="fa-IR" sz="2000" dirty="0">
                <a:ln w="18415" cmpd="sng">
                  <a:noFill/>
                  <a:prstDash val="solid"/>
                </a:ln>
                <a:solidFill>
                  <a:prstClr val="black"/>
                </a:solidFill>
                <a:cs typeface="2  Homa" pitchFamily="2" charset="-78"/>
              </a:rPr>
              <a:t> است و گمراه و سرگردان خواهد بود و هر </a:t>
            </a:r>
            <a:r>
              <a:rPr lang="fa-IR" sz="2000" dirty="0" err="1">
                <a:ln w="18415" cmpd="sng">
                  <a:noFill/>
                  <a:prstDash val="solid"/>
                </a:ln>
                <a:solidFill>
                  <a:prstClr val="black"/>
                </a:solidFill>
                <a:cs typeface="2  Homa" pitchFamily="2" charset="-78"/>
              </a:rPr>
              <a:t>كس</a:t>
            </a:r>
            <a:r>
              <a:rPr lang="fa-IR" sz="2000" dirty="0">
                <a:ln w="18415" cmpd="sng">
                  <a:noFill/>
                  <a:prstDash val="solid"/>
                </a:ln>
                <a:solidFill>
                  <a:prstClr val="black"/>
                </a:solidFill>
                <a:cs typeface="2  Homa" pitchFamily="2" charset="-78"/>
              </a:rPr>
              <a:t> از </a:t>
            </a:r>
            <a:r>
              <a:rPr lang="fa-IR" sz="2000" dirty="0" err="1">
                <a:ln w="18415" cmpd="sng">
                  <a:noFill/>
                  <a:prstDash val="solid"/>
                </a:ln>
                <a:solidFill>
                  <a:prstClr val="black"/>
                </a:solidFill>
                <a:cs typeface="2  Homa" pitchFamily="2" charset="-78"/>
              </a:rPr>
              <a:t>اين</a:t>
            </a:r>
            <a:r>
              <a:rPr lang="fa-IR" sz="2000" dirty="0">
                <a:ln w="18415" cmpd="sng">
                  <a:noFill/>
                  <a:prstDash val="solid"/>
                </a:ln>
                <a:solidFill>
                  <a:prstClr val="black"/>
                </a:solidFill>
                <a:cs typeface="2  Homa" pitchFamily="2" charset="-78"/>
              </a:rPr>
              <a:t> امت </a:t>
            </a:r>
            <a:r>
              <a:rPr lang="fa-IR" sz="2000" dirty="0" err="1">
                <a:ln w="18415" cmpd="sng">
                  <a:noFill/>
                  <a:prstDash val="solid"/>
                </a:ln>
                <a:solidFill>
                  <a:prstClr val="black"/>
                </a:solidFill>
                <a:cs typeface="2  Homa" pitchFamily="2" charset="-78"/>
              </a:rPr>
              <a:t>داراى</a:t>
            </a:r>
            <a:r>
              <a:rPr lang="fa-IR" sz="2000" dirty="0">
                <a:ln w="18415" cmpd="sng">
                  <a:noFill/>
                  <a:prstDash val="solid"/>
                </a:ln>
                <a:solidFill>
                  <a:prstClr val="black"/>
                </a:solidFill>
                <a:cs typeface="2  Homa" pitchFamily="2" charset="-78"/>
              </a:rPr>
              <a:t> امام </a:t>
            </a:r>
            <a:r>
              <a:rPr lang="fa-IR" sz="2000" dirty="0" err="1">
                <a:ln w="18415" cmpd="sng">
                  <a:noFill/>
                  <a:prstDash val="solid"/>
                </a:ln>
                <a:solidFill>
                  <a:prstClr val="black"/>
                </a:solidFill>
                <a:cs typeface="2  Homa" pitchFamily="2" charset="-78"/>
              </a:rPr>
              <a:t>عادلى</a:t>
            </a:r>
            <a:r>
              <a:rPr lang="fa-IR" sz="2000" dirty="0">
                <a:ln w="18415" cmpd="sng">
                  <a:noFill/>
                  <a:prstDash val="solid"/>
                </a:ln>
                <a:solidFill>
                  <a:prstClr val="black"/>
                </a:solidFill>
                <a:cs typeface="2  Homa" pitchFamily="2" charset="-78"/>
              </a:rPr>
              <a:t> </a:t>
            </a:r>
            <a:r>
              <a:rPr lang="fa-IR" sz="2000" dirty="0" err="1">
                <a:ln w="18415" cmpd="sng">
                  <a:noFill/>
                  <a:prstDash val="solid"/>
                </a:ln>
                <a:solidFill>
                  <a:prstClr val="black"/>
                </a:solidFill>
                <a:cs typeface="2  Homa" pitchFamily="2" charset="-78"/>
              </a:rPr>
              <a:t>كه</a:t>
            </a:r>
            <a:r>
              <a:rPr lang="fa-IR" sz="2000" dirty="0">
                <a:ln w="18415" cmpd="sng">
                  <a:noFill/>
                  <a:prstDash val="solid"/>
                </a:ln>
                <a:solidFill>
                  <a:prstClr val="black"/>
                </a:solidFill>
                <a:cs typeface="2  Homa" pitchFamily="2" charset="-78"/>
              </a:rPr>
              <a:t> منصوب از جانب خداوند است نباشد سرگردان و </a:t>
            </a:r>
            <a:r>
              <a:rPr lang="fa-IR" sz="2000" dirty="0" err="1">
                <a:ln w="18415" cmpd="sng">
                  <a:noFill/>
                  <a:prstDash val="solid"/>
                </a:ln>
                <a:solidFill>
                  <a:prstClr val="black"/>
                </a:solidFill>
                <a:cs typeface="2  Homa" pitchFamily="2" charset="-78"/>
              </a:rPr>
              <a:t>متحير</a:t>
            </a:r>
            <a:r>
              <a:rPr lang="fa-IR" sz="2000" dirty="0">
                <a:ln w="18415" cmpd="sng">
                  <a:noFill/>
                  <a:prstDash val="solid"/>
                </a:ln>
                <a:solidFill>
                  <a:prstClr val="black"/>
                </a:solidFill>
                <a:cs typeface="2  Homa" pitchFamily="2" charset="-78"/>
              </a:rPr>
              <a:t> است اگر بر </a:t>
            </a:r>
            <a:r>
              <a:rPr lang="fa-IR" sz="2000" dirty="0" err="1">
                <a:ln w="18415" cmpd="sng">
                  <a:noFill/>
                  <a:prstDash val="solid"/>
                </a:ln>
                <a:solidFill>
                  <a:prstClr val="black"/>
                </a:solidFill>
                <a:cs typeface="2  Homa" pitchFamily="2" charset="-78"/>
              </a:rPr>
              <a:t>چنين</a:t>
            </a:r>
            <a:r>
              <a:rPr lang="fa-IR" sz="2000" dirty="0">
                <a:ln w="18415" cmpd="sng">
                  <a:noFill/>
                  <a:prstDash val="solid"/>
                </a:ln>
                <a:solidFill>
                  <a:prstClr val="black"/>
                </a:solidFill>
                <a:cs typeface="2  Homa" pitchFamily="2" charset="-78"/>
              </a:rPr>
              <a:t> </a:t>
            </a:r>
            <a:r>
              <a:rPr lang="fa-IR" sz="2000" dirty="0" err="1">
                <a:ln w="18415" cmpd="sng">
                  <a:noFill/>
                  <a:prstDash val="solid"/>
                </a:ln>
                <a:solidFill>
                  <a:prstClr val="black"/>
                </a:solidFill>
                <a:cs typeface="2  Homa" pitchFamily="2" charset="-78"/>
              </a:rPr>
              <a:t>حالتى</a:t>
            </a:r>
            <a:r>
              <a:rPr lang="fa-IR" sz="2000" dirty="0">
                <a:ln w="18415" cmpd="sng">
                  <a:noFill/>
                  <a:prstDash val="solid"/>
                </a:ln>
                <a:solidFill>
                  <a:prstClr val="black"/>
                </a:solidFill>
                <a:cs typeface="2  Homa" pitchFamily="2" charset="-78"/>
              </a:rPr>
              <a:t> </a:t>
            </a:r>
            <a:r>
              <a:rPr lang="fa-IR" sz="2000" dirty="0" err="1">
                <a:ln w="18415" cmpd="sng">
                  <a:noFill/>
                  <a:prstDash val="solid"/>
                </a:ln>
                <a:solidFill>
                  <a:prstClr val="black"/>
                </a:solidFill>
                <a:cs typeface="2  Homa" pitchFamily="2" charset="-78"/>
              </a:rPr>
              <a:t>بميرد</a:t>
            </a:r>
            <a:r>
              <a:rPr lang="fa-IR" sz="2000" dirty="0">
                <a:ln w="18415" cmpd="sng">
                  <a:noFill/>
                  <a:prstDash val="solid"/>
                </a:ln>
                <a:solidFill>
                  <a:prstClr val="black"/>
                </a:solidFill>
                <a:cs typeface="2  Homa" pitchFamily="2" charset="-78"/>
              </a:rPr>
              <a:t> بر </a:t>
            </a:r>
            <a:r>
              <a:rPr lang="fa-IR" sz="2000" dirty="0" err="1">
                <a:ln w="18415" cmpd="sng">
                  <a:noFill/>
                  <a:prstDash val="solid"/>
                </a:ln>
                <a:solidFill>
                  <a:prstClr val="black"/>
                </a:solidFill>
                <a:cs typeface="2  Homa" pitchFamily="2" charset="-78"/>
              </a:rPr>
              <a:t>كفر</a:t>
            </a:r>
            <a:r>
              <a:rPr lang="fa-IR" sz="2000" dirty="0">
                <a:ln w="18415" cmpd="sng">
                  <a:noFill/>
                  <a:prstDash val="solid"/>
                </a:ln>
                <a:solidFill>
                  <a:prstClr val="black"/>
                </a:solidFill>
                <a:cs typeface="2  Homa" pitchFamily="2" charset="-78"/>
              </a:rPr>
              <a:t> و نفاق مرده است.</a:t>
            </a:r>
          </a:p>
          <a:p>
            <a:pPr algn="ctr" rtl="1"/>
            <a:r>
              <a:rPr lang="fa-IR" sz="1600" b="1" dirty="0">
                <a:ln w="18415" cmpd="sng">
                  <a:noFill/>
                  <a:prstDash val="solid"/>
                </a:ln>
                <a:solidFill>
                  <a:prstClr val="black"/>
                </a:solidFill>
                <a:cs typeface="2  Kamran" pitchFamily="2" charset="-78"/>
              </a:rPr>
              <a:t> </a:t>
            </a:r>
            <a:r>
              <a:rPr lang="fa-IR" sz="1600" b="1" dirty="0" err="1">
                <a:ln w="18415" cmpd="sng">
                  <a:noFill/>
                  <a:prstDash val="solid"/>
                </a:ln>
                <a:solidFill>
                  <a:prstClr val="black"/>
                </a:solidFill>
                <a:cs typeface="2  Kamran" pitchFamily="2" charset="-78"/>
              </a:rPr>
              <a:t>وسائل</a:t>
            </a:r>
            <a:r>
              <a:rPr lang="fa-IR" sz="1600" b="1" dirty="0">
                <a:ln w="18415" cmpd="sng">
                  <a:noFill/>
                  <a:prstDash val="solid"/>
                </a:ln>
                <a:solidFill>
                  <a:prstClr val="black"/>
                </a:solidFill>
                <a:cs typeface="2  Kamran" pitchFamily="2" charset="-78"/>
              </a:rPr>
              <a:t>، ج1، </a:t>
            </a:r>
            <a:r>
              <a:rPr lang="fa-IR" sz="1600" b="1" dirty="0" err="1">
                <a:ln w="18415" cmpd="sng">
                  <a:noFill/>
                  <a:prstDash val="solid"/>
                </a:ln>
                <a:solidFill>
                  <a:prstClr val="black"/>
                </a:solidFill>
                <a:cs typeface="2  Kamran" pitchFamily="2" charset="-78"/>
              </a:rPr>
              <a:t>صفحة</a:t>
            </a:r>
            <a:r>
              <a:rPr lang="fa-IR" sz="1600" b="1" dirty="0">
                <a:ln w="18415" cmpd="sng">
                  <a:noFill/>
                  <a:prstDash val="solid"/>
                </a:ln>
                <a:solidFill>
                  <a:prstClr val="black"/>
                </a:solidFill>
                <a:cs typeface="2  Kamran" pitchFamily="2" charset="-78"/>
              </a:rPr>
              <a:t> 90 و     بحار </a:t>
            </a:r>
            <a:r>
              <a:rPr lang="fa-IR" sz="1600" b="1" dirty="0" err="1">
                <a:ln w="18415" cmpd="sng">
                  <a:noFill/>
                  <a:prstDash val="solid"/>
                </a:ln>
                <a:solidFill>
                  <a:prstClr val="black"/>
                </a:solidFill>
                <a:cs typeface="2  Kamran" pitchFamily="2" charset="-78"/>
              </a:rPr>
              <a:t>الأنوار</a:t>
            </a:r>
            <a:r>
              <a:rPr lang="fa-IR" sz="1600" b="1" dirty="0">
                <a:ln w="18415" cmpd="sng">
                  <a:noFill/>
                  <a:prstDash val="solid"/>
                </a:ln>
                <a:solidFill>
                  <a:prstClr val="black"/>
                </a:solidFill>
                <a:cs typeface="2  Kamran" pitchFamily="2" charset="-78"/>
              </a:rPr>
              <a:t> ، ج‏23، ص :  7 8 </a:t>
            </a:r>
          </a:p>
        </p:txBody>
      </p:sp>
    </p:spTree>
    <p:extLst>
      <p:ext uri="{BB962C8B-B14F-4D97-AF65-F5344CB8AC3E}">
        <p14:creationId xmlns:p14="http://schemas.microsoft.com/office/powerpoint/2010/main" val="15735454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in)">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circle(in)">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circle(in)">
                                      <p:cBhvr>
                                        <p:cTn id="42" dur="20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p:cTn id="47"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gd name="adj" fmla="val 2486"/>
            </a:avLst>
          </a:prstGeom>
          <a:solidFill>
            <a:schemeClr val="bg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t"/>
          <a:lstStyle/>
          <a:p>
            <a:pPr marL="274320" indent="-274320" algn="justLow" rtl="1">
              <a:spcBef>
                <a:spcPts val="600"/>
              </a:spcBef>
              <a:buClr>
                <a:srgbClr val="F3A447"/>
              </a:buClr>
              <a:buSzPct val="85000"/>
              <a:buFont typeface="Wingdings 2"/>
              <a:buChar char=""/>
            </a:pP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لَأَنْ</a:t>
            </a:r>
            <a:r>
              <a:rPr lang="fa-IR" sz="1600" b="1" dirty="0">
                <a:solidFill>
                  <a:prstClr val="black"/>
                </a:solidFill>
                <a:cs typeface="B Kamran" pitchFamily="2" charset="-78"/>
              </a:rPr>
              <a:t> </a:t>
            </a:r>
            <a:r>
              <a:rPr lang="fa-IR" sz="1600" b="1" dirty="0" err="1">
                <a:solidFill>
                  <a:prstClr val="black"/>
                </a:solidFill>
                <a:cs typeface="B Kamran" pitchFamily="2" charset="-78"/>
              </a:rPr>
              <a:t>أَبِيتَ</a:t>
            </a:r>
            <a:r>
              <a:rPr lang="fa-IR" sz="1600" b="1" dirty="0">
                <a:solidFill>
                  <a:prstClr val="black"/>
                </a:solidFill>
                <a:cs typeface="B Kamran" pitchFamily="2" charset="-78"/>
              </a:rPr>
              <a:t> </a:t>
            </a:r>
            <a:r>
              <a:rPr lang="fa-IR" sz="1600" b="1" dirty="0" err="1">
                <a:solidFill>
                  <a:prstClr val="black"/>
                </a:solidFill>
                <a:cs typeface="B Kamran" pitchFamily="2" charset="-78"/>
              </a:rPr>
              <a:t>عَلَى</a:t>
            </a:r>
            <a:r>
              <a:rPr lang="fa-IR" sz="1600" b="1" dirty="0">
                <a:solidFill>
                  <a:prstClr val="black"/>
                </a:solidFill>
                <a:cs typeface="B Kamran" pitchFamily="2" charset="-78"/>
              </a:rPr>
              <a:t> </a:t>
            </a:r>
            <a:r>
              <a:rPr lang="fa-IR" sz="1600" b="1" dirty="0" err="1">
                <a:solidFill>
                  <a:prstClr val="black"/>
                </a:solidFill>
                <a:cs typeface="B Kamran" pitchFamily="2" charset="-78"/>
              </a:rPr>
              <a:t>حَسَكِ</a:t>
            </a:r>
            <a:r>
              <a:rPr lang="fa-IR" sz="1600" b="1" dirty="0">
                <a:solidFill>
                  <a:prstClr val="black"/>
                </a:solidFill>
                <a:cs typeface="B Kamran" pitchFamily="2" charset="-78"/>
              </a:rPr>
              <a:t> </a:t>
            </a:r>
            <a:r>
              <a:rPr lang="fa-IR" sz="1600" b="1" dirty="0" err="1">
                <a:solidFill>
                  <a:prstClr val="black"/>
                </a:solidFill>
                <a:cs typeface="B Kamran" pitchFamily="2" charset="-78"/>
              </a:rPr>
              <a:t>السَّعْدَانِ</a:t>
            </a:r>
            <a:r>
              <a:rPr lang="fa-IR" sz="1600" b="1" dirty="0">
                <a:solidFill>
                  <a:prstClr val="black"/>
                </a:solidFill>
                <a:cs typeface="B Kamran" pitchFamily="2" charset="-78"/>
              </a:rPr>
              <a:t> </a:t>
            </a:r>
            <a:r>
              <a:rPr lang="fa-IR" sz="1600" b="1" dirty="0" err="1">
                <a:solidFill>
                  <a:prstClr val="black"/>
                </a:solidFill>
                <a:cs typeface="B Kamran" pitchFamily="2" charset="-78"/>
              </a:rPr>
              <a:t>مُسَهَّداً</a:t>
            </a:r>
            <a:r>
              <a:rPr lang="fa-IR" sz="1600" b="1" dirty="0">
                <a:solidFill>
                  <a:prstClr val="black"/>
                </a:solidFill>
                <a:cs typeface="B Kamran" pitchFamily="2" charset="-78"/>
              </a:rPr>
              <a:t> </a:t>
            </a:r>
            <a:r>
              <a:rPr lang="fa-IR" sz="1600" b="1" dirty="0" err="1">
                <a:solidFill>
                  <a:prstClr val="black"/>
                </a:solidFill>
                <a:cs typeface="B Kamran" pitchFamily="2" charset="-78"/>
              </a:rPr>
              <a:t>أَوْ</a:t>
            </a:r>
            <a:r>
              <a:rPr lang="fa-IR" sz="1600" b="1" dirty="0">
                <a:solidFill>
                  <a:prstClr val="black"/>
                </a:solidFill>
                <a:cs typeface="B Kamran" pitchFamily="2" charset="-78"/>
              </a:rPr>
              <a:t> </a:t>
            </a:r>
            <a:r>
              <a:rPr lang="fa-IR" sz="1600" b="1" dirty="0" err="1">
                <a:solidFill>
                  <a:prstClr val="black"/>
                </a:solidFill>
                <a:cs typeface="B Kamran" pitchFamily="2" charset="-78"/>
              </a:rPr>
              <a:t>أُجَرَّ</a:t>
            </a:r>
            <a:r>
              <a:rPr lang="fa-IR" sz="1600" b="1" dirty="0">
                <a:solidFill>
                  <a:prstClr val="black"/>
                </a:solidFill>
                <a:cs typeface="B Kamran" pitchFamily="2" charset="-78"/>
              </a:rPr>
              <a:t> </a:t>
            </a:r>
            <a:r>
              <a:rPr lang="fa-IR" sz="1600" b="1" dirty="0" err="1">
                <a:solidFill>
                  <a:prstClr val="black"/>
                </a:solidFill>
                <a:cs typeface="B Kamran" pitchFamily="2" charset="-78"/>
              </a:rPr>
              <a:t>فِي</a:t>
            </a:r>
            <a:r>
              <a:rPr lang="fa-IR" sz="1600" b="1" dirty="0">
                <a:solidFill>
                  <a:prstClr val="black"/>
                </a:solidFill>
                <a:cs typeface="B Kamran" pitchFamily="2" charset="-78"/>
              </a:rPr>
              <a:t> </a:t>
            </a:r>
            <a:r>
              <a:rPr lang="fa-IR" sz="1600" b="1" dirty="0" err="1">
                <a:solidFill>
                  <a:prstClr val="black"/>
                </a:solidFill>
                <a:cs typeface="B Kamran" pitchFamily="2" charset="-78"/>
              </a:rPr>
              <a:t>الْأَغْلَالِ</a:t>
            </a:r>
            <a:r>
              <a:rPr lang="fa-IR" sz="1600" b="1" dirty="0">
                <a:solidFill>
                  <a:prstClr val="black"/>
                </a:solidFill>
                <a:cs typeface="B Kamran" pitchFamily="2" charset="-78"/>
              </a:rPr>
              <a:t> </a:t>
            </a:r>
            <a:r>
              <a:rPr lang="fa-IR" sz="1600" b="1" dirty="0" err="1">
                <a:solidFill>
                  <a:prstClr val="black"/>
                </a:solidFill>
                <a:cs typeface="B Kamran" pitchFamily="2" charset="-78"/>
              </a:rPr>
              <a:t>مُصَفَّداً</a:t>
            </a:r>
            <a:r>
              <a:rPr lang="fa-IR" sz="1600" b="1" dirty="0">
                <a:solidFill>
                  <a:prstClr val="black"/>
                </a:solidFill>
                <a:cs typeface="B Kamran" pitchFamily="2" charset="-78"/>
              </a:rPr>
              <a:t> </a:t>
            </a:r>
            <a:r>
              <a:rPr lang="fa-IR" sz="1600" b="1" dirty="0" err="1">
                <a:solidFill>
                  <a:prstClr val="black"/>
                </a:solidFill>
                <a:cs typeface="B Kamran" pitchFamily="2" charset="-78"/>
              </a:rPr>
              <a:t>أَحَبُّ</a:t>
            </a:r>
            <a:r>
              <a:rPr lang="fa-IR" sz="1600" b="1" dirty="0">
                <a:solidFill>
                  <a:prstClr val="black"/>
                </a:solidFill>
                <a:cs typeface="B Kamran" pitchFamily="2" charset="-78"/>
              </a:rPr>
              <a:t> </a:t>
            </a:r>
            <a:r>
              <a:rPr lang="fa-IR" sz="1600" b="1" dirty="0" err="1">
                <a:solidFill>
                  <a:prstClr val="black"/>
                </a:solidFill>
                <a:cs typeface="B Kamran" pitchFamily="2" charset="-78"/>
              </a:rPr>
              <a:t>إِلَيَّ</a:t>
            </a:r>
            <a:r>
              <a:rPr lang="fa-IR" sz="1600" b="1" dirty="0">
                <a:solidFill>
                  <a:prstClr val="black"/>
                </a:solidFill>
                <a:cs typeface="B Kamran" pitchFamily="2" charset="-78"/>
              </a:rPr>
              <a:t> </a:t>
            </a:r>
            <a:r>
              <a:rPr lang="fa-IR" sz="1600" b="1" dirty="0" err="1">
                <a:solidFill>
                  <a:prstClr val="black"/>
                </a:solidFill>
                <a:cs typeface="B Kamran" pitchFamily="2" charset="-78"/>
              </a:rPr>
              <a:t>مِنْ</a:t>
            </a:r>
            <a:r>
              <a:rPr lang="fa-IR" sz="1600" b="1" dirty="0">
                <a:solidFill>
                  <a:prstClr val="black"/>
                </a:solidFill>
                <a:cs typeface="B Kamran" pitchFamily="2" charset="-78"/>
              </a:rPr>
              <a:t> </a:t>
            </a:r>
            <a:r>
              <a:rPr lang="fa-IR" sz="1600" b="1" dirty="0" err="1">
                <a:solidFill>
                  <a:prstClr val="black"/>
                </a:solidFill>
                <a:cs typeface="B Kamran" pitchFamily="2" charset="-78"/>
              </a:rPr>
              <a:t>أَنْ</a:t>
            </a:r>
            <a:r>
              <a:rPr lang="fa-IR" sz="1600" b="1" dirty="0">
                <a:solidFill>
                  <a:prstClr val="black"/>
                </a:solidFill>
                <a:cs typeface="B Kamran" pitchFamily="2" charset="-78"/>
              </a:rPr>
              <a:t> </a:t>
            </a:r>
            <a:r>
              <a:rPr lang="fa-IR" sz="1600" b="1" dirty="0" err="1">
                <a:solidFill>
                  <a:prstClr val="black"/>
                </a:solidFill>
                <a:cs typeface="B Kamran" pitchFamily="2" charset="-78"/>
              </a:rPr>
              <a:t>أَلْقَى</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رَسُولَهُ</a:t>
            </a:r>
            <a:r>
              <a:rPr lang="fa-IR" sz="1600" b="1" dirty="0">
                <a:solidFill>
                  <a:prstClr val="black"/>
                </a:solidFill>
                <a:cs typeface="B Kamran" pitchFamily="2" charset="-78"/>
              </a:rPr>
              <a:t> </a:t>
            </a:r>
            <a:r>
              <a:rPr lang="fa-IR" sz="1600" b="1" dirty="0" err="1">
                <a:solidFill>
                  <a:prstClr val="black"/>
                </a:solidFill>
                <a:cs typeface="B Kamran" pitchFamily="2" charset="-78"/>
              </a:rPr>
              <a:t>ظَالِماً</a:t>
            </a:r>
            <a:r>
              <a:rPr lang="fa-IR" sz="1600" b="1" dirty="0">
                <a:solidFill>
                  <a:prstClr val="black"/>
                </a:solidFill>
                <a:cs typeface="B Kamran" pitchFamily="2" charset="-78"/>
              </a:rPr>
              <a:t> </a:t>
            </a:r>
            <a:r>
              <a:rPr lang="fa-IR" sz="1600" b="1" dirty="0" err="1">
                <a:solidFill>
                  <a:prstClr val="black"/>
                </a:solidFill>
                <a:cs typeface="B Kamran" pitchFamily="2" charset="-78"/>
              </a:rPr>
              <a:t>لِبَعْضِ</a:t>
            </a:r>
            <a:r>
              <a:rPr lang="fa-IR" sz="1600" b="1" dirty="0">
                <a:solidFill>
                  <a:prstClr val="black"/>
                </a:solidFill>
                <a:cs typeface="B Kamran" pitchFamily="2" charset="-78"/>
              </a:rPr>
              <a:t> </a:t>
            </a:r>
            <a:r>
              <a:rPr lang="fa-IR" sz="1600" b="1" dirty="0" err="1">
                <a:solidFill>
                  <a:prstClr val="black"/>
                </a:solidFill>
                <a:cs typeface="B Kamran" pitchFamily="2" charset="-78"/>
              </a:rPr>
              <a:t>الْعِبَادِ</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غَاصِباً</a:t>
            </a:r>
            <a:r>
              <a:rPr lang="fa-IR" sz="1600" b="1" dirty="0">
                <a:solidFill>
                  <a:prstClr val="black"/>
                </a:solidFill>
                <a:cs typeface="B Kamran" pitchFamily="2" charset="-78"/>
              </a:rPr>
              <a:t> </a:t>
            </a:r>
            <a:r>
              <a:rPr lang="fa-IR" sz="1600" b="1" dirty="0" err="1">
                <a:solidFill>
                  <a:prstClr val="black"/>
                </a:solidFill>
                <a:cs typeface="B Kamran" pitchFamily="2" charset="-78"/>
              </a:rPr>
              <a:t>لِشَيْ‏ءٍ</a:t>
            </a:r>
            <a:r>
              <a:rPr lang="fa-IR" sz="1600" b="1" dirty="0">
                <a:solidFill>
                  <a:prstClr val="black"/>
                </a:solidFill>
                <a:cs typeface="B Kamran" pitchFamily="2" charset="-78"/>
              </a:rPr>
              <a:t> </a:t>
            </a:r>
            <a:r>
              <a:rPr lang="fa-IR" sz="1600" b="1" dirty="0" err="1">
                <a:solidFill>
                  <a:prstClr val="black"/>
                </a:solidFill>
                <a:cs typeface="B Kamran" pitchFamily="2" charset="-78"/>
              </a:rPr>
              <a:t>مِنَ</a:t>
            </a:r>
            <a:r>
              <a:rPr lang="fa-IR" sz="1600" b="1" dirty="0">
                <a:solidFill>
                  <a:prstClr val="black"/>
                </a:solidFill>
                <a:cs typeface="B Kamran" pitchFamily="2" charset="-78"/>
              </a:rPr>
              <a:t> </a:t>
            </a:r>
            <a:r>
              <a:rPr lang="fa-IR" sz="1600" b="1" dirty="0" err="1">
                <a:solidFill>
                  <a:prstClr val="black"/>
                </a:solidFill>
                <a:cs typeface="B Kamran" pitchFamily="2" charset="-78"/>
              </a:rPr>
              <a:t>الْحُطَامِ</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كَيْفَ</a:t>
            </a:r>
            <a:r>
              <a:rPr lang="fa-IR" sz="1600" b="1" dirty="0">
                <a:solidFill>
                  <a:prstClr val="black"/>
                </a:solidFill>
                <a:cs typeface="B Kamran" pitchFamily="2" charset="-78"/>
              </a:rPr>
              <a:t> </a:t>
            </a:r>
            <a:r>
              <a:rPr lang="fa-IR" sz="1600" b="1" dirty="0" err="1">
                <a:solidFill>
                  <a:prstClr val="black"/>
                </a:solidFill>
                <a:cs typeface="B Kamran" pitchFamily="2" charset="-78"/>
              </a:rPr>
              <a:t>أَظْلِمُ</a:t>
            </a:r>
            <a:r>
              <a:rPr lang="fa-IR" sz="1600" b="1" dirty="0">
                <a:solidFill>
                  <a:prstClr val="black"/>
                </a:solidFill>
                <a:cs typeface="B Kamran" pitchFamily="2" charset="-78"/>
              </a:rPr>
              <a:t> </a:t>
            </a:r>
            <a:r>
              <a:rPr lang="fa-IR" sz="1600" b="1" dirty="0" err="1">
                <a:solidFill>
                  <a:prstClr val="black"/>
                </a:solidFill>
                <a:cs typeface="B Kamran" pitchFamily="2" charset="-78"/>
              </a:rPr>
              <a:t>أَحَداً</a:t>
            </a:r>
            <a:r>
              <a:rPr lang="fa-IR" sz="1600" b="1" dirty="0">
                <a:solidFill>
                  <a:prstClr val="black"/>
                </a:solidFill>
                <a:cs typeface="B Kamran" pitchFamily="2" charset="-78"/>
              </a:rPr>
              <a:t> </a:t>
            </a:r>
            <a:r>
              <a:rPr lang="fa-IR" sz="1600" b="1" dirty="0" err="1">
                <a:solidFill>
                  <a:prstClr val="black"/>
                </a:solidFill>
                <a:cs typeface="B Kamran" pitchFamily="2" charset="-78"/>
              </a:rPr>
              <a:t>لِنَفْسٍ</a:t>
            </a:r>
            <a:r>
              <a:rPr lang="fa-IR" sz="1600" b="1" dirty="0">
                <a:solidFill>
                  <a:prstClr val="black"/>
                </a:solidFill>
                <a:cs typeface="B Kamran" pitchFamily="2" charset="-78"/>
              </a:rPr>
              <a:t> </a:t>
            </a:r>
            <a:r>
              <a:rPr lang="fa-IR" sz="1600" b="1" dirty="0" err="1">
                <a:solidFill>
                  <a:prstClr val="black"/>
                </a:solidFill>
                <a:cs typeface="B Kamran" pitchFamily="2" charset="-78"/>
              </a:rPr>
              <a:t>يُسْرِعُ</a:t>
            </a:r>
            <a:r>
              <a:rPr lang="fa-IR" sz="1600" b="1" dirty="0">
                <a:solidFill>
                  <a:prstClr val="black"/>
                </a:solidFill>
                <a:cs typeface="B Kamran" pitchFamily="2" charset="-78"/>
              </a:rPr>
              <a:t> </a:t>
            </a:r>
            <a:r>
              <a:rPr lang="fa-IR" sz="1600" b="1" dirty="0" err="1">
                <a:solidFill>
                  <a:prstClr val="black"/>
                </a:solidFill>
                <a:cs typeface="B Kamran" pitchFamily="2" charset="-78"/>
              </a:rPr>
              <a:t>إِلَى</a:t>
            </a:r>
            <a:r>
              <a:rPr lang="fa-IR" sz="1600" b="1" dirty="0">
                <a:solidFill>
                  <a:prstClr val="black"/>
                </a:solidFill>
                <a:cs typeface="B Kamran" pitchFamily="2" charset="-78"/>
              </a:rPr>
              <a:t> </a:t>
            </a:r>
            <a:r>
              <a:rPr lang="fa-IR" sz="1600" b="1" dirty="0" err="1">
                <a:solidFill>
                  <a:prstClr val="black"/>
                </a:solidFill>
                <a:cs typeface="B Kamran" pitchFamily="2" charset="-78"/>
              </a:rPr>
              <a:t>الْبِلَى</a:t>
            </a:r>
            <a:r>
              <a:rPr lang="fa-IR" sz="1600" b="1" dirty="0">
                <a:solidFill>
                  <a:prstClr val="black"/>
                </a:solidFill>
                <a:cs typeface="B Kamran" pitchFamily="2" charset="-78"/>
              </a:rPr>
              <a:t> </a:t>
            </a:r>
            <a:r>
              <a:rPr lang="fa-IR" sz="1600" b="1" dirty="0" err="1">
                <a:solidFill>
                  <a:prstClr val="black"/>
                </a:solidFill>
                <a:cs typeface="B Kamran" pitchFamily="2" charset="-78"/>
              </a:rPr>
              <a:t>قُفُولُهَا</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يَطُولُ</a:t>
            </a:r>
            <a:r>
              <a:rPr lang="fa-IR" sz="1600" b="1" dirty="0">
                <a:solidFill>
                  <a:prstClr val="black"/>
                </a:solidFill>
                <a:cs typeface="B Kamran" pitchFamily="2" charset="-78"/>
              </a:rPr>
              <a:t> </a:t>
            </a:r>
            <a:r>
              <a:rPr lang="fa-IR" sz="1600" b="1" dirty="0" err="1">
                <a:solidFill>
                  <a:prstClr val="black"/>
                </a:solidFill>
                <a:cs typeface="B Kamran" pitchFamily="2" charset="-78"/>
              </a:rPr>
              <a:t>فِي</a:t>
            </a:r>
            <a:r>
              <a:rPr lang="fa-IR" sz="1600" b="1" dirty="0">
                <a:solidFill>
                  <a:prstClr val="black"/>
                </a:solidFill>
                <a:cs typeface="B Kamran" pitchFamily="2" charset="-78"/>
              </a:rPr>
              <a:t> </a:t>
            </a:r>
            <a:r>
              <a:rPr lang="fa-IR" sz="1600" b="1" dirty="0" err="1">
                <a:solidFill>
                  <a:prstClr val="black"/>
                </a:solidFill>
                <a:cs typeface="B Kamran" pitchFamily="2" charset="-78"/>
              </a:rPr>
              <a:t>الثَّرَى</a:t>
            </a:r>
            <a:r>
              <a:rPr lang="fa-IR" sz="1600" b="1" dirty="0">
                <a:solidFill>
                  <a:prstClr val="black"/>
                </a:solidFill>
                <a:cs typeface="B Kamran" pitchFamily="2" charset="-78"/>
              </a:rPr>
              <a:t> </a:t>
            </a:r>
            <a:r>
              <a:rPr lang="fa-IR" sz="1600" b="1" dirty="0" err="1">
                <a:solidFill>
                  <a:prstClr val="black"/>
                </a:solidFill>
                <a:cs typeface="B Kamran" pitchFamily="2" charset="-78"/>
              </a:rPr>
              <a:t>حُلُولُهَا</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لَقَدْ</a:t>
            </a:r>
            <a:r>
              <a:rPr lang="fa-IR" sz="1600" b="1" dirty="0">
                <a:solidFill>
                  <a:prstClr val="black"/>
                </a:solidFill>
                <a:cs typeface="B Kamran" pitchFamily="2" charset="-78"/>
              </a:rPr>
              <a:t> </a:t>
            </a:r>
            <a:r>
              <a:rPr lang="fa-IR" sz="1600" b="1" dirty="0" err="1">
                <a:solidFill>
                  <a:prstClr val="black"/>
                </a:solidFill>
                <a:cs typeface="B Kamran" pitchFamily="2" charset="-78"/>
              </a:rPr>
              <a:t>رَأَيْتُ</a:t>
            </a:r>
            <a:r>
              <a:rPr lang="fa-IR" sz="1600" b="1" dirty="0">
                <a:solidFill>
                  <a:prstClr val="black"/>
                </a:solidFill>
                <a:cs typeface="B Kamran" pitchFamily="2" charset="-78"/>
              </a:rPr>
              <a:t> </a:t>
            </a:r>
            <a:r>
              <a:rPr lang="fa-IR" sz="1600" b="1" dirty="0" err="1">
                <a:solidFill>
                  <a:prstClr val="black"/>
                </a:solidFill>
                <a:cs typeface="B Kamran" pitchFamily="2" charset="-78"/>
              </a:rPr>
              <a:t>عَقِيل</a:t>
            </a:r>
            <a:r>
              <a:rPr lang="fa-IR" sz="1600" b="1" dirty="0">
                <a:solidFill>
                  <a:prstClr val="black"/>
                </a:solidFill>
                <a:cs typeface="B Kamran" pitchFamily="2" charset="-78"/>
              </a:rPr>
              <a:t> . . .</a:t>
            </a:r>
            <a:endParaRPr lang="fa-IR" sz="2000" b="1" dirty="0">
              <a:solidFill>
                <a:prstClr val="black"/>
              </a:solidFill>
              <a:latin typeface="2  Titr"/>
              <a:cs typeface="B Kamran" pitchFamily="2" charset="-78"/>
            </a:endParaRPr>
          </a:p>
          <a:p>
            <a:pPr marL="274320" indent="-274320" algn="justLow" rtl="1">
              <a:spcBef>
                <a:spcPts val="600"/>
              </a:spcBef>
              <a:buClr>
                <a:srgbClr val="F3A447"/>
              </a:buClr>
              <a:buSzPct val="85000"/>
              <a:buFont typeface="Wingdings 2"/>
              <a:buChar char=""/>
            </a:pPr>
            <a:r>
              <a:rPr lang="fa-IR" sz="2000" dirty="0">
                <a:solidFill>
                  <a:prstClr val="black"/>
                </a:solidFill>
                <a:latin typeface="2  Titr"/>
                <a:cs typeface="B Titr" pitchFamily="2" charset="-78"/>
              </a:rPr>
              <a:t>حضرت  امیر در </a:t>
            </a:r>
            <a:r>
              <a:rPr lang="fa-IR" sz="2000" dirty="0" err="1">
                <a:solidFill>
                  <a:prstClr val="black"/>
                </a:solidFill>
                <a:latin typeface="2  Titr"/>
                <a:cs typeface="B Titr" pitchFamily="2" charset="-78"/>
              </a:rPr>
              <a:t>نهج</a:t>
            </a:r>
            <a:r>
              <a:rPr lang="fa-IR" sz="2000" dirty="0">
                <a:solidFill>
                  <a:prstClr val="black"/>
                </a:solidFill>
                <a:latin typeface="2  Titr"/>
                <a:cs typeface="B Titr" pitchFamily="2" charset="-78"/>
              </a:rPr>
              <a:t> </a:t>
            </a:r>
            <a:r>
              <a:rPr lang="fa-IR" sz="2000" dirty="0" err="1">
                <a:solidFill>
                  <a:prstClr val="black"/>
                </a:solidFill>
                <a:latin typeface="2  Titr"/>
                <a:cs typeface="B Titr" pitchFamily="2" charset="-78"/>
              </a:rPr>
              <a:t>البلاغه</a:t>
            </a:r>
            <a:r>
              <a:rPr lang="fa-IR" sz="2000" dirty="0">
                <a:solidFill>
                  <a:prstClr val="black"/>
                </a:solidFill>
                <a:latin typeface="2  Titr"/>
                <a:cs typeface="B Titr" pitchFamily="2" charset="-78"/>
              </a:rPr>
              <a:t> به برادرش </a:t>
            </a:r>
            <a:r>
              <a:rPr lang="fa-IR" sz="2000" dirty="0" err="1">
                <a:solidFill>
                  <a:prstClr val="black"/>
                </a:solidFill>
                <a:latin typeface="2  Titr"/>
                <a:cs typeface="B Titr" pitchFamily="2" charset="-78"/>
              </a:rPr>
              <a:t>عقيل</a:t>
            </a:r>
            <a:r>
              <a:rPr lang="fa-IR" sz="2000" dirty="0">
                <a:solidFill>
                  <a:prstClr val="black"/>
                </a:solidFill>
                <a:latin typeface="2  Titr"/>
                <a:cs typeface="B Titr" pitchFamily="2" charset="-78"/>
              </a:rPr>
              <a:t> </a:t>
            </a:r>
            <a:r>
              <a:rPr lang="fa-IR" sz="2000" dirty="0" err="1">
                <a:solidFill>
                  <a:prstClr val="black"/>
                </a:solidFill>
                <a:latin typeface="2  Titr"/>
                <a:cs typeface="B Titr" pitchFamily="2" charset="-78"/>
              </a:rPr>
              <a:t>كه</a:t>
            </a:r>
            <a:r>
              <a:rPr lang="fa-IR" sz="2000" dirty="0">
                <a:solidFill>
                  <a:prstClr val="black"/>
                </a:solidFill>
                <a:latin typeface="2  Titr"/>
                <a:cs typeface="B Titr" pitchFamily="2" charset="-78"/>
              </a:rPr>
              <a:t> او را از همه </a:t>
            </a:r>
            <a:r>
              <a:rPr lang="fa-IR" sz="2000" dirty="0" err="1">
                <a:solidFill>
                  <a:prstClr val="black"/>
                </a:solidFill>
                <a:latin typeface="2  Titr"/>
                <a:cs typeface="B Titr" pitchFamily="2" charset="-78"/>
              </a:rPr>
              <a:t>بيشتر</a:t>
            </a:r>
            <a:r>
              <a:rPr lang="fa-IR" sz="2000" dirty="0">
                <a:solidFill>
                  <a:prstClr val="black"/>
                </a:solidFill>
                <a:latin typeface="2  Titr"/>
                <a:cs typeface="B Titr" pitchFamily="2" charset="-78"/>
              </a:rPr>
              <a:t> دوست داشت فرمود : </a:t>
            </a:r>
          </a:p>
          <a:p>
            <a:pPr algn="justLow" rtl="1">
              <a:lnSpc>
                <a:spcPct val="150000"/>
              </a:lnSpc>
              <a:spcBef>
                <a:spcPts val="600"/>
              </a:spcBef>
              <a:buClr>
                <a:srgbClr val="F3A447"/>
              </a:buClr>
              <a:buSzPct val="85000"/>
            </a:pPr>
            <a:r>
              <a:rPr lang="fa-IR" sz="2000" dirty="0">
                <a:solidFill>
                  <a:prstClr val="black"/>
                </a:solidFill>
                <a:cs typeface="B Titr" pitchFamily="2" charset="-78"/>
              </a:rPr>
              <a:t>بخدا سوگند اگر شب را تا سحر </a:t>
            </a:r>
            <a:r>
              <a:rPr lang="fa-IR" sz="2000" dirty="0" err="1">
                <a:solidFill>
                  <a:prstClr val="black"/>
                </a:solidFill>
                <a:cs typeface="B Titr" pitchFamily="2" charset="-78"/>
              </a:rPr>
              <a:t>بيدار</a:t>
            </a:r>
            <a:r>
              <a:rPr lang="fa-IR" sz="2000" dirty="0">
                <a:solidFill>
                  <a:prstClr val="black"/>
                </a:solidFill>
                <a:cs typeface="B Titr" pitchFamily="2" charset="-78"/>
              </a:rPr>
              <a:t> بر </a:t>
            </a:r>
            <a:r>
              <a:rPr lang="fa-IR" sz="2000" dirty="0" err="1">
                <a:solidFill>
                  <a:prstClr val="black"/>
                </a:solidFill>
                <a:cs typeface="B Titr" pitchFamily="2" charset="-78"/>
              </a:rPr>
              <a:t>روى</a:t>
            </a:r>
            <a:r>
              <a:rPr lang="fa-IR" sz="2000" dirty="0">
                <a:solidFill>
                  <a:prstClr val="black"/>
                </a:solidFill>
                <a:cs typeface="B Titr" pitchFamily="2" charset="-78"/>
              </a:rPr>
              <a:t> خار </a:t>
            </a:r>
            <a:r>
              <a:rPr lang="fa-IR" sz="2000" dirty="0" err="1">
                <a:solidFill>
                  <a:prstClr val="black"/>
                </a:solidFill>
                <a:cs typeface="B Titr" pitchFamily="2" charset="-78"/>
              </a:rPr>
              <a:t>تيز</a:t>
            </a:r>
            <a:r>
              <a:rPr lang="fa-IR" sz="2000" dirty="0">
                <a:solidFill>
                  <a:prstClr val="black"/>
                </a:solidFill>
                <a:cs typeface="B Titr" pitchFamily="2" charset="-78"/>
              </a:rPr>
              <a:t> </a:t>
            </a:r>
            <a:r>
              <a:rPr lang="fa-IR" sz="2000" dirty="0" err="1">
                <a:solidFill>
                  <a:prstClr val="black"/>
                </a:solidFill>
                <a:cs typeface="B Titr" pitchFamily="2" charset="-78"/>
              </a:rPr>
              <a:t>بسر</a:t>
            </a:r>
            <a:r>
              <a:rPr lang="fa-IR" sz="2000" dirty="0">
                <a:solidFill>
                  <a:prstClr val="black"/>
                </a:solidFill>
                <a:cs typeface="B Titr" pitchFamily="2" charset="-78"/>
              </a:rPr>
              <a:t> برم و مرا به غل و </a:t>
            </a:r>
            <a:r>
              <a:rPr lang="fa-IR" sz="2000" dirty="0" err="1">
                <a:solidFill>
                  <a:prstClr val="black"/>
                </a:solidFill>
                <a:cs typeface="B Titr" pitchFamily="2" charset="-78"/>
              </a:rPr>
              <a:t>زنجير</a:t>
            </a:r>
            <a:r>
              <a:rPr lang="fa-IR" sz="2000" dirty="0">
                <a:solidFill>
                  <a:prstClr val="black"/>
                </a:solidFill>
                <a:cs typeface="B Titr" pitchFamily="2" charset="-78"/>
              </a:rPr>
              <a:t> </a:t>
            </a:r>
            <a:r>
              <a:rPr lang="fa-IR" sz="2000" dirty="0" err="1">
                <a:solidFill>
                  <a:prstClr val="black"/>
                </a:solidFill>
                <a:cs typeface="B Titr" pitchFamily="2" charset="-78"/>
              </a:rPr>
              <a:t>بكشند</a:t>
            </a:r>
            <a:r>
              <a:rPr lang="fa-IR" sz="2000" dirty="0">
                <a:solidFill>
                  <a:prstClr val="black"/>
                </a:solidFill>
                <a:cs typeface="B Titr" pitchFamily="2" charset="-78"/>
              </a:rPr>
              <a:t> بهتر است در </a:t>
            </a:r>
            <a:r>
              <a:rPr lang="fa-IR" sz="2000" dirty="0" err="1">
                <a:solidFill>
                  <a:prstClr val="black"/>
                </a:solidFill>
                <a:cs typeface="B Titr" pitchFamily="2" charset="-78"/>
              </a:rPr>
              <a:t>پيش</a:t>
            </a:r>
            <a:r>
              <a:rPr lang="fa-IR" sz="2000" dirty="0">
                <a:solidFill>
                  <a:prstClr val="black"/>
                </a:solidFill>
                <a:cs typeface="B Titr" pitchFamily="2" charset="-78"/>
              </a:rPr>
              <a:t> من از </a:t>
            </a:r>
            <a:r>
              <a:rPr lang="fa-IR" sz="2000" dirty="0" err="1">
                <a:solidFill>
                  <a:prstClr val="black"/>
                </a:solidFill>
                <a:cs typeface="B Titr" pitchFamily="2" charset="-78"/>
              </a:rPr>
              <a:t>اينكه</a:t>
            </a:r>
            <a:r>
              <a:rPr lang="fa-IR" sz="2000" dirty="0">
                <a:solidFill>
                  <a:prstClr val="black"/>
                </a:solidFill>
                <a:cs typeface="B Titr" pitchFamily="2" charset="-78"/>
              </a:rPr>
              <a:t> خدا و رسول را روز </a:t>
            </a:r>
            <a:r>
              <a:rPr lang="fa-IR" sz="2000" dirty="0" err="1">
                <a:solidFill>
                  <a:prstClr val="black"/>
                </a:solidFill>
                <a:cs typeface="B Titr" pitchFamily="2" charset="-78"/>
              </a:rPr>
              <a:t>رستاخيز</a:t>
            </a:r>
            <a:r>
              <a:rPr lang="fa-IR" sz="2000" dirty="0">
                <a:solidFill>
                  <a:prstClr val="black"/>
                </a:solidFill>
                <a:cs typeface="B Titr" pitchFamily="2" charset="-78"/>
              </a:rPr>
              <a:t> </a:t>
            </a:r>
            <a:r>
              <a:rPr lang="fa-IR" sz="2000" dirty="0" err="1">
                <a:solidFill>
                  <a:prstClr val="black"/>
                </a:solidFill>
                <a:cs typeface="B Titr" pitchFamily="2" charset="-78"/>
              </a:rPr>
              <a:t>ببينم</a:t>
            </a:r>
            <a:r>
              <a:rPr lang="fa-IR" sz="2000" dirty="0">
                <a:solidFill>
                  <a:prstClr val="black"/>
                </a:solidFill>
                <a:cs typeface="B Titr" pitchFamily="2" charset="-78"/>
              </a:rPr>
              <a:t> در </a:t>
            </a:r>
            <a:r>
              <a:rPr lang="fa-IR" sz="2000" dirty="0" err="1">
                <a:solidFill>
                  <a:prstClr val="black"/>
                </a:solidFill>
                <a:cs typeface="B Titr" pitchFamily="2" charset="-78"/>
              </a:rPr>
              <a:t>صورتى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بر </a:t>
            </a:r>
            <a:r>
              <a:rPr lang="fa-IR" sz="2000" dirty="0" err="1">
                <a:solidFill>
                  <a:prstClr val="black"/>
                </a:solidFill>
                <a:cs typeface="B Titr" pitchFamily="2" charset="-78"/>
              </a:rPr>
              <a:t>گروهى</a:t>
            </a:r>
            <a:r>
              <a:rPr lang="fa-IR" sz="2000" dirty="0">
                <a:solidFill>
                  <a:prstClr val="black"/>
                </a:solidFill>
                <a:cs typeface="B Titr" pitchFamily="2" charset="-78"/>
              </a:rPr>
              <a:t> از بندگان ستم </a:t>
            </a:r>
            <a:r>
              <a:rPr lang="fa-IR" sz="2000" dirty="0" err="1">
                <a:solidFill>
                  <a:prstClr val="black"/>
                </a:solidFill>
                <a:cs typeface="B Titr" pitchFamily="2" charset="-78"/>
              </a:rPr>
              <a:t>كرده</a:t>
            </a:r>
            <a:r>
              <a:rPr lang="fa-IR" sz="2000" dirty="0">
                <a:solidFill>
                  <a:prstClr val="black"/>
                </a:solidFill>
                <a:cs typeface="B Titr" pitchFamily="2" charset="-78"/>
              </a:rPr>
              <a:t> و </a:t>
            </a:r>
            <a:r>
              <a:rPr lang="fa-IR" sz="2000" dirty="0" err="1">
                <a:solidFill>
                  <a:prstClr val="black"/>
                </a:solidFill>
                <a:cs typeface="B Titr" pitchFamily="2" charset="-78"/>
              </a:rPr>
              <a:t>چيزى</a:t>
            </a:r>
            <a:r>
              <a:rPr lang="fa-IR" sz="2000" dirty="0">
                <a:solidFill>
                  <a:prstClr val="black"/>
                </a:solidFill>
                <a:cs typeface="B Titr" pitchFamily="2" charset="-78"/>
              </a:rPr>
              <a:t> را از مال </a:t>
            </a:r>
            <a:r>
              <a:rPr lang="fa-IR" sz="2000" dirty="0" err="1">
                <a:solidFill>
                  <a:prstClr val="black"/>
                </a:solidFill>
                <a:cs typeface="B Titr" pitchFamily="2" charset="-78"/>
              </a:rPr>
              <a:t>دنيا</a:t>
            </a:r>
            <a:r>
              <a:rPr lang="fa-IR" sz="2000" dirty="0">
                <a:solidFill>
                  <a:prstClr val="black"/>
                </a:solidFill>
                <a:cs typeface="B Titr" pitchFamily="2" charset="-78"/>
              </a:rPr>
              <a:t> غصب </a:t>
            </a:r>
            <a:r>
              <a:rPr lang="fa-IR" sz="2000" dirty="0" err="1">
                <a:solidFill>
                  <a:prstClr val="black"/>
                </a:solidFill>
                <a:cs typeface="B Titr" pitchFamily="2" charset="-78"/>
              </a:rPr>
              <a:t>كرده</a:t>
            </a:r>
            <a:r>
              <a:rPr lang="fa-IR" sz="2000" dirty="0">
                <a:solidFill>
                  <a:prstClr val="black"/>
                </a:solidFill>
                <a:cs typeface="B Titr" pitchFamily="2" charset="-78"/>
              </a:rPr>
              <a:t> باشم چطور </a:t>
            </a:r>
            <a:r>
              <a:rPr lang="fa-IR" sz="2000" dirty="0" err="1">
                <a:solidFill>
                  <a:prstClr val="black"/>
                </a:solidFill>
                <a:cs typeface="B Titr" pitchFamily="2" charset="-78"/>
              </a:rPr>
              <a:t>مى‏شود</a:t>
            </a:r>
            <a:r>
              <a:rPr lang="fa-IR" sz="2000" dirty="0">
                <a:solidFill>
                  <a:prstClr val="black"/>
                </a:solidFill>
                <a:cs typeface="B Titr" pitchFamily="2" charset="-78"/>
              </a:rPr>
              <a:t> بر </a:t>
            </a:r>
            <a:r>
              <a:rPr lang="fa-IR" sz="2000" dirty="0" err="1">
                <a:solidFill>
                  <a:prstClr val="black"/>
                </a:solidFill>
                <a:cs typeface="B Titr" pitchFamily="2" charset="-78"/>
              </a:rPr>
              <a:t>كسى</a:t>
            </a:r>
            <a:r>
              <a:rPr lang="fa-IR" sz="2000" dirty="0">
                <a:solidFill>
                  <a:prstClr val="black"/>
                </a:solidFill>
                <a:cs typeface="B Titr" pitchFamily="2" charset="-78"/>
              </a:rPr>
              <a:t> ستم </a:t>
            </a:r>
            <a:r>
              <a:rPr lang="fa-IR" sz="2000" dirty="0" err="1">
                <a:solidFill>
                  <a:prstClr val="black"/>
                </a:solidFill>
                <a:cs typeface="B Titr" pitchFamily="2" charset="-78"/>
              </a:rPr>
              <a:t>كنم</a:t>
            </a:r>
            <a:r>
              <a:rPr lang="fa-IR" sz="2000" dirty="0">
                <a:solidFill>
                  <a:prstClr val="black"/>
                </a:solidFill>
                <a:cs typeface="B Titr" pitchFamily="2" charset="-78"/>
              </a:rPr>
              <a:t> </a:t>
            </a:r>
            <a:r>
              <a:rPr lang="fa-IR" sz="2000" dirty="0" err="1">
                <a:solidFill>
                  <a:prstClr val="black"/>
                </a:solidFill>
                <a:cs typeface="B Titr" pitchFamily="2" charset="-78"/>
              </a:rPr>
              <a:t>براى</a:t>
            </a:r>
            <a:r>
              <a:rPr lang="fa-IR" sz="2000" dirty="0">
                <a:solidFill>
                  <a:prstClr val="black"/>
                </a:solidFill>
                <a:cs typeface="B Titr" pitchFamily="2" charset="-78"/>
              </a:rPr>
              <a:t> </a:t>
            </a:r>
            <a:r>
              <a:rPr lang="fa-IR" sz="2000" dirty="0" err="1">
                <a:solidFill>
                  <a:prstClr val="black"/>
                </a:solidFill>
                <a:cs typeface="B Titr" pitchFamily="2" charset="-78"/>
              </a:rPr>
              <a:t>نفسى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با شتاب و سرعت </a:t>
            </a:r>
            <a:r>
              <a:rPr lang="fa-IR" sz="2000" dirty="0" err="1">
                <a:solidFill>
                  <a:prstClr val="black"/>
                </a:solidFill>
                <a:cs typeface="B Titr" pitchFamily="2" charset="-78"/>
              </a:rPr>
              <a:t>بسوى</a:t>
            </a:r>
            <a:r>
              <a:rPr lang="fa-IR" sz="2000" dirty="0">
                <a:solidFill>
                  <a:prstClr val="black"/>
                </a:solidFill>
                <a:cs typeface="B Titr" pitchFamily="2" charset="-78"/>
              </a:rPr>
              <a:t> </a:t>
            </a:r>
            <a:r>
              <a:rPr lang="fa-IR" sz="2000" dirty="0" err="1">
                <a:solidFill>
                  <a:prstClr val="black"/>
                </a:solidFill>
                <a:cs typeface="B Titr" pitchFamily="2" charset="-78"/>
              </a:rPr>
              <a:t>نابودى</a:t>
            </a:r>
            <a:r>
              <a:rPr lang="fa-IR" sz="2000" dirty="0">
                <a:solidFill>
                  <a:prstClr val="black"/>
                </a:solidFill>
                <a:cs typeface="B Titr" pitchFamily="2" charset="-78"/>
              </a:rPr>
              <a:t> </a:t>
            </a:r>
            <a:r>
              <a:rPr lang="fa-IR" sz="2000" dirty="0" err="1">
                <a:solidFill>
                  <a:prstClr val="black"/>
                </a:solidFill>
                <a:cs typeface="B Titr" pitchFamily="2" charset="-78"/>
              </a:rPr>
              <a:t>ميگرايد</a:t>
            </a:r>
            <a:r>
              <a:rPr lang="fa-IR" sz="2000" dirty="0">
                <a:solidFill>
                  <a:prstClr val="black"/>
                </a:solidFill>
                <a:cs typeface="B Titr" pitchFamily="2" charset="-78"/>
              </a:rPr>
              <a:t> و </a:t>
            </a:r>
            <a:r>
              <a:rPr lang="fa-IR" sz="2000" dirty="0" err="1">
                <a:solidFill>
                  <a:prstClr val="black"/>
                </a:solidFill>
                <a:cs typeface="B Titr" pitchFamily="2" charset="-78"/>
              </a:rPr>
              <a:t>ساليان</a:t>
            </a:r>
            <a:r>
              <a:rPr lang="fa-IR" sz="2000" dirty="0">
                <a:solidFill>
                  <a:prstClr val="black"/>
                </a:solidFill>
                <a:cs typeface="B Titr" pitchFamily="2" charset="-78"/>
              </a:rPr>
              <a:t> دراز در </a:t>
            </a:r>
            <a:r>
              <a:rPr lang="fa-IR" sz="2000" dirty="0" err="1">
                <a:solidFill>
                  <a:prstClr val="black"/>
                </a:solidFill>
                <a:cs typeface="B Titr" pitchFamily="2" charset="-78"/>
              </a:rPr>
              <a:t>زير</a:t>
            </a:r>
            <a:r>
              <a:rPr lang="fa-IR" sz="2000" dirty="0">
                <a:solidFill>
                  <a:prstClr val="black"/>
                </a:solidFill>
                <a:cs typeface="B Titr" pitchFamily="2" charset="-78"/>
              </a:rPr>
              <a:t> </a:t>
            </a:r>
            <a:r>
              <a:rPr lang="fa-IR" sz="2000" dirty="0" err="1">
                <a:solidFill>
                  <a:prstClr val="black"/>
                </a:solidFill>
                <a:cs typeface="B Titr" pitchFamily="2" charset="-78"/>
              </a:rPr>
              <a:t>خاكها</a:t>
            </a:r>
            <a:r>
              <a:rPr lang="fa-IR" sz="2000" dirty="0">
                <a:solidFill>
                  <a:prstClr val="black"/>
                </a:solidFill>
                <a:cs typeface="B Titr" pitchFamily="2" charset="-78"/>
              </a:rPr>
              <a:t> </a:t>
            </a:r>
            <a:r>
              <a:rPr lang="fa-IR" sz="2000" dirty="0" err="1">
                <a:solidFill>
                  <a:prstClr val="black"/>
                </a:solidFill>
                <a:cs typeface="B Titr" pitchFamily="2" charset="-78"/>
              </a:rPr>
              <a:t>ميماند</a:t>
            </a:r>
            <a:r>
              <a:rPr lang="fa-IR" sz="2000" dirty="0">
                <a:solidFill>
                  <a:prstClr val="black"/>
                </a:solidFill>
                <a:cs typeface="B Titr" pitchFamily="2" charset="-78"/>
              </a:rPr>
              <a:t>. بخدا سوگند برادرم عقيل را ديدم كه در نهايت فقر و تنگدستى و پريشانى سه كيلو گندم از بيت المال و حق مردم از من خواست و نيز كودكان او را از پريشانى ديدم با موهاى غبار آلود و رنگهاى تيره كه گويا صورتشان را با نيل رنگ نموده‏اند برادرم عقيل براى خواسته خويش تأكيد و اصرار ميكرد من هم گفتار او را گوش ميدادم او گمان ميكرد كه من دينم را به او فروخته و از روش دادگرى خويش دست برداشته و دنبال خواسته‏ى او ميروم. سپس </a:t>
            </a:r>
            <a:r>
              <a:rPr lang="fa-IR" sz="2000" dirty="0" err="1">
                <a:solidFill>
                  <a:prstClr val="black"/>
                </a:solidFill>
                <a:cs typeface="B Titr" pitchFamily="2" charset="-78"/>
              </a:rPr>
              <a:t>آهنى</a:t>
            </a:r>
            <a:r>
              <a:rPr lang="fa-IR" sz="2000" dirty="0">
                <a:solidFill>
                  <a:prstClr val="black"/>
                </a:solidFill>
                <a:cs typeface="B Titr" pitchFamily="2" charset="-78"/>
              </a:rPr>
              <a:t> را سرخ </a:t>
            </a:r>
            <a:r>
              <a:rPr lang="fa-IR" sz="2000" dirty="0" err="1">
                <a:solidFill>
                  <a:prstClr val="black"/>
                </a:solidFill>
                <a:cs typeface="B Titr" pitchFamily="2" charset="-78"/>
              </a:rPr>
              <a:t>كرده</a:t>
            </a:r>
            <a:r>
              <a:rPr lang="fa-IR" sz="2000" dirty="0">
                <a:solidFill>
                  <a:prstClr val="black"/>
                </a:solidFill>
                <a:cs typeface="B Titr" pitchFamily="2" charset="-78"/>
              </a:rPr>
              <a:t> </a:t>
            </a:r>
            <a:r>
              <a:rPr lang="fa-IR" sz="2000" dirty="0" err="1">
                <a:solidFill>
                  <a:prstClr val="black"/>
                </a:solidFill>
                <a:cs typeface="B Titr" pitchFamily="2" charset="-78"/>
              </a:rPr>
              <a:t>نزديكش</a:t>
            </a:r>
            <a:r>
              <a:rPr lang="fa-IR" sz="2000" dirty="0">
                <a:solidFill>
                  <a:prstClr val="black"/>
                </a:solidFill>
                <a:cs typeface="B Titr" pitchFamily="2" charset="-78"/>
              </a:rPr>
              <a:t> بردم تا عبرت </a:t>
            </a:r>
            <a:r>
              <a:rPr lang="fa-IR" sz="2000" dirty="0" err="1">
                <a:solidFill>
                  <a:prstClr val="black"/>
                </a:solidFill>
                <a:cs typeface="B Titr" pitchFamily="2" charset="-78"/>
              </a:rPr>
              <a:t>بگيرد</a:t>
            </a:r>
            <a:r>
              <a:rPr lang="fa-IR" sz="2000" dirty="0">
                <a:solidFill>
                  <a:prstClr val="black"/>
                </a:solidFill>
                <a:cs typeface="B Titr" pitchFamily="2" charset="-78"/>
              </a:rPr>
              <a:t> چنان از درد آن ناله و </a:t>
            </a:r>
            <a:r>
              <a:rPr lang="fa-IR" sz="2000" dirty="0" err="1">
                <a:solidFill>
                  <a:prstClr val="black"/>
                </a:solidFill>
                <a:cs typeface="B Titr" pitchFamily="2" charset="-78"/>
              </a:rPr>
              <a:t>شيون</a:t>
            </a:r>
            <a:r>
              <a:rPr lang="fa-IR" sz="2000" dirty="0">
                <a:solidFill>
                  <a:prstClr val="black"/>
                </a:solidFill>
                <a:cs typeface="B Titr" pitchFamily="2" charset="-78"/>
              </a:rPr>
              <a:t> </a:t>
            </a:r>
            <a:r>
              <a:rPr lang="fa-IR" sz="2000" dirty="0" err="1">
                <a:solidFill>
                  <a:prstClr val="black"/>
                </a:solidFill>
                <a:cs typeface="B Titr" pitchFamily="2" charset="-78"/>
              </a:rPr>
              <a:t>كرد</a:t>
            </a:r>
            <a:r>
              <a:rPr lang="fa-IR" sz="2000" dirty="0">
                <a:solidFill>
                  <a:prstClr val="black"/>
                </a:solidFill>
                <a:cs typeface="B Titr" pitchFamily="2" charset="-78"/>
              </a:rPr>
              <a:t> مانند ناله </a:t>
            </a:r>
            <a:r>
              <a:rPr lang="fa-IR" sz="2000" dirty="0" err="1">
                <a:solidFill>
                  <a:prstClr val="black"/>
                </a:solidFill>
                <a:cs typeface="B Titr" pitchFamily="2" charset="-78"/>
              </a:rPr>
              <a:t>بيمار</a:t>
            </a:r>
            <a:r>
              <a:rPr lang="fa-IR" sz="2000" dirty="0">
                <a:solidFill>
                  <a:prstClr val="black"/>
                </a:solidFill>
                <a:cs typeface="B Titr" pitchFamily="2" charset="-78"/>
              </a:rPr>
              <a:t> از درد </a:t>
            </a:r>
            <a:r>
              <a:rPr lang="fa-IR" sz="2000" dirty="0" err="1">
                <a:solidFill>
                  <a:prstClr val="black"/>
                </a:solidFill>
                <a:cs typeface="B Titr" pitchFamily="2" charset="-78"/>
              </a:rPr>
              <a:t>بسيار</a:t>
            </a:r>
            <a:r>
              <a:rPr lang="fa-IR" sz="2000" dirty="0">
                <a:solidFill>
                  <a:prstClr val="black"/>
                </a:solidFill>
                <a:cs typeface="B Titr" pitchFamily="2" charset="-78"/>
              </a:rPr>
              <a:t>، </a:t>
            </a:r>
            <a:r>
              <a:rPr lang="fa-IR" sz="2000" dirty="0" err="1">
                <a:solidFill>
                  <a:prstClr val="black"/>
                </a:solidFill>
                <a:cs typeface="B Titr" pitchFamily="2" charset="-78"/>
              </a:rPr>
              <a:t>نزديك</a:t>
            </a:r>
            <a:r>
              <a:rPr lang="fa-IR" sz="2000" dirty="0">
                <a:solidFill>
                  <a:prstClr val="black"/>
                </a:solidFill>
                <a:cs typeface="B Titr" pitchFamily="2" charset="-78"/>
              </a:rPr>
              <a:t> بود اندامش از حرارت آن بسوزد، بدو گفتم: </a:t>
            </a:r>
            <a:r>
              <a:rPr lang="fa-IR" sz="2000" dirty="0" err="1">
                <a:solidFill>
                  <a:prstClr val="black"/>
                </a:solidFill>
                <a:cs typeface="B Titr" pitchFamily="2" charset="-78"/>
              </a:rPr>
              <a:t>اى</a:t>
            </a:r>
            <a:r>
              <a:rPr lang="fa-IR" sz="2000" dirty="0">
                <a:solidFill>
                  <a:prstClr val="black"/>
                </a:solidFill>
                <a:cs typeface="B Titr" pitchFamily="2" charset="-78"/>
              </a:rPr>
              <a:t> </a:t>
            </a:r>
            <a:r>
              <a:rPr lang="fa-IR" sz="2000" dirty="0" err="1">
                <a:solidFill>
                  <a:prstClr val="black"/>
                </a:solidFill>
                <a:cs typeface="B Titr" pitchFamily="2" charset="-78"/>
              </a:rPr>
              <a:t>عقيل</a:t>
            </a:r>
            <a:r>
              <a:rPr lang="fa-IR" sz="2000" dirty="0">
                <a:solidFill>
                  <a:prstClr val="black"/>
                </a:solidFill>
                <a:cs typeface="B Titr" pitchFamily="2" charset="-78"/>
              </a:rPr>
              <a:t> مادران در </a:t>
            </a:r>
            <a:r>
              <a:rPr lang="fa-IR" sz="2000" dirty="0" err="1">
                <a:solidFill>
                  <a:prstClr val="black"/>
                </a:solidFill>
                <a:cs typeface="B Titr" pitchFamily="2" charset="-78"/>
              </a:rPr>
              <a:t>سوكت</a:t>
            </a:r>
            <a:r>
              <a:rPr lang="fa-IR" sz="2000" dirty="0">
                <a:solidFill>
                  <a:prstClr val="black"/>
                </a:solidFill>
                <a:cs typeface="B Titr" pitchFamily="2" charset="-78"/>
              </a:rPr>
              <a:t> </a:t>
            </a:r>
            <a:r>
              <a:rPr lang="fa-IR" sz="2000" dirty="0" err="1">
                <a:solidFill>
                  <a:prstClr val="black"/>
                </a:solidFill>
                <a:cs typeface="B Titr" pitchFamily="2" charset="-78"/>
              </a:rPr>
              <a:t>نشينند</a:t>
            </a:r>
            <a:r>
              <a:rPr lang="fa-IR" sz="2000" dirty="0">
                <a:solidFill>
                  <a:prstClr val="black"/>
                </a:solidFill>
                <a:cs typeface="B Titr" pitchFamily="2" charset="-78"/>
              </a:rPr>
              <a:t> از </a:t>
            </a:r>
            <a:r>
              <a:rPr lang="fa-IR" sz="2000" dirty="0" err="1">
                <a:solidFill>
                  <a:prstClr val="black"/>
                </a:solidFill>
                <a:cs typeface="B Titr" pitchFamily="2" charset="-78"/>
              </a:rPr>
              <a:t>پاره‏ى</a:t>
            </a:r>
            <a:r>
              <a:rPr lang="fa-IR" sz="2000" dirty="0">
                <a:solidFill>
                  <a:prstClr val="black"/>
                </a:solidFill>
                <a:cs typeface="B Titr" pitchFamily="2" charset="-78"/>
              </a:rPr>
              <a:t> </a:t>
            </a:r>
            <a:r>
              <a:rPr lang="fa-IR" sz="2000" dirty="0" err="1">
                <a:solidFill>
                  <a:prstClr val="black"/>
                </a:solidFill>
                <a:cs typeface="B Titr" pitchFamily="2" charset="-78"/>
              </a:rPr>
              <a:t>آهنى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a:t>
            </a:r>
            <a:r>
              <a:rPr lang="fa-IR" sz="2000" dirty="0" err="1">
                <a:solidFill>
                  <a:prstClr val="black"/>
                </a:solidFill>
                <a:cs typeface="B Titr" pitchFamily="2" charset="-78"/>
              </a:rPr>
              <a:t>انسانى</a:t>
            </a:r>
            <a:r>
              <a:rPr lang="fa-IR" sz="2000" dirty="0">
                <a:solidFill>
                  <a:prstClr val="black"/>
                </a:solidFill>
                <a:cs typeface="B Titr" pitchFamily="2" charset="-78"/>
              </a:rPr>
              <a:t> آن را </a:t>
            </a:r>
            <a:r>
              <a:rPr lang="fa-IR" sz="2000" dirty="0" err="1">
                <a:solidFill>
                  <a:prstClr val="black"/>
                </a:solidFill>
                <a:cs typeface="B Titr" pitchFamily="2" charset="-78"/>
              </a:rPr>
              <a:t>براى</a:t>
            </a:r>
            <a:r>
              <a:rPr lang="fa-IR" sz="2000" dirty="0">
                <a:solidFill>
                  <a:prstClr val="black"/>
                </a:solidFill>
                <a:cs typeface="B Titr" pitchFamily="2" charset="-78"/>
              </a:rPr>
              <a:t> </a:t>
            </a:r>
            <a:r>
              <a:rPr lang="fa-IR" sz="2000" dirty="0" err="1">
                <a:solidFill>
                  <a:prstClr val="black"/>
                </a:solidFill>
                <a:cs typeface="B Titr" pitchFamily="2" charset="-78"/>
              </a:rPr>
              <a:t>بازى</a:t>
            </a:r>
            <a:r>
              <a:rPr lang="fa-IR" sz="2000" dirty="0">
                <a:solidFill>
                  <a:prstClr val="black"/>
                </a:solidFill>
                <a:cs typeface="B Titr" pitchFamily="2" charset="-78"/>
              </a:rPr>
              <a:t> سرخ </a:t>
            </a:r>
            <a:r>
              <a:rPr lang="fa-IR" sz="2000" dirty="0" err="1">
                <a:solidFill>
                  <a:prstClr val="black"/>
                </a:solidFill>
                <a:cs typeface="B Titr" pitchFamily="2" charset="-78"/>
              </a:rPr>
              <a:t>كرده</a:t>
            </a:r>
            <a:r>
              <a:rPr lang="fa-IR" sz="2000" dirty="0">
                <a:solidFill>
                  <a:prstClr val="black"/>
                </a:solidFill>
                <a:cs typeface="B Titr" pitchFamily="2" charset="-78"/>
              </a:rPr>
              <a:t> </a:t>
            </a:r>
            <a:r>
              <a:rPr lang="fa-IR" sz="2000" dirty="0" err="1">
                <a:solidFill>
                  <a:prstClr val="black"/>
                </a:solidFill>
                <a:cs typeface="B Titr" pitchFamily="2" charset="-78"/>
              </a:rPr>
              <a:t>مينالى</a:t>
            </a:r>
            <a:r>
              <a:rPr lang="fa-IR" sz="2000" dirty="0">
                <a:solidFill>
                  <a:prstClr val="black"/>
                </a:solidFill>
                <a:cs typeface="B Titr" pitchFamily="2" charset="-78"/>
              </a:rPr>
              <a:t>؟ و من را </a:t>
            </a:r>
            <a:r>
              <a:rPr lang="fa-IR" sz="2000" dirty="0" err="1">
                <a:solidFill>
                  <a:prstClr val="black"/>
                </a:solidFill>
                <a:cs typeface="B Titr" pitchFamily="2" charset="-78"/>
              </a:rPr>
              <a:t>بسوى</a:t>
            </a:r>
            <a:r>
              <a:rPr lang="fa-IR" sz="2000" dirty="0">
                <a:solidFill>
                  <a:prstClr val="black"/>
                </a:solidFill>
                <a:cs typeface="B Titr" pitchFamily="2" charset="-78"/>
              </a:rPr>
              <a:t> </a:t>
            </a:r>
            <a:r>
              <a:rPr lang="fa-IR" sz="2000" dirty="0" err="1">
                <a:solidFill>
                  <a:prstClr val="black"/>
                </a:solidFill>
                <a:cs typeface="B Titr" pitchFamily="2" charset="-78"/>
              </a:rPr>
              <a:t>آتشى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قهر خدا آن را </a:t>
            </a:r>
            <a:r>
              <a:rPr lang="fa-IR" sz="2000" dirty="0" err="1">
                <a:solidFill>
                  <a:prstClr val="black"/>
                </a:solidFill>
                <a:cs typeface="B Titr" pitchFamily="2" charset="-78"/>
              </a:rPr>
              <a:t>برافروخته</a:t>
            </a:r>
            <a:r>
              <a:rPr lang="fa-IR" sz="2000" dirty="0">
                <a:solidFill>
                  <a:prstClr val="black"/>
                </a:solidFill>
                <a:cs typeface="B Titr" pitchFamily="2" charset="-78"/>
              </a:rPr>
              <a:t> </a:t>
            </a:r>
            <a:r>
              <a:rPr lang="fa-IR" sz="2000" dirty="0" err="1">
                <a:solidFill>
                  <a:prstClr val="black"/>
                </a:solidFill>
                <a:cs typeface="B Titr" pitchFamily="2" charset="-78"/>
              </a:rPr>
              <a:t>ميكشانى</a:t>
            </a:r>
            <a:r>
              <a:rPr lang="fa-IR" sz="2000" dirty="0">
                <a:solidFill>
                  <a:prstClr val="black"/>
                </a:solidFill>
                <a:cs typeface="B Titr" pitchFamily="2" charset="-78"/>
              </a:rPr>
              <a:t>؟ تو از </a:t>
            </a:r>
            <a:r>
              <a:rPr lang="fa-IR" sz="2000" dirty="0" err="1">
                <a:solidFill>
                  <a:prstClr val="black"/>
                </a:solidFill>
                <a:cs typeface="B Titr" pitchFamily="2" charset="-78"/>
              </a:rPr>
              <a:t>اين</a:t>
            </a:r>
            <a:r>
              <a:rPr lang="fa-IR" sz="2000" dirty="0">
                <a:solidFill>
                  <a:prstClr val="black"/>
                </a:solidFill>
                <a:cs typeface="B Titr" pitchFamily="2" charset="-78"/>
              </a:rPr>
              <a:t> رنج </a:t>
            </a:r>
            <a:r>
              <a:rPr lang="fa-IR" sz="2000" dirty="0" err="1">
                <a:solidFill>
                  <a:prstClr val="black"/>
                </a:solidFill>
                <a:cs typeface="B Titr" pitchFamily="2" charset="-78"/>
              </a:rPr>
              <a:t>اندك</a:t>
            </a:r>
            <a:r>
              <a:rPr lang="fa-IR" sz="2000" dirty="0">
                <a:solidFill>
                  <a:prstClr val="black"/>
                </a:solidFill>
                <a:cs typeface="B Titr" pitchFamily="2" charset="-78"/>
              </a:rPr>
              <a:t> </a:t>
            </a:r>
            <a:r>
              <a:rPr lang="fa-IR" sz="2000" dirty="0" err="1">
                <a:solidFill>
                  <a:prstClr val="black"/>
                </a:solidFill>
                <a:cs typeface="B Titr" pitchFamily="2" charset="-78"/>
              </a:rPr>
              <a:t>مينالى</a:t>
            </a:r>
            <a:r>
              <a:rPr lang="fa-IR" sz="2000" dirty="0">
                <a:solidFill>
                  <a:prstClr val="black"/>
                </a:solidFill>
                <a:cs typeface="B Titr" pitchFamily="2" charset="-78"/>
              </a:rPr>
              <a:t> </a:t>
            </a:r>
            <a:r>
              <a:rPr lang="fa-IR" sz="2000" dirty="0" err="1">
                <a:solidFill>
                  <a:prstClr val="black"/>
                </a:solidFill>
                <a:cs typeface="B Titr" pitchFamily="2" charset="-78"/>
              </a:rPr>
              <a:t>ولى</a:t>
            </a:r>
            <a:r>
              <a:rPr lang="fa-IR" sz="2000" dirty="0">
                <a:solidFill>
                  <a:prstClr val="black"/>
                </a:solidFill>
                <a:cs typeface="B Titr" pitchFamily="2" charset="-78"/>
              </a:rPr>
              <a:t> من از </a:t>
            </a:r>
            <a:r>
              <a:rPr lang="fa-IR" sz="2000" dirty="0" err="1">
                <a:solidFill>
                  <a:prstClr val="black"/>
                </a:solidFill>
                <a:cs typeface="B Titr" pitchFamily="2" charset="-78"/>
              </a:rPr>
              <a:t>گرمى</a:t>
            </a:r>
            <a:r>
              <a:rPr lang="fa-IR" sz="2000" dirty="0">
                <a:solidFill>
                  <a:prstClr val="black"/>
                </a:solidFill>
                <a:cs typeface="B Titr" pitchFamily="2" charset="-78"/>
              </a:rPr>
              <a:t> آتش دوزخ </a:t>
            </a:r>
            <a:r>
              <a:rPr lang="fa-IR" sz="2000" dirty="0" err="1">
                <a:solidFill>
                  <a:prstClr val="black"/>
                </a:solidFill>
                <a:cs typeface="B Titr" pitchFamily="2" charset="-78"/>
              </a:rPr>
              <a:t>مينالم</a:t>
            </a:r>
            <a:r>
              <a:rPr lang="fa-IR" sz="2000" dirty="0">
                <a:solidFill>
                  <a:prstClr val="black"/>
                </a:solidFill>
                <a:cs typeface="B Titr" pitchFamily="2" charset="-78"/>
              </a:rPr>
              <a:t>؟</a:t>
            </a:r>
          </a:p>
        </p:txBody>
      </p:sp>
    </p:spTree>
    <p:extLst>
      <p:ext uri="{BB962C8B-B14F-4D97-AF65-F5344CB8AC3E}">
        <p14:creationId xmlns:p14="http://schemas.microsoft.com/office/powerpoint/2010/main" val="1364870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4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7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4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نگهدارنده مکان محتوا 3"/>
          <p:cNvSpPr>
            <a:spLocks noGrp="1"/>
          </p:cNvSpPr>
          <p:nvPr>
            <p:ph sz="half" idx="2"/>
          </p:nvPr>
        </p:nvSpPr>
        <p:spPr>
          <a:xfrm>
            <a:off x="107504" y="116632"/>
            <a:ext cx="8928992" cy="6624736"/>
          </a:xfrm>
          <a:solidFill>
            <a:schemeClr val="tx1">
              <a:lumMod val="95000"/>
              <a:lumOff val="5000"/>
            </a:schemeClr>
          </a:solidFill>
          <a:effectLst>
            <a:glow rad="228600">
              <a:schemeClr val="accent4">
                <a:satMod val="175000"/>
                <a:alpha val="40000"/>
              </a:schemeClr>
            </a:glow>
            <a:softEdge rad="63500"/>
          </a:effectLst>
        </p:spPr>
        <p:txBody>
          <a:bodyPr>
            <a:normAutofit fontScale="85000" lnSpcReduction="20000"/>
          </a:bodyPr>
          <a:lstStyle/>
          <a:p>
            <a:pPr marL="365760" lvl="0" indent="-283464" algn="justLow">
              <a:buClr>
                <a:srgbClr val="D16349"/>
              </a:buClr>
              <a:buSzPct val="80000"/>
            </a:pPr>
            <a:r>
              <a:rPr lang="fa-IR" sz="3000" b="1" dirty="0">
                <a:solidFill>
                  <a:srgbClr val="92D050"/>
                </a:solidFill>
                <a:latin typeface="B Badr"/>
                <a:ea typeface="Calibri"/>
                <a:cs typeface="B Compset" pitchFamily="2" charset="-78"/>
              </a:rPr>
              <a:t>قال رسول الله صلی الله علیه و </a:t>
            </a:r>
            <a:r>
              <a:rPr lang="fa-IR" sz="3000" b="1" dirty="0" err="1">
                <a:solidFill>
                  <a:srgbClr val="92D050"/>
                </a:solidFill>
                <a:latin typeface="B Badr"/>
                <a:ea typeface="Calibri"/>
                <a:cs typeface="B Compset" pitchFamily="2" charset="-78"/>
              </a:rPr>
              <a:t>آله</a:t>
            </a:r>
            <a:r>
              <a:rPr lang="fa-IR" sz="3000" b="1" dirty="0">
                <a:solidFill>
                  <a:srgbClr val="92D050"/>
                </a:solidFill>
                <a:latin typeface="B Badr"/>
                <a:ea typeface="Calibri"/>
                <a:cs typeface="B Compset" pitchFamily="2" charset="-78"/>
              </a:rPr>
              <a:t>:</a:t>
            </a:r>
          </a:p>
          <a:p>
            <a:pPr marL="365760" lvl="0" indent="-283464" algn="justLow">
              <a:buClr>
                <a:srgbClr val="D16349"/>
              </a:buClr>
              <a:buSzPct val="80000"/>
            </a:pPr>
            <a:endParaRPr lang="fa-IR" sz="3000" dirty="0" smtClean="0">
              <a:solidFill>
                <a:srgbClr val="92D050"/>
              </a:solidFill>
              <a:latin typeface="B Badr"/>
              <a:ea typeface="Calibri"/>
              <a:cs typeface="B Badr" pitchFamily="2" charset="-78"/>
            </a:endParaRPr>
          </a:p>
          <a:p>
            <a:pPr marL="365760" lvl="0" indent="-283464" algn="justLow">
              <a:buClr>
                <a:srgbClr val="D16349"/>
              </a:buClr>
              <a:buSzPct val="80000"/>
            </a:pPr>
            <a:r>
              <a:rPr lang="fa-IR" sz="3000" dirty="0" err="1" smtClean="0">
                <a:solidFill>
                  <a:srgbClr val="92D050"/>
                </a:solidFill>
                <a:latin typeface="B Badr"/>
                <a:ea typeface="Calibri"/>
                <a:cs typeface="B Badr" pitchFamily="2" charset="-78"/>
              </a:rPr>
              <a:t>إن</a:t>
            </a:r>
            <a:r>
              <a:rPr lang="fa-IR" sz="3000" dirty="0" smtClean="0">
                <a:solidFill>
                  <a:srgbClr val="92D050"/>
                </a:solidFill>
                <a:latin typeface="B Badr"/>
                <a:ea typeface="Calibri"/>
                <a:cs typeface="B Badr" pitchFamily="2" charset="-78"/>
              </a:rPr>
              <a:t>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زينة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زينة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الإسلام</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endParaRPr lang="fa-IR" sz="3000" dirty="0">
              <a:solidFill>
                <a:schemeClr val="accent3">
                  <a:lumMod val="20000"/>
                  <a:lumOff val="80000"/>
                </a:schemeClr>
              </a:solidFill>
              <a:latin typeface="B Badr"/>
              <a:ea typeface="Calibri"/>
              <a:cs typeface="B Badr" pitchFamily="2" charset="-78"/>
            </a:endParaRPr>
          </a:p>
          <a:p>
            <a:pPr marL="365760" lvl="0" indent="-283464" algn="justLow">
              <a:buClr>
                <a:srgbClr val="D16349"/>
              </a:buClr>
              <a:buSzPct val="80000"/>
            </a:pPr>
            <a:r>
              <a:rPr lang="fa-IR" sz="3000" dirty="0" smtClean="0">
                <a:solidFill>
                  <a:srgbClr val="92D050"/>
                </a:solidFill>
                <a:latin typeface="B Badr"/>
                <a:ea typeface="Calibri"/>
                <a:cs typeface="B Badr" pitchFamily="2" charset="-78"/>
              </a:rPr>
              <a:t>و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ركن</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ركن</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endParaRPr lang="fa-IR" sz="3000" dirty="0">
              <a:solidFill>
                <a:schemeClr val="accent3">
                  <a:lumMod val="20000"/>
                  <a:lumOff val="80000"/>
                </a:schemeClr>
              </a:solidFill>
              <a:latin typeface="B Badr"/>
              <a:ea typeface="Calibri"/>
              <a:cs typeface="B Badr" pitchFamily="2" charset="-78"/>
            </a:endParaRPr>
          </a:p>
          <a:p>
            <a:pPr marL="365760" lvl="0" indent="-283464" algn="justLow">
              <a:buClr>
                <a:srgbClr val="D16349"/>
              </a:buClr>
              <a:buSzPct val="80000"/>
            </a:pPr>
            <a:r>
              <a:rPr lang="fa-IR" sz="3000" dirty="0" smtClean="0">
                <a:solidFill>
                  <a:srgbClr val="92D050"/>
                </a:solidFill>
                <a:latin typeface="B Badr"/>
                <a:ea typeface="Calibri"/>
                <a:cs typeface="B Badr" pitchFamily="2" charset="-78"/>
              </a:rPr>
              <a:t>و</a:t>
            </a:r>
            <a:r>
              <a:rPr lang="fa-IR" sz="3000" dirty="0" smtClean="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a:solidFill>
                  <a:srgbClr val="92D050"/>
                </a:solidFill>
                <a:latin typeface="B Badr"/>
                <a:ea typeface="Calibri"/>
                <a:cs typeface="B Badr" pitchFamily="2" charset="-78"/>
              </a:rPr>
              <a:t>سراج و سراج قلب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r>
              <a:rPr lang="fa-IR" sz="3000" dirty="0">
                <a:solidFill>
                  <a:schemeClr val="accent3">
                    <a:lumMod val="20000"/>
                    <a:lumOff val="80000"/>
                  </a:schemeClr>
                </a:solidFill>
                <a:latin typeface="B Badr"/>
                <a:ea typeface="Calibri"/>
                <a:cs typeface="B Badr" pitchFamily="2" charset="-78"/>
              </a:rPr>
              <a:t> </a:t>
            </a:r>
          </a:p>
          <a:p>
            <a:pPr marL="365760" lvl="0" indent="-283464" algn="justLow">
              <a:buClr>
                <a:srgbClr val="D16349"/>
              </a:buClr>
              <a:buSzPct val="80000"/>
            </a:pPr>
            <a:r>
              <a:rPr lang="fa-IR" sz="3000" dirty="0">
                <a:solidFill>
                  <a:srgbClr val="92D050"/>
                </a:solidFill>
                <a:latin typeface="B Badr"/>
                <a:ea typeface="Calibri"/>
                <a:cs typeface="B Badr" pitchFamily="2" charset="-78"/>
              </a:rPr>
              <a:t>و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a:solidFill>
                  <a:srgbClr val="92D050"/>
                </a:solidFill>
                <a:latin typeface="B Badr"/>
                <a:ea typeface="Calibri"/>
                <a:cs typeface="B Badr" pitchFamily="2" charset="-78"/>
              </a:rPr>
              <a:t>ثمن و ثمن </a:t>
            </a:r>
            <a:r>
              <a:rPr lang="fa-IR" sz="3000" dirty="0" err="1">
                <a:solidFill>
                  <a:srgbClr val="92D050"/>
                </a:solidFill>
                <a:latin typeface="B Badr"/>
                <a:ea typeface="Calibri"/>
                <a:cs typeface="B Badr" pitchFamily="2" charset="-78"/>
              </a:rPr>
              <a:t>الجنة</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r>
              <a:rPr lang="fa-IR" sz="3000" dirty="0">
                <a:solidFill>
                  <a:schemeClr val="accent3">
                    <a:lumMod val="20000"/>
                    <a:lumOff val="80000"/>
                  </a:schemeClr>
                </a:solidFill>
                <a:latin typeface="B Badr"/>
                <a:ea typeface="Calibri"/>
                <a:cs typeface="B Badr" pitchFamily="2" charset="-78"/>
              </a:rPr>
              <a:t> </a:t>
            </a:r>
          </a:p>
          <a:p>
            <a:pPr marL="365760" lvl="0" indent="-283464" algn="justLow">
              <a:buClr>
                <a:srgbClr val="D16349"/>
              </a:buClr>
              <a:buSzPct val="80000"/>
            </a:pPr>
            <a:r>
              <a:rPr lang="fa-IR" sz="3000" dirty="0">
                <a:solidFill>
                  <a:srgbClr val="92D050"/>
                </a:solidFill>
                <a:latin typeface="B Badr"/>
                <a:ea typeface="Calibri"/>
                <a:cs typeface="B Badr" pitchFamily="2" charset="-78"/>
              </a:rPr>
              <a:t>و</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براءة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براءة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من </a:t>
            </a:r>
            <a:r>
              <a:rPr lang="fa-IR" sz="3000" dirty="0" err="1">
                <a:solidFill>
                  <a:srgbClr val="92D050"/>
                </a:solidFill>
                <a:latin typeface="B Badr"/>
                <a:ea typeface="Calibri"/>
                <a:cs typeface="B Badr" pitchFamily="2" charset="-78"/>
              </a:rPr>
              <a:t>النار</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endParaRPr lang="fa-IR" sz="3000" dirty="0">
              <a:solidFill>
                <a:schemeClr val="accent3">
                  <a:lumMod val="20000"/>
                  <a:lumOff val="80000"/>
                </a:schemeClr>
              </a:solidFill>
              <a:latin typeface="B Badr"/>
              <a:ea typeface="Calibri"/>
              <a:cs typeface="B Badr" pitchFamily="2" charset="-78"/>
            </a:endParaRPr>
          </a:p>
          <a:p>
            <a:pPr marL="365760" lvl="0" indent="-283464" algn="justLow">
              <a:buClr>
                <a:srgbClr val="D16349"/>
              </a:buClr>
              <a:buSzPct val="80000"/>
            </a:pPr>
            <a:r>
              <a:rPr lang="fa-IR" sz="3000" dirty="0">
                <a:solidFill>
                  <a:srgbClr val="92D050"/>
                </a:solidFill>
                <a:latin typeface="B Badr"/>
                <a:ea typeface="Calibri"/>
                <a:cs typeface="B Badr" pitchFamily="2" charset="-78"/>
              </a:rPr>
              <a:t>و</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لكل</a:t>
            </a:r>
            <a:r>
              <a:rPr lang="fa-IR" sz="3000" dirty="0">
                <a:solidFill>
                  <a:srgbClr val="FFFF00"/>
                </a:solidFill>
                <a:latin typeface="B Badr"/>
                <a:ea typeface="Calibri"/>
                <a:cs typeface="B Badr" pitchFamily="2" charset="-78"/>
              </a:rPr>
              <a:t> </a:t>
            </a:r>
            <a:r>
              <a:rPr lang="fa-IR" sz="3000" dirty="0" err="1">
                <a:solidFill>
                  <a:srgbClr val="FFFF00"/>
                </a:solidFill>
                <a:latin typeface="B Badr"/>
                <a:ea typeface="Calibri"/>
                <a:cs typeface="B Badr" pitchFamily="2" charset="-78"/>
              </a:rPr>
              <a:t>شي‏ء</a:t>
            </a:r>
            <a:r>
              <a:rPr lang="fa-IR" sz="3000" dirty="0">
                <a:solidFill>
                  <a:srgbClr val="FFFF0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أمان</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أمان</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من </a:t>
            </a:r>
            <a:r>
              <a:rPr lang="fa-IR" sz="3000" dirty="0" err="1">
                <a:solidFill>
                  <a:srgbClr val="92D050"/>
                </a:solidFill>
                <a:latin typeface="B Badr"/>
                <a:ea typeface="Calibri"/>
                <a:cs typeface="B Badr" pitchFamily="2" charset="-78"/>
              </a:rPr>
              <a:t>القطيعة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الفرقة</a:t>
            </a:r>
            <a:r>
              <a:rPr lang="fa-IR" sz="3000" dirty="0">
                <a:solidFill>
                  <a:srgbClr val="92D050"/>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الصلوات</a:t>
            </a:r>
            <a:r>
              <a:rPr lang="fa-IR" sz="3000" dirty="0">
                <a:solidFill>
                  <a:schemeClr val="accent3">
                    <a:lumMod val="20000"/>
                    <a:lumOff val="80000"/>
                  </a:schemeClr>
                </a:solidFill>
                <a:latin typeface="B Badr"/>
                <a:ea typeface="Calibri"/>
                <a:cs typeface="B Badr" pitchFamily="2" charset="-78"/>
              </a:rPr>
              <a:t> </a:t>
            </a:r>
            <a:r>
              <a:rPr lang="fa-IR" sz="3000" dirty="0" err="1">
                <a:solidFill>
                  <a:schemeClr val="accent3">
                    <a:lumMod val="20000"/>
                    <a:lumOff val="80000"/>
                  </a:schemeClr>
                </a:solidFill>
                <a:latin typeface="B Badr"/>
                <a:ea typeface="Calibri"/>
                <a:cs typeface="B Badr" pitchFamily="2" charset="-78"/>
              </a:rPr>
              <a:t>الخمس</a:t>
            </a:r>
            <a:r>
              <a:rPr lang="fa-IR" sz="3000" dirty="0">
                <a:solidFill>
                  <a:schemeClr val="accent3">
                    <a:lumMod val="20000"/>
                    <a:lumOff val="80000"/>
                  </a:schemeClr>
                </a:solidFill>
                <a:latin typeface="B Badr"/>
                <a:ea typeface="Calibri"/>
                <a:cs typeface="B Badr" pitchFamily="2" charset="-78"/>
              </a:rPr>
              <a:t> </a:t>
            </a:r>
            <a:endParaRPr lang="fa-IR" sz="3000" dirty="0" smtClean="0">
              <a:solidFill>
                <a:schemeClr val="accent3">
                  <a:lumMod val="20000"/>
                  <a:lumOff val="80000"/>
                </a:schemeClr>
              </a:solidFill>
              <a:latin typeface="B Badr"/>
              <a:ea typeface="Calibri"/>
              <a:cs typeface="B Badr" pitchFamily="2" charset="-78"/>
            </a:endParaRPr>
          </a:p>
          <a:p>
            <a:pPr marL="365760" lvl="0" indent="-283464" algn="justLow">
              <a:buClr>
                <a:srgbClr val="D16349"/>
              </a:buClr>
              <a:buSzPct val="80000"/>
            </a:pPr>
            <a:endParaRPr lang="fa-IR" sz="3000" dirty="0">
              <a:solidFill>
                <a:schemeClr val="accent3">
                  <a:lumMod val="20000"/>
                  <a:lumOff val="80000"/>
                </a:schemeClr>
              </a:solidFill>
              <a:latin typeface="B Badr"/>
              <a:ea typeface="Calibri"/>
              <a:cs typeface="B Badr" pitchFamily="2" charset="-78"/>
            </a:endParaRPr>
          </a:p>
          <a:p>
            <a:pPr marL="365760" lvl="0" indent="-283464" algn="justLow">
              <a:buClr>
                <a:srgbClr val="D16349"/>
              </a:buClr>
              <a:buSzPct val="80000"/>
            </a:pPr>
            <a:r>
              <a:rPr lang="fa-IR" sz="3000" dirty="0">
                <a:solidFill>
                  <a:srgbClr val="92D050"/>
                </a:solidFill>
                <a:latin typeface="B Badr"/>
                <a:ea typeface="Calibri"/>
                <a:cs typeface="B Badr" pitchFamily="2" charset="-78"/>
              </a:rPr>
              <a:t>و </a:t>
            </a:r>
            <a:r>
              <a:rPr lang="fa-IR" sz="3000" dirty="0" err="1">
                <a:solidFill>
                  <a:srgbClr val="92D050"/>
                </a:solidFill>
                <a:latin typeface="B Badr"/>
                <a:ea typeface="Calibri"/>
                <a:cs typeface="B Badr" pitchFamily="2" charset="-78"/>
              </a:rPr>
              <a:t>خير</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الدنيا</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الآخرة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في</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الصلاة</a:t>
            </a:r>
            <a:r>
              <a:rPr lang="fa-IR" sz="3000" dirty="0">
                <a:solidFill>
                  <a:srgbClr val="92D050"/>
                </a:solidFill>
                <a:latin typeface="B Badr"/>
                <a:ea typeface="Calibri"/>
                <a:cs typeface="B Badr" pitchFamily="2" charset="-78"/>
              </a:rPr>
              <a:t> و بها </a:t>
            </a:r>
            <a:r>
              <a:rPr lang="fa-IR" sz="3000" dirty="0" err="1">
                <a:solidFill>
                  <a:srgbClr val="92D050"/>
                </a:solidFill>
                <a:latin typeface="B Badr"/>
                <a:ea typeface="Calibri"/>
                <a:cs typeface="B Badr" pitchFamily="2" charset="-78"/>
              </a:rPr>
              <a:t>يتبين</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من </a:t>
            </a:r>
            <a:r>
              <a:rPr lang="fa-IR" sz="3000" dirty="0" err="1">
                <a:solidFill>
                  <a:srgbClr val="92D050"/>
                </a:solidFill>
                <a:latin typeface="B Badr"/>
                <a:ea typeface="Calibri"/>
                <a:cs typeface="B Badr" pitchFamily="2" charset="-78"/>
              </a:rPr>
              <a:t>الكافر</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المخلص</a:t>
            </a:r>
            <a:r>
              <a:rPr lang="fa-IR" sz="3000" dirty="0">
                <a:solidFill>
                  <a:srgbClr val="92D050"/>
                </a:solidFill>
                <a:latin typeface="B Badr"/>
                <a:ea typeface="Calibri"/>
                <a:cs typeface="B Badr" pitchFamily="2" charset="-78"/>
              </a:rPr>
              <a:t> من </a:t>
            </a:r>
            <a:r>
              <a:rPr lang="fa-IR" sz="3000" dirty="0" err="1">
                <a:solidFill>
                  <a:srgbClr val="92D050"/>
                </a:solidFill>
                <a:latin typeface="B Badr"/>
                <a:ea typeface="Calibri"/>
                <a:cs typeface="B Badr" pitchFamily="2" charset="-78"/>
              </a:rPr>
              <a:t>المنافق</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هي</a:t>
            </a:r>
            <a:r>
              <a:rPr lang="fa-IR" sz="3000" dirty="0">
                <a:solidFill>
                  <a:srgbClr val="92D050"/>
                </a:solidFill>
                <a:latin typeface="B Badr"/>
                <a:ea typeface="Calibri"/>
                <a:cs typeface="B Badr" pitchFamily="2" charset="-78"/>
              </a:rPr>
              <a:t> عماد </a:t>
            </a:r>
            <a:r>
              <a:rPr lang="fa-IR" sz="3000" dirty="0" err="1">
                <a:solidFill>
                  <a:srgbClr val="92D050"/>
                </a:solidFill>
                <a:latin typeface="B Badr"/>
                <a:ea typeface="Calibri"/>
                <a:cs typeface="B Badr" pitchFamily="2" charset="-78"/>
              </a:rPr>
              <a:t>الدين</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ملاذ</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الجسد</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زين</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الإسلام</a:t>
            </a:r>
            <a:r>
              <a:rPr lang="fa-IR" sz="3000" dirty="0">
                <a:solidFill>
                  <a:srgbClr val="92D050"/>
                </a:solidFill>
                <a:latin typeface="B Badr"/>
                <a:ea typeface="Calibri"/>
                <a:cs typeface="B Badr" pitchFamily="2" charset="-78"/>
              </a:rPr>
              <a:t> و مناجات </a:t>
            </a:r>
            <a:r>
              <a:rPr lang="fa-IR" sz="3000" dirty="0" err="1">
                <a:solidFill>
                  <a:srgbClr val="92D050"/>
                </a:solidFill>
                <a:latin typeface="B Badr"/>
                <a:ea typeface="Calibri"/>
                <a:cs typeface="B Badr" pitchFamily="2" charset="-78"/>
              </a:rPr>
              <a:t>الحبيب</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للحبيب</a:t>
            </a:r>
            <a:r>
              <a:rPr lang="fa-IR" sz="3000" dirty="0">
                <a:solidFill>
                  <a:srgbClr val="92D050"/>
                </a:solidFill>
                <a:latin typeface="B Badr"/>
                <a:ea typeface="Calibri"/>
                <a:cs typeface="B Badr" pitchFamily="2" charset="-78"/>
              </a:rPr>
              <a:t> و قضاء </a:t>
            </a:r>
            <a:r>
              <a:rPr lang="fa-IR" sz="3000" dirty="0" err="1">
                <a:solidFill>
                  <a:srgbClr val="92D050"/>
                </a:solidFill>
                <a:latin typeface="B Badr"/>
                <a:ea typeface="Calibri"/>
                <a:cs typeface="B Badr" pitchFamily="2" charset="-78"/>
              </a:rPr>
              <a:t>الحاجة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توبة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التائب</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تذكرة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المنية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البركة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في</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المال</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سعة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الرزق</a:t>
            </a:r>
            <a:r>
              <a:rPr lang="fa-IR" sz="3000" dirty="0">
                <a:solidFill>
                  <a:srgbClr val="92D050"/>
                </a:solidFill>
                <a:latin typeface="B Badr"/>
                <a:ea typeface="Calibri"/>
                <a:cs typeface="B Badr" pitchFamily="2" charset="-78"/>
              </a:rPr>
              <a:t> و نور </a:t>
            </a:r>
            <a:r>
              <a:rPr lang="fa-IR" sz="3000" dirty="0" err="1">
                <a:solidFill>
                  <a:srgbClr val="92D050"/>
                </a:solidFill>
                <a:latin typeface="B Badr"/>
                <a:ea typeface="Calibri"/>
                <a:cs typeface="B Badr" pitchFamily="2" charset="-78"/>
              </a:rPr>
              <a:t>الوجه</a:t>
            </a:r>
            <a:r>
              <a:rPr lang="fa-IR" sz="3000" dirty="0">
                <a:solidFill>
                  <a:srgbClr val="92D050"/>
                </a:solidFill>
                <a:latin typeface="B Badr"/>
                <a:ea typeface="Calibri"/>
                <a:cs typeface="B Badr" pitchFamily="2" charset="-78"/>
              </a:rPr>
              <a:t> و عز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استنزال</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الرحمة</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استجابة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الدعوة</a:t>
            </a:r>
            <a:r>
              <a:rPr lang="fa-IR" sz="3000" dirty="0">
                <a:solidFill>
                  <a:srgbClr val="92D050"/>
                </a:solidFill>
                <a:latin typeface="B Badr"/>
                <a:ea typeface="Calibri"/>
                <a:cs typeface="B Badr" pitchFamily="2" charset="-78"/>
              </a:rPr>
              <a:t> و استغفار </a:t>
            </a:r>
            <a:r>
              <a:rPr lang="fa-IR" sz="3000" dirty="0" err="1">
                <a:solidFill>
                  <a:srgbClr val="92D050"/>
                </a:solidFill>
                <a:latin typeface="B Badr"/>
                <a:ea typeface="Calibri"/>
                <a:cs typeface="B Badr" pitchFamily="2" charset="-78"/>
              </a:rPr>
              <a:t>الملائكة</a:t>
            </a:r>
            <a:r>
              <a:rPr lang="fa-IR" sz="3000" dirty="0">
                <a:solidFill>
                  <a:srgbClr val="92D050"/>
                </a:solidFill>
                <a:latin typeface="B Badr"/>
                <a:ea typeface="Calibri"/>
                <a:cs typeface="B Badr" pitchFamily="2" charset="-78"/>
              </a:rPr>
              <a:t> و رغم </a:t>
            </a:r>
            <a:r>
              <a:rPr lang="fa-IR" sz="3000" dirty="0" err="1">
                <a:solidFill>
                  <a:srgbClr val="92D050"/>
                </a:solidFill>
                <a:latin typeface="B Badr"/>
                <a:ea typeface="Calibri"/>
                <a:cs typeface="B Badr" pitchFamily="2" charset="-78"/>
              </a:rPr>
              <a:t>الملحدين</a:t>
            </a:r>
            <a:r>
              <a:rPr lang="fa-IR" sz="3000" dirty="0">
                <a:solidFill>
                  <a:srgbClr val="92D050"/>
                </a:solidFill>
                <a:latin typeface="B Badr"/>
                <a:ea typeface="Calibri"/>
                <a:cs typeface="B Badr" pitchFamily="2" charset="-78"/>
              </a:rPr>
              <a:t> و قهر </a:t>
            </a:r>
            <a:r>
              <a:rPr lang="fa-IR" sz="3000" dirty="0" err="1">
                <a:solidFill>
                  <a:srgbClr val="92D050"/>
                </a:solidFill>
                <a:latin typeface="B Badr"/>
                <a:ea typeface="Calibri"/>
                <a:cs typeface="B Badr" pitchFamily="2" charset="-78"/>
              </a:rPr>
              <a:t>الشياطين</a:t>
            </a:r>
            <a:r>
              <a:rPr lang="fa-IR" sz="3000" dirty="0">
                <a:solidFill>
                  <a:srgbClr val="92D050"/>
                </a:solidFill>
                <a:latin typeface="B Badr"/>
                <a:ea typeface="Calibri"/>
                <a:cs typeface="B Badr" pitchFamily="2" charset="-78"/>
              </a:rPr>
              <a:t> و سرور </a:t>
            </a:r>
            <a:r>
              <a:rPr lang="fa-IR" sz="3000" dirty="0" err="1">
                <a:solidFill>
                  <a:srgbClr val="92D050"/>
                </a:solidFill>
                <a:latin typeface="B Badr"/>
                <a:ea typeface="Calibri"/>
                <a:cs typeface="B Badr" pitchFamily="2" charset="-78"/>
              </a:rPr>
              <a:t>المؤمن</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كفارة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الذنوب</a:t>
            </a:r>
            <a:r>
              <a:rPr lang="fa-IR" sz="3000" dirty="0">
                <a:solidFill>
                  <a:srgbClr val="92D050"/>
                </a:solidFill>
                <a:latin typeface="B Badr"/>
                <a:ea typeface="Calibri"/>
                <a:cs typeface="B Badr" pitchFamily="2" charset="-78"/>
              </a:rPr>
              <a:t> و حصن </a:t>
            </a:r>
            <a:r>
              <a:rPr lang="fa-IR" sz="3000" dirty="0" err="1">
                <a:solidFill>
                  <a:srgbClr val="92D050"/>
                </a:solidFill>
                <a:latin typeface="B Badr"/>
                <a:ea typeface="Calibri"/>
                <a:cs typeface="B Badr" pitchFamily="2" charset="-78"/>
              </a:rPr>
              <a:t>المال</a:t>
            </a:r>
            <a:r>
              <a:rPr lang="fa-IR" sz="3000" dirty="0">
                <a:solidFill>
                  <a:srgbClr val="92D050"/>
                </a:solidFill>
                <a:latin typeface="B Badr"/>
                <a:ea typeface="Calibri"/>
                <a:cs typeface="B Badr" pitchFamily="2" charset="-78"/>
              </a:rPr>
              <a:t> و قبول </a:t>
            </a:r>
            <a:r>
              <a:rPr lang="fa-IR" sz="3000" dirty="0" err="1">
                <a:solidFill>
                  <a:srgbClr val="92D050"/>
                </a:solidFill>
                <a:latin typeface="B Badr"/>
                <a:ea typeface="Calibri"/>
                <a:cs typeface="B Badr" pitchFamily="2" charset="-78"/>
              </a:rPr>
              <a:t>الشهادة</a:t>
            </a:r>
            <a:r>
              <a:rPr lang="fa-IR" sz="3000" dirty="0">
                <a:solidFill>
                  <a:srgbClr val="92D050"/>
                </a:solidFill>
                <a:latin typeface="B Badr"/>
                <a:ea typeface="Calibri"/>
                <a:cs typeface="B Badr" pitchFamily="2" charset="-78"/>
              </a:rPr>
              <a:t> و عمران </a:t>
            </a:r>
            <a:r>
              <a:rPr lang="fa-IR" sz="3000" dirty="0" err="1">
                <a:solidFill>
                  <a:srgbClr val="92D050"/>
                </a:solidFill>
                <a:latin typeface="B Badr"/>
                <a:ea typeface="Calibri"/>
                <a:cs typeface="B Badr" pitchFamily="2" charset="-78"/>
              </a:rPr>
              <a:t>المساجد</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زين</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البلد</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التواضع</a:t>
            </a:r>
            <a:r>
              <a:rPr lang="fa-IR" sz="3000" dirty="0">
                <a:solidFill>
                  <a:srgbClr val="92D050"/>
                </a:solidFill>
                <a:latin typeface="B Badr"/>
                <a:ea typeface="Calibri"/>
                <a:cs typeface="B Badr" pitchFamily="2" charset="-78"/>
              </a:rPr>
              <a:t> لله و </a:t>
            </a:r>
            <a:r>
              <a:rPr lang="fa-IR" sz="3000" dirty="0" err="1">
                <a:solidFill>
                  <a:srgbClr val="92D050"/>
                </a:solidFill>
                <a:latin typeface="B Badr"/>
                <a:ea typeface="Calibri"/>
                <a:cs typeface="B Badr" pitchFamily="2" charset="-78"/>
              </a:rPr>
              <a:t>نفي</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الكبر</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استكثار</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القصور</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مهور</a:t>
            </a:r>
            <a:r>
              <a:rPr lang="fa-IR" sz="3000" dirty="0">
                <a:solidFill>
                  <a:srgbClr val="92D050"/>
                </a:solidFill>
                <a:latin typeface="B Badr"/>
                <a:ea typeface="Calibri"/>
                <a:cs typeface="B Badr" pitchFamily="2" charset="-78"/>
              </a:rPr>
              <a:t> حور </a:t>
            </a:r>
            <a:r>
              <a:rPr lang="fa-IR" sz="3000" dirty="0" err="1">
                <a:solidFill>
                  <a:srgbClr val="92D050"/>
                </a:solidFill>
                <a:latin typeface="B Badr"/>
                <a:ea typeface="Calibri"/>
                <a:cs typeface="B Badr" pitchFamily="2" charset="-78"/>
              </a:rPr>
              <a:t>العين</a:t>
            </a:r>
            <a:r>
              <a:rPr lang="fa-IR" sz="3000" dirty="0">
                <a:solidFill>
                  <a:srgbClr val="92D050"/>
                </a:solidFill>
                <a:latin typeface="B Badr"/>
                <a:ea typeface="Calibri"/>
                <a:cs typeface="B Badr" pitchFamily="2" charset="-78"/>
              </a:rPr>
              <a:t> و غرس </a:t>
            </a:r>
            <a:r>
              <a:rPr lang="fa-IR" sz="3000" dirty="0" err="1">
                <a:solidFill>
                  <a:srgbClr val="92D050"/>
                </a:solidFill>
                <a:latin typeface="B Badr"/>
                <a:ea typeface="Calibri"/>
                <a:cs typeface="B Badr" pitchFamily="2" charset="-78"/>
              </a:rPr>
              <a:t>الأشجار</a:t>
            </a:r>
            <a:r>
              <a:rPr lang="fa-IR" sz="3000" dirty="0">
                <a:solidFill>
                  <a:srgbClr val="92D050"/>
                </a:solidFill>
                <a:latin typeface="B Badr"/>
                <a:ea typeface="Calibri"/>
                <a:cs typeface="B Badr" pitchFamily="2" charset="-78"/>
              </a:rPr>
              <a:t> و </a:t>
            </a:r>
            <a:r>
              <a:rPr lang="fa-IR" sz="3000" dirty="0" err="1">
                <a:solidFill>
                  <a:srgbClr val="92D050"/>
                </a:solidFill>
                <a:latin typeface="B Badr"/>
                <a:ea typeface="Calibri"/>
                <a:cs typeface="B Badr" pitchFamily="2" charset="-78"/>
              </a:rPr>
              <a:t>هيبة</a:t>
            </a:r>
            <a:r>
              <a:rPr lang="fa-IR" sz="3000" dirty="0">
                <a:solidFill>
                  <a:srgbClr val="92D050"/>
                </a:solidFill>
                <a:latin typeface="B Badr"/>
                <a:ea typeface="Calibri"/>
                <a:cs typeface="B Badr" pitchFamily="2" charset="-78"/>
              </a:rPr>
              <a:t> </a:t>
            </a:r>
            <a:r>
              <a:rPr lang="fa-IR" sz="3000" dirty="0" err="1">
                <a:solidFill>
                  <a:srgbClr val="92D050"/>
                </a:solidFill>
                <a:latin typeface="B Badr"/>
                <a:ea typeface="Calibri"/>
                <a:cs typeface="B Badr" pitchFamily="2" charset="-78"/>
              </a:rPr>
              <a:t>الفجار</a:t>
            </a:r>
            <a:r>
              <a:rPr lang="fa-IR" sz="3000" dirty="0">
                <a:solidFill>
                  <a:srgbClr val="92D050"/>
                </a:solidFill>
                <a:latin typeface="B Badr"/>
                <a:ea typeface="Calibri"/>
                <a:cs typeface="B Badr" pitchFamily="2" charset="-78"/>
              </a:rPr>
              <a:t> و نثار </a:t>
            </a:r>
            <a:r>
              <a:rPr lang="fa-IR" sz="3000" dirty="0" err="1">
                <a:solidFill>
                  <a:srgbClr val="92D050"/>
                </a:solidFill>
                <a:latin typeface="B Badr"/>
                <a:ea typeface="Calibri"/>
                <a:cs typeface="B Badr" pitchFamily="2" charset="-78"/>
              </a:rPr>
              <a:t>الرحمة</a:t>
            </a:r>
            <a:r>
              <a:rPr lang="fa-IR" sz="3000" dirty="0">
                <a:solidFill>
                  <a:srgbClr val="92D050"/>
                </a:solidFill>
                <a:latin typeface="B Badr"/>
                <a:ea typeface="Calibri"/>
                <a:cs typeface="B Badr" pitchFamily="2" charset="-78"/>
              </a:rPr>
              <a:t> من الله </a:t>
            </a:r>
            <a:endParaRPr lang="fa-IR" sz="3000" dirty="0" smtClean="0">
              <a:solidFill>
                <a:srgbClr val="92D050"/>
              </a:solidFill>
              <a:latin typeface="B Badr"/>
              <a:ea typeface="Calibri"/>
              <a:cs typeface="B Badr" pitchFamily="2" charset="-78"/>
            </a:endParaRPr>
          </a:p>
          <a:p>
            <a:pPr marL="365760" lvl="0" indent="-283464" algn="justLow">
              <a:buClr>
                <a:srgbClr val="D16349"/>
              </a:buClr>
              <a:buSzPct val="80000"/>
            </a:pPr>
            <a:r>
              <a:rPr lang="fa-IR" sz="3000" dirty="0" smtClean="0">
                <a:solidFill>
                  <a:srgbClr val="92D050"/>
                </a:solidFill>
                <a:latin typeface="B Badr"/>
                <a:ea typeface="Calibri"/>
                <a:cs typeface="B Badr" pitchFamily="2" charset="-78"/>
              </a:rPr>
              <a:t> </a:t>
            </a:r>
            <a:r>
              <a:rPr lang="fa-IR" sz="2400" dirty="0" err="1" smtClean="0">
                <a:solidFill>
                  <a:srgbClr val="92D050"/>
                </a:solidFill>
                <a:latin typeface="B Badr"/>
                <a:ea typeface="Calibri"/>
                <a:cs typeface="B Compset" pitchFamily="2" charset="-78"/>
              </a:rPr>
              <a:t>جامع</a:t>
            </a:r>
            <a:r>
              <a:rPr lang="fa-IR" sz="2400" dirty="0" err="1">
                <a:solidFill>
                  <a:srgbClr val="92D050"/>
                </a:solidFill>
                <a:latin typeface="B Badr"/>
                <a:ea typeface="Calibri"/>
                <a:cs typeface="B Compset" pitchFamily="2" charset="-78"/>
              </a:rPr>
              <a:t>‏الأخبار</a:t>
            </a:r>
            <a:r>
              <a:rPr lang="fa-IR" sz="2400" dirty="0">
                <a:solidFill>
                  <a:srgbClr val="92D050"/>
                </a:solidFill>
                <a:latin typeface="B Badr"/>
                <a:ea typeface="Calibri"/>
                <a:cs typeface="B Compset" pitchFamily="2" charset="-78"/>
              </a:rPr>
              <a:t> ص : </a:t>
            </a:r>
            <a:r>
              <a:rPr lang="fa-IR" sz="2400" dirty="0" smtClean="0">
                <a:solidFill>
                  <a:srgbClr val="92D050"/>
                </a:solidFill>
                <a:latin typeface="B Badr"/>
                <a:ea typeface="Calibri"/>
                <a:cs typeface="B Compset" pitchFamily="2" charset="-78"/>
              </a:rPr>
              <a:t>72</a:t>
            </a:r>
            <a:endParaRPr lang="en-US" sz="2400" dirty="0">
              <a:solidFill>
                <a:srgbClr val="92D050"/>
              </a:solidFill>
              <a:latin typeface="B Badr"/>
              <a:ea typeface="Calibri"/>
              <a:cs typeface="B Compset" pitchFamily="2" charset="-78"/>
            </a:endParaRPr>
          </a:p>
        </p:txBody>
      </p:sp>
    </p:spTree>
    <p:extLst>
      <p:ext uri="{BB962C8B-B14F-4D97-AF65-F5344CB8AC3E}">
        <p14:creationId xmlns:p14="http://schemas.microsoft.com/office/powerpoint/2010/main" val="517516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randombar(horizontal)">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4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1000" r="-2000" b="-43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152400" y="152400"/>
            <a:ext cx="8915400" cy="6553200"/>
          </a:xfrm>
        </p:spPr>
        <p:txBody>
          <a:bodyPr>
            <a:normAutofit fontScale="77500" lnSpcReduction="20000"/>
          </a:bodyPr>
          <a:lstStyle/>
          <a:p>
            <a:r>
              <a:rPr lang="fa-IR" sz="1600" dirty="0" err="1" smtClean="0"/>
              <a:t>قَالَ</a:t>
            </a:r>
            <a:r>
              <a:rPr lang="fa-IR" sz="1600" dirty="0" smtClean="0"/>
              <a:t> </a:t>
            </a:r>
            <a:r>
              <a:rPr lang="fa-IR" sz="1600" dirty="0" err="1"/>
              <a:t>رَسُولُ</a:t>
            </a:r>
            <a:r>
              <a:rPr lang="fa-IR" sz="1600" dirty="0"/>
              <a:t> </a:t>
            </a:r>
            <a:r>
              <a:rPr lang="fa-IR" sz="1600" dirty="0" err="1"/>
              <a:t>اللَّهِ</a:t>
            </a:r>
            <a:r>
              <a:rPr lang="fa-IR" sz="1600" dirty="0"/>
              <a:t> ص </a:t>
            </a:r>
            <a:r>
              <a:rPr lang="fa-IR" sz="1600" dirty="0" err="1"/>
              <a:t>أَ</a:t>
            </a:r>
            <a:r>
              <a:rPr lang="fa-IR" sz="1600" dirty="0"/>
              <a:t> </a:t>
            </a:r>
            <a:r>
              <a:rPr lang="fa-IR" sz="1600" dirty="0" err="1"/>
              <a:t>لَا</a:t>
            </a:r>
            <a:r>
              <a:rPr lang="fa-IR" sz="1600" dirty="0"/>
              <a:t> </a:t>
            </a:r>
            <a:r>
              <a:rPr lang="fa-IR" sz="1600" dirty="0" err="1"/>
              <a:t>أُحَدِّثُكُمْ</a:t>
            </a:r>
            <a:r>
              <a:rPr lang="fa-IR" sz="1600" dirty="0"/>
              <a:t> </a:t>
            </a:r>
            <a:r>
              <a:rPr lang="fa-IR" sz="1600" dirty="0" err="1"/>
              <a:t>عَنْ</a:t>
            </a:r>
            <a:r>
              <a:rPr lang="fa-IR" sz="1600" dirty="0"/>
              <a:t> </a:t>
            </a:r>
            <a:r>
              <a:rPr lang="fa-IR" sz="1600" dirty="0" err="1"/>
              <a:t>أَقْوَامٍ</a:t>
            </a:r>
            <a:r>
              <a:rPr lang="fa-IR" sz="1600" dirty="0"/>
              <a:t> </a:t>
            </a:r>
            <a:r>
              <a:rPr lang="fa-IR" sz="1600" dirty="0" err="1"/>
              <a:t>لَيْسُوا</a:t>
            </a:r>
            <a:r>
              <a:rPr lang="fa-IR" sz="1600" dirty="0"/>
              <a:t> </a:t>
            </a:r>
            <a:r>
              <a:rPr lang="fa-IR" sz="1600" dirty="0" err="1"/>
              <a:t>بِأَنْبِيَاءَ</a:t>
            </a:r>
            <a:r>
              <a:rPr lang="fa-IR" sz="1600" dirty="0"/>
              <a:t> </a:t>
            </a:r>
            <a:r>
              <a:rPr lang="fa-IR" sz="1600" dirty="0" err="1"/>
              <a:t>وَ</a:t>
            </a:r>
            <a:r>
              <a:rPr lang="fa-IR" sz="1600" dirty="0"/>
              <a:t> </a:t>
            </a:r>
            <a:r>
              <a:rPr lang="fa-IR" sz="1600" dirty="0" err="1"/>
              <a:t>لَا</a:t>
            </a:r>
            <a:r>
              <a:rPr lang="fa-IR" sz="1600" dirty="0"/>
              <a:t> </a:t>
            </a:r>
            <a:r>
              <a:rPr lang="fa-IR" sz="1600" dirty="0" err="1"/>
              <a:t>شُهَدَاءَ</a:t>
            </a:r>
            <a:r>
              <a:rPr lang="fa-IR" sz="1600" dirty="0"/>
              <a:t> </a:t>
            </a:r>
            <a:r>
              <a:rPr lang="fa-IR" sz="1600" dirty="0" err="1"/>
              <a:t>يَغْبِطُهُمْ</a:t>
            </a:r>
            <a:r>
              <a:rPr lang="fa-IR" sz="1600" dirty="0"/>
              <a:t> </a:t>
            </a:r>
            <a:r>
              <a:rPr lang="fa-IR" sz="1600" dirty="0" err="1"/>
              <a:t>يَوْمَ</a:t>
            </a:r>
            <a:r>
              <a:rPr lang="fa-IR" sz="1600" dirty="0"/>
              <a:t> </a:t>
            </a:r>
            <a:r>
              <a:rPr lang="fa-IR" sz="1600" dirty="0" err="1"/>
              <a:t>الْقِيَامَةِ</a:t>
            </a:r>
            <a:r>
              <a:rPr lang="fa-IR" sz="1600" dirty="0"/>
              <a:t> </a:t>
            </a:r>
            <a:r>
              <a:rPr lang="fa-IR" sz="1600" dirty="0" err="1"/>
              <a:t>الْأَنْبِيَاءُ</a:t>
            </a:r>
            <a:r>
              <a:rPr lang="fa-IR" sz="1600" dirty="0"/>
              <a:t> </a:t>
            </a:r>
            <a:r>
              <a:rPr lang="fa-IR" sz="1600" dirty="0" err="1"/>
              <a:t>وَ</a:t>
            </a:r>
            <a:r>
              <a:rPr lang="fa-IR" sz="1600" dirty="0"/>
              <a:t> </a:t>
            </a:r>
            <a:r>
              <a:rPr lang="fa-IR" sz="1600" dirty="0" err="1"/>
              <a:t>الشُّهَدَاءُ</a:t>
            </a:r>
            <a:r>
              <a:rPr lang="fa-IR" sz="1600" dirty="0"/>
              <a:t> </a:t>
            </a:r>
            <a:r>
              <a:rPr lang="fa-IR" sz="1600" dirty="0" err="1"/>
              <a:t>بِمَنَازِلِهِمْ</a:t>
            </a:r>
            <a:r>
              <a:rPr lang="fa-IR" sz="1600" dirty="0"/>
              <a:t> </a:t>
            </a:r>
            <a:r>
              <a:rPr lang="fa-IR" sz="1600" dirty="0" err="1"/>
              <a:t>مِنَ</a:t>
            </a:r>
            <a:r>
              <a:rPr lang="fa-IR" sz="1600" dirty="0"/>
              <a:t> </a:t>
            </a:r>
            <a:r>
              <a:rPr lang="fa-IR" sz="1600" dirty="0" err="1"/>
              <a:t>اللَّهِ</a:t>
            </a:r>
            <a:r>
              <a:rPr lang="fa-IR" sz="1600" dirty="0"/>
              <a:t> </a:t>
            </a:r>
            <a:r>
              <a:rPr lang="fa-IR" sz="1600" dirty="0" err="1"/>
              <a:t>عَلَى</a:t>
            </a:r>
            <a:r>
              <a:rPr lang="fa-IR" sz="1600" dirty="0"/>
              <a:t> </a:t>
            </a:r>
            <a:r>
              <a:rPr lang="fa-IR" sz="1600" dirty="0" err="1"/>
              <a:t>مَنَابِرَ</a:t>
            </a:r>
            <a:r>
              <a:rPr lang="fa-IR" sz="1600" dirty="0"/>
              <a:t> </a:t>
            </a:r>
            <a:r>
              <a:rPr lang="fa-IR" sz="1600" dirty="0" err="1"/>
              <a:t>مِنْ</a:t>
            </a:r>
            <a:r>
              <a:rPr lang="fa-IR" sz="1600" dirty="0"/>
              <a:t> </a:t>
            </a:r>
            <a:r>
              <a:rPr lang="fa-IR" sz="1600" dirty="0" err="1"/>
              <a:t>نُورٍ</a:t>
            </a:r>
            <a:r>
              <a:rPr lang="fa-IR" sz="1600" dirty="0"/>
              <a:t> </a:t>
            </a:r>
            <a:r>
              <a:rPr lang="fa-IR" sz="1600" dirty="0" err="1"/>
              <a:t>قِيلَ</a:t>
            </a:r>
            <a:r>
              <a:rPr lang="fa-IR" sz="1600" dirty="0"/>
              <a:t> </a:t>
            </a:r>
            <a:r>
              <a:rPr lang="fa-IR" sz="1600" dirty="0" err="1"/>
              <a:t>مَنْ</a:t>
            </a:r>
            <a:r>
              <a:rPr lang="fa-IR" sz="1600" dirty="0"/>
              <a:t> </a:t>
            </a:r>
            <a:r>
              <a:rPr lang="fa-IR" sz="1600" dirty="0" err="1"/>
              <a:t>هُمْ</a:t>
            </a:r>
            <a:r>
              <a:rPr lang="fa-IR" sz="1600" dirty="0"/>
              <a:t> </a:t>
            </a:r>
            <a:r>
              <a:rPr lang="fa-IR" sz="1600" dirty="0" err="1"/>
              <a:t>يَا</a:t>
            </a:r>
            <a:r>
              <a:rPr lang="fa-IR" sz="1600" dirty="0"/>
              <a:t> </a:t>
            </a:r>
            <a:r>
              <a:rPr lang="fa-IR" sz="1600" dirty="0" err="1"/>
              <a:t>رَسُولَ</a:t>
            </a:r>
            <a:r>
              <a:rPr lang="fa-IR" sz="1600" dirty="0"/>
              <a:t> </a:t>
            </a:r>
            <a:r>
              <a:rPr lang="fa-IR" sz="1600" dirty="0" err="1"/>
              <a:t>اللَّهِ</a:t>
            </a:r>
            <a:r>
              <a:rPr lang="fa-IR" sz="1600" dirty="0"/>
              <a:t> </a:t>
            </a:r>
            <a:r>
              <a:rPr lang="fa-IR" sz="1600" dirty="0" err="1"/>
              <a:t>قَالَ</a:t>
            </a:r>
            <a:r>
              <a:rPr lang="fa-IR" sz="1600" dirty="0"/>
              <a:t> </a:t>
            </a:r>
            <a:r>
              <a:rPr lang="fa-IR" sz="1600" dirty="0" err="1"/>
              <a:t>هُمُ</a:t>
            </a:r>
            <a:r>
              <a:rPr lang="fa-IR" sz="1600" dirty="0"/>
              <a:t> </a:t>
            </a:r>
            <a:r>
              <a:rPr lang="fa-IR" sz="1600" dirty="0" err="1"/>
              <a:t>الَّذِينَ</a:t>
            </a:r>
            <a:r>
              <a:rPr lang="fa-IR" sz="1600" dirty="0"/>
              <a:t> </a:t>
            </a:r>
            <a:r>
              <a:rPr lang="fa-IR" sz="1600" dirty="0" err="1"/>
              <a:t>يُحَبِّبُونَ</a:t>
            </a:r>
            <a:r>
              <a:rPr lang="fa-IR" sz="1600" dirty="0"/>
              <a:t> </a:t>
            </a:r>
            <a:r>
              <a:rPr lang="fa-IR" sz="1600" dirty="0" err="1"/>
              <a:t>عِبَادَ</a:t>
            </a:r>
            <a:r>
              <a:rPr lang="fa-IR" sz="1600" dirty="0"/>
              <a:t> </a:t>
            </a:r>
            <a:r>
              <a:rPr lang="fa-IR" sz="1600" dirty="0" err="1"/>
              <a:t>اللَّهِ</a:t>
            </a:r>
            <a:r>
              <a:rPr lang="fa-IR" sz="1600" dirty="0"/>
              <a:t> </a:t>
            </a:r>
            <a:r>
              <a:rPr lang="fa-IR" sz="1600" dirty="0" err="1"/>
              <a:t>إِلَى</a:t>
            </a:r>
            <a:r>
              <a:rPr lang="fa-IR" sz="1600" dirty="0"/>
              <a:t> </a:t>
            </a:r>
            <a:r>
              <a:rPr lang="fa-IR" sz="1600" dirty="0" err="1"/>
              <a:t>اللَّهِ</a:t>
            </a:r>
            <a:r>
              <a:rPr lang="fa-IR" sz="1600" dirty="0"/>
              <a:t>- </a:t>
            </a:r>
            <a:r>
              <a:rPr lang="fa-IR" sz="1600" dirty="0" err="1"/>
              <a:t>وَ</a:t>
            </a:r>
            <a:r>
              <a:rPr lang="fa-IR" sz="1600" dirty="0"/>
              <a:t> </a:t>
            </a:r>
            <a:r>
              <a:rPr lang="fa-IR" sz="1600" dirty="0" err="1"/>
              <a:t>يُحَبِّبُونَ</a:t>
            </a:r>
            <a:r>
              <a:rPr lang="fa-IR" sz="1600" dirty="0"/>
              <a:t> </a:t>
            </a:r>
            <a:r>
              <a:rPr lang="fa-IR" sz="1600" dirty="0" err="1"/>
              <a:t>اللَّهَ</a:t>
            </a:r>
            <a:r>
              <a:rPr lang="fa-IR" sz="1600" dirty="0"/>
              <a:t> </a:t>
            </a:r>
            <a:r>
              <a:rPr lang="fa-IR" sz="1600" dirty="0" err="1"/>
              <a:t>إِلَى</a:t>
            </a:r>
            <a:r>
              <a:rPr lang="fa-IR" sz="1600" dirty="0"/>
              <a:t> </a:t>
            </a:r>
            <a:r>
              <a:rPr lang="fa-IR" sz="1600" dirty="0" err="1"/>
              <a:t>عِبَادِهِ</a:t>
            </a:r>
            <a:r>
              <a:rPr lang="fa-IR" sz="1600" dirty="0"/>
              <a:t> </a:t>
            </a:r>
            <a:r>
              <a:rPr lang="fa-IR" sz="1600" dirty="0" err="1"/>
              <a:t>قُلْنَا</a:t>
            </a:r>
            <a:r>
              <a:rPr lang="fa-IR" sz="1600" dirty="0"/>
              <a:t> </a:t>
            </a:r>
            <a:r>
              <a:rPr lang="fa-IR" sz="1600" dirty="0" err="1"/>
              <a:t>هَذَا</a:t>
            </a:r>
            <a:r>
              <a:rPr lang="fa-IR" sz="1600" dirty="0"/>
              <a:t> </a:t>
            </a:r>
            <a:r>
              <a:rPr lang="fa-IR" sz="1600" dirty="0" err="1"/>
              <a:t>حَبَّبُوا</a:t>
            </a:r>
            <a:r>
              <a:rPr lang="fa-IR" sz="1600" dirty="0"/>
              <a:t> </a:t>
            </a:r>
            <a:r>
              <a:rPr lang="fa-IR" sz="1600" dirty="0" err="1"/>
              <a:t>اللَّهَ</a:t>
            </a:r>
            <a:r>
              <a:rPr lang="fa-IR" sz="1600" dirty="0"/>
              <a:t> </a:t>
            </a:r>
            <a:r>
              <a:rPr lang="fa-IR" sz="1600" dirty="0" err="1"/>
              <a:t>إِلَى</a:t>
            </a:r>
            <a:r>
              <a:rPr lang="fa-IR" sz="1600" dirty="0"/>
              <a:t> </a:t>
            </a:r>
            <a:r>
              <a:rPr lang="fa-IR" sz="1600" dirty="0" err="1"/>
              <a:t>عِبَادِهِ</a:t>
            </a:r>
            <a:r>
              <a:rPr lang="fa-IR" sz="1600" dirty="0"/>
              <a:t> </a:t>
            </a:r>
            <a:r>
              <a:rPr lang="fa-IR" sz="1600" dirty="0" err="1"/>
              <a:t>فَكَيْفَ</a:t>
            </a:r>
            <a:r>
              <a:rPr lang="fa-IR" sz="1600" dirty="0"/>
              <a:t> </a:t>
            </a:r>
            <a:r>
              <a:rPr lang="fa-IR" sz="1600" dirty="0" err="1"/>
              <a:t>يُحَبِّبُونَ</a:t>
            </a:r>
            <a:r>
              <a:rPr lang="fa-IR" sz="1600" dirty="0"/>
              <a:t> </a:t>
            </a:r>
            <a:r>
              <a:rPr lang="fa-IR" sz="1600" dirty="0" err="1"/>
              <a:t>عِبَادَ</a:t>
            </a:r>
            <a:r>
              <a:rPr lang="fa-IR" sz="1600" dirty="0"/>
              <a:t> </a:t>
            </a:r>
            <a:r>
              <a:rPr lang="fa-IR" sz="1600" dirty="0" err="1"/>
              <a:t>اللَّهِ</a:t>
            </a:r>
            <a:r>
              <a:rPr lang="fa-IR" sz="1600" dirty="0"/>
              <a:t> </a:t>
            </a:r>
            <a:r>
              <a:rPr lang="fa-IR" sz="1600" dirty="0" err="1"/>
              <a:t>إِلَى</a:t>
            </a:r>
            <a:r>
              <a:rPr lang="fa-IR" sz="1600" dirty="0"/>
              <a:t> </a:t>
            </a:r>
            <a:r>
              <a:rPr lang="fa-IR" sz="1600" dirty="0" err="1"/>
              <a:t>اللَّهِ</a:t>
            </a:r>
            <a:r>
              <a:rPr lang="fa-IR" sz="1600" dirty="0"/>
              <a:t> </a:t>
            </a:r>
            <a:r>
              <a:rPr lang="fa-IR" sz="1600" dirty="0" err="1"/>
              <a:t>قَالَ</a:t>
            </a:r>
            <a:r>
              <a:rPr lang="fa-IR" sz="1600" dirty="0"/>
              <a:t> </a:t>
            </a:r>
            <a:r>
              <a:rPr lang="fa-IR" sz="1600" dirty="0" err="1"/>
              <a:t>يَأْمُرُونَهُمْ</a:t>
            </a:r>
            <a:r>
              <a:rPr lang="fa-IR" sz="1600" dirty="0"/>
              <a:t> </a:t>
            </a:r>
            <a:r>
              <a:rPr lang="fa-IR" sz="1600" dirty="0" err="1"/>
              <a:t>بِمَا</a:t>
            </a:r>
            <a:r>
              <a:rPr lang="fa-IR" sz="1600" dirty="0"/>
              <a:t> </a:t>
            </a:r>
            <a:r>
              <a:rPr lang="fa-IR" sz="1600" dirty="0" err="1"/>
              <a:t>يُحِبُّ</a:t>
            </a:r>
            <a:r>
              <a:rPr lang="fa-IR" sz="1600" dirty="0"/>
              <a:t> </a:t>
            </a:r>
            <a:r>
              <a:rPr lang="fa-IR" sz="1600" dirty="0" err="1"/>
              <a:t>اللَّهُ</a:t>
            </a:r>
            <a:r>
              <a:rPr lang="fa-IR" sz="1600" dirty="0"/>
              <a:t> </a:t>
            </a:r>
            <a:r>
              <a:rPr lang="fa-IR" sz="1600" dirty="0" err="1"/>
              <a:t>وَ</a:t>
            </a:r>
            <a:r>
              <a:rPr lang="fa-IR" sz="1600" dirty="0"/>
              <a:t> </a:t>
            </a:r>
            <a:r>
              <a:rPr lang="fa-IR" sz="1600" dirty="0" err="1"/>
              <a:t>يَنْهَوْنَهُمْ</a:t>
            </a:r>
            <a:r>
              <a:rPr lang="fa-IR" sz="1600" dirty="0"/>
              <a:t> </a:t>
            </a:r>
            <a:r>
              <a:rPr lang="fa-IR" sz="1600" dirty="0" err="1"/>
              <a:t>عَمَّا</a:t>
            </a:r>
            <a:r>
              <a:rPr lang="fa-IR" sz="1600" dirty="0"/>
              <a:t> </a:t>
            </a:r>
            <a:r>
              <a:rPr lang="fa-IR" sz="1600" dirty="0" err="1"/>
              <a:t>يَكْرَهُ</a:t>
            </a:r>
            <a:r>
              <a:rPr lang="fa-IR" sz="1600" dirty="0"/>
              <a:t> </a:t>
            </a:r>
            <a:r>
              <a:rPr lang="fa-IR" sz="1600" dirty="0" err="1"/>
              <a:t>اللَّهُ</a:t>
            </a:r>
            <a:r>
              <a:rPr lang="fa-IR" sz="1600" dirty="0"/>
              <a:t>- </a:t>
            </a:r>
            <a:r>
              <a:rPr lang="fa-IR" sz="1600" dirty="0" err="1"/>
              <a:t>فَإِذَا</a:t>
            </a:r>
            <a:r>
              <a:rPr lang="fa-IR" sz="1600" dirty="0"/>
              <a:t> </a:t>
            </a:r>
            <a:r>
              <a:rPr lang="fa-IR" sz="1600" dirty="0" err="1"/>
              <a:t>أَطَاعُوهُمْ</a:t>
            </a:r>
            <a:r>
              <a:rPr lang="fa-IR" sz="1600" dirty="0"/>
              <a:t> </a:t>
            </a:r>
            <a:r>
              <a:rPr lang="fa-IR" sz="1600" dirty="0" err="1"/>
              <a:t>أَحَبَّهُمُ</a:t>
            </a:r>
            <a:r>
              <a:rPr lang="fa-IR" sz="1600" dirty="0"/>
              <a:t> </a:t>
            </a:r>
            <a:r>
              <a:rPr lang="fa-IR" sz="1600" dirty="0" err="1"/>
              <a:t>اللَّه</a:t>
            </a:r>
            <a:r>
              <a:rPr lang="fa-IR" sz="1600" dirty="0" smtClean="0"/>
              <a:t>‏</a:t>
            </a:r>
            <a:endParaRPr lang="fa-IR" sz="1600" dirty="0" smtClean="0">
              <a:cs typeface="B Compset" pitchFamily="2" charset="-78"/>
            </a:endParaRPr>
          </a:p>
          <a:p>
            <a:endParaRPr lang="fa-IR" sz="1600" dirty="0">
              <a:cs typeface="B Compset" pitchFamily="2" charset="-78"/>
            </a:endParaRPr>
          </a:p>
          <a:p>
            <a:pPr algn="justLow"/>
            <a:r>
              <a:rPr lang="fa-IR" sz="3800" b="1" dirty="0">
                <a:cs typeface="B Compset" pitchFamily="2" charset="-78"/>
              </a:rPr>
              <a:t> </a:t>
            </a:r>
            <a:r>
              <a:rPr lang="fa-IR" sz="3800" b="1" dirty="0" err="1">
                <a:cs typeface="B Compset" pitchFamily="2" charset="-78"/>
              </a:rPr>
              <a:t>پيامبر</a:t>
            </a:r>
            <a:r>
              <a:rPr lang="fa-IR" sz="3800" b="1" dirty="0">
                <a:cs typeface="B Compset" pitchFamily="2" charset="-78"/>
              </a:rPr>
              <a:t> (ص) </a:t>
            </a:r>
            <a:r>
              <a:rPr lang="fa-IR" sz="3800" b="1" dirty="0" err="1">
                <a:cs typeface="B Compset" pitchFamily="2" charset="-78"/>
              </a:rPr>
              <a:t>فرموده‏اند</a:t>
            </a:r>
            <a:r>
              <a:rPr lang="fa-IR" sz="3800" b="1" dirty="0" smtClean="0">
                <a:cs typeface="B Compset" pitchFamily="2" charset="-78"/>
              </a:rPr>
              <a:t>:</a:t>
            </a:r>
          </a:p>
          <a:p>
            <a:pPr algn="justLow"/>
            <a:r>
              <a:rPr lang="fa-IR" sz="3800" b="1" dirty="0" smtClean="0">
                <a:cs typeface="B Compset" pitchFamily="2" charset="-78"/>
              </a:rPr>
              <a:t> </a:t>
            </a:r>
            <a:r>
              <a:rPr lang="fa-IR" sz="3800" b="1" dirty="0" err="1">
                <a:cs typeface="B Compset" pitchFamily="2" charset="-78"/>
              </a:rPr>
              <a:t>آيا</a:t>
            </a:r>
            <a:r>
              <a:rPr lang="fa-IR" sz="3800" b="1" dirty="0">
                <a:cs typeface="B Compset" pitchFamily="2" charset="-78"/>
              </a:rPr>
              <a:t> به شما خبر دهم از </a:t>
            </a:r>
            <a:r>
              <a:rPr lang="fa-IR" sz="3800" b="1" dirty="0" err="1">
                <a:cs typeface="B Compset" pitchFamily="2" charset="-78"/>
              </a:rPr>
              <a:t>گروههايى</a:t>
            </a:r>
            <a:r>
              <a:rPr lang="fa-IR" sz="3800" b="1" dirty="0">
                <a:cs typeface="B Compset" pitchFamily="2" charset="-78"/>
              </a:rPr>
              <a:t> </a:t>
            </a:r>
            <a:r>
              <a:rPr lang="fa-IR" sz="3800" b="1" dirty="0" err="1">
                <a:cs typeface="B Compset" pitchFamily="2" charset="-78"/>
              </a:rPr>
              <a:t>كه</a:t>
            </a:r>
            <a:r>
              <a:rPr lang="fa-IR" sz="3800" b="1" dirty="0">
                <a:cs typeface="B Compset" pitchFamily="2" charset="-78"/>
              </a:rPr>
              <a:t> </a:t>
            </a:r>
            <a:r>
              <a:rPr lang="fa-IR" sz="3800" b="1" dirty="0" smtClean="0">
                <a:cs typeface="B Compset" pitchFamily="2" charset="-78"/>
              </a:rPr>
              <a:t>از </a:t>
            </a:r>
            <a:r>
              <a:rPr lang="fa-IR" sz="3800" b="1" dirty="0" err="1" smtClean="0">
                <a:cs typeface="B Compset" pitchFamily="2" charset="-78"/>
              </a:rPr>
              <a:t>پيامبران</a:t>
            </a:r>
            <a:r>
              <a:rPr lang="fa-IR" sz="3800" b="1" dirty="0" smtClean="0">
                <a:cs typeface="B Compset" pitchFamily="2" charset="-78"/>
              </a:rPr>
              <a:t> </a:t>
            </a:r>
            <a:r>
              <a:rPr lang="fa-IR" sz="3800" b="1" dirty="0">
                <a:cs typeface="B Compset" pitchFamily="2" charset="-78"/>
              </a:rPr>
              <a:t>و </a:t>
            </a:r>
            <a:r>
              <a:rPr lang="fa-IR" sz="3800" b="1" dirty="0" err="1">
                <a:cs typeface="B Compset" pitchFamily="2" charset="-78"/>
              </a:rPr>
              <a:t>شهيدان</a:t>
            </a:r>
            <a:r>
              <a:rPr lang="fa-IR" sz="3800" b="1" dirty="0">
                <a:cs typeface="B Compset" pitchFamily="2" charset="-78"/>
              </a:rPr>
              <a:t> </a:t>
            </a:r>
            <a:r>
              <a:rPr lang="fa-IR" sz="3800" b="1" dirty="0" err="1">
                <a:cs typeface="B Compset" pitchFamily="2" charset="-78"/>
              </a:rPr>
              <a:t>نيستند</a:t>
            </a:r>
            <a:r>
              <a:rPr lang="fa-IR" sz="3800" b="1" dirty="0">
                <a:cs typeface="B Compset" pitchFamily="2" charset="-78"/>
              </a:rPr>
              <a:t> و روز </a:t>
            </a:r>
            <a:r>
              <a:rPr lang="fa-IR" sz="3800" b="1" dirty="0" err="1">
                <a:cs typeface="B Compset" pitchFamily="2" charset="-78"/>
              </a:rPr>
              <a:t>رستاخيز</a:t>
            </a:r>
            <a:r>
              <a:rPr lang="fa-IR" sz="3800" b="1" dirty="0">
                <a:cs typeface="B Compset" pitchFamily="2" charset="-78"/>
              </a:rPr>
              <a:t> </a:t>
            </a:r>
            <a:r>
              <a:rPr lang="fa-IR" sz="3800" b="1" dirty="0" err="1">
                <a:cs typeface="B Compset" pitchFamily="2" charset="-78"/>
              </a:rPr>
              <a:t>پيامبران</a:t>
            </a:r>
            <a:r>
              <a:rPr lang="fa-IR" sz="3800" b="1" dirty="0">
                <a:cs typeface="B Compset" pitchFamily="2" charset="-78"/>
              </a:rPr>
              <a:t> و </a:t>
            </a:r>
            <a:r>
              <a:rPr lang="fa-IR" sz="3800" b="1" dirty="0" err="1">
                <a:cs typeface="B Compset" pitchFamily="2" charset="-78"/>
              </a:rPr>
              <a:t>شهيدان</a:t>
            </a:r>
            <a:r>
              <a:rPr lang="fa-IR" sz="3800" b="1" dirty="0">
                <a:cs typeface="B Compset" pitchFamily="2" charset="-78"/>
              </a:rPr>
              <a:t> به </a:t>
            </a:r>
            <a:r>
              <a:rPr lang="fa-IR" sz="3800" b="1" dirty="0" err="1">
                <a:cs typeface="B Compset" pitchFamily="2" charset="-78"/>
              </a:rPr>
              <a:t>جايگاههاى</a:t>
            </a:r>
            <a:r>
              <a:rPr lang="fa-IR" sz="3800" b="1" dirty="0">
                <a:cs typeface="B Compset" pitchFamily="2" charset="-78"/>
              </a:rPr>
              <a:t> </a:t>
            </a:r>
            <a:r>
              <a:rPr lang="fa-IR" sz="3800" b="1" dirty="0" err="1">
                <a:cs typeface="B Compset" pitchFamily="2" charset="-78"/>
              </a:rPr>
              <a:t>ايشان</a:t>
            </a:r>
            <a:r>
              <a:rPr lang="fa-IR" sz="3800" b="1" dirty="0">
                <a:cs typeface="B Compset" pitchFamily="2" charset="-78"/>
              </a:rPr>
              <a:t> در </a:t>
            </a:r>
            <a:r>
              <a:rPr lang="fa-IR" sz="3800" b="1" dirty="0" err="1">
                <a:cs typeface="B Compset" pitchFamily="2" charset="-78"/>
              </a:rPr>
              <a:t>پيشگاه</a:t>
            </a:r>
            <a:r>
              <a:rPr lang="fa-IR" sz="3800" b="1" dirty="0">
                <a:cs typeface="B Compset" pitchFamily="2" charset="-78"/>
              </a:rPr>
              <a:t> </a:t>
            </a:r>
            <a:r>
              <a:rPr lang="fa-IR" sz="3800" b="1" dirty="0" err="1">
                <a:cs typeface="B Compset" pitchFamily="2" charset="-78"/>
              </a:rPr>
              <a:t>الهى</a:t>
            </a:r>
            <a:r>
              <a:rPr lang="fa-IR" sz="3800" b="1" dirty="0">
                <a:cs typeface="B Compset" pitchFamily="2" charset="-78"/>
              </a:rPr>
              <a:t> </a:t>
            </a:r>
            <a:r>
              <a:rPr lang="fa-IR" sz="3800" b="1" dirty="0" err="1">
                <a:cs typeface="B Compset" pitchFamily="2" charset="-78"/>
              </a:rPr>
              <a:t>كه</a:t>
            </a:r>
            <a:r>
              <a:rPr lang="fa-IR" sz="3800" b="1" dirty="0">
                <a:cs typeface="B Compset" pitchFamily="2" charset="-78"/>
              </a:rPr>
              <a:t> بر </a:t>
            </a:r>
            <a:r>
              <a:rPr lang="fa-IR" sz="3800" b="1" dirty="0" err="1">
                <a:cs typeface="B Compset" pitchFamily="2" charset="-78"/>
              </a:rPr>
              <a:t>منابر</a:t>
            </a:r>
            <a:r>
              <a:rPr lang="fa-IR" sz="3800" b="1" dirty="0">
                <a:cs typeface="B Compset" pitchFamily="2" charset="-78"/>
              </a:rPr>
              <a:t> نور است غبطه </a:t>
            </a:r>
            <a:r>
              <a:rPr lang="fa-IR" sz="3800" b="1" dirty="0" err="1">
                <a:cs typeface="B Compset" pitchFamily="2" charset="-78"/>
              </a:rPr>
              <a:t>مى‏خورند</a:t>
            </a:r>
            <a:r>
              <a:rPr lang="fa-IR" sz="3800" b="1" dirty="0">
                <a:cs typeface="B Compset" pitchFamily="2" charset="-78"/>
              </a:rPr>
              <a:t>؟ </a:t>
            </a:r>
            <a:endParaRPr lang="fa-IR" sz="3800" b="1" dirty="0" smtClean="0">
              <a:cs typeface="B Compset" pitchFamily="2" charset="-78"/>
            </a:endParaRPr>
          </a:p>
          <a:p>
            <a:pPr algn="justLow"/>
            <a:r>
              <a:rPr lang="fa-IR" sz="3800" b="1" dirty="0" smtClean="0">
                <a:cs typeface="B Compset" pitchFamily="2" charset="-78"/>
              </a:rPr>
              <a:t>گفته </a:t>
            </a:r>
            <a:r>
              <a:rPr lang="fa-IR" sz="3800" b="1" dirty="0">
                <a:cs typeface="B Compset" pitchFamily="2" charset="-78"/>
              </a:rPr>
              <a:t>شد: </a:t>
            </a:r>
            <a:r>
              <a:rPr lang="fa-IR" sz="3800" b="1" dirty="0" err="1">
                <a:cs typeface="B Compset" pitchFamily="2" charset="-78"/>
              </a:rPr>
              <a:t>اى</a:t>
            </a:r>
            <a:r>
              <a:rPr lang="fa-IR" sz="3800" b="1" dirty="0">
                <a:cs typeface="B Compset" pitchFamily="2" charset="-78"/>
              </a:rPr>
              <a:t> رسول خدا </a:t>
            </a:r>
            <a:r>
              <a:rPr lang="fa-IR" sz="3800" b="1" dirty="0" err="1">
                <a:cs typeface="B Compset" pitchFamily="2" charset="-78"/>
              </a:rPr>
              <a:t>ايشان</a:t>
            </a:r>
            <a:r>
              <a:rPr lang="fa-IR" sz="3800" b="1" dirty="0">
                <a:cs typeface="B Compset" pitchFamily="2" charset="-78"/>
              </a:rPr>
              <a:t> </a:t>
            </a:r>
            <a:r>
              <a:rPr lang="fa-IR" sz="3800" b="1" dirty="0" err="1">
                <a:cs typeface="B Compset" pitchFamily="2" charset="-78"/>
              </a:rPr>
              <a:t>كيستند</a:t>
            </a:r>
            <a:r>
              <a:rPr lang="fa-IR" sz="3800" b="1" dirty="0">
                <a:cs typeface="B Compset" pitchFamily="2" charset="-78"/>
              </a:rPr>
              <a:t>؟</a:t>
            </a:r>
          </a:p>
          <a:p>
            <a:pPr algn="justLow"/>
            <a:r>
              <a:rPr lang="fa-IR" sz="3800" b="1" dirty="0">
                <a:cs typeface="B Compset" pitchFamily="2" charset="-78"/>
              </a:rPr>
              <a:t>فرمودند: </a:t>
            </a:r>
            <a:endParaRPr lang="fa-IR" sz="3800" b="1" dirty="0" smtClean="0">
              <a:cs typeface="B Compset" pitchFamily="2" charset="-78"/>
            </a:endParaRPr>
          </a:p>
          <a:p>
            <a:pPr algn="justLow"/>
            <a:r>
              <a:rPr lang="fa-IR" sz="3800" b="1" dirty="0" err="1" smtClean="0">
                <a:cs typeface="B Compset" pitchFamily="2" charset="-78"/>
              </a:rPr>
              <a:t>آنانى</a:t>
            </a:r>
            <a:r>
              <a:rPr lang="fa-IR" sz="3800" b="1" dirty="0" smtClean="0">
                <a:cs typeface="B Compset" pitchFamily="2" charset="-78"/>
              </a:rPr>
              <a:t> </a:t>
            </a:r>
            <a:r>
              <a:rPr lang="fa-IR" sz="3800" b="1" dirty="0">
                <a:cs typeface="B Compset" pitchFamily="2" charset="-78"/>
              </a:rPr>
              <a:t>هستند </a:t>
            </a:r>
            <a:r>
              <a:rPr lang="fa-IR" sz="3800" b="1" dirty="0" err="1">
                <a:cs typeface="B Compset" pitchFamily="2" charset="-78"/>
              </a:rPr>
              <a:t>كه</a:t>
            </a:r>
            <a:r>
              <a:rPr lang="fa-IR" sz="3800" b="1" dirty="0">
                <a:cs typeface="B Compset" pitchFamily="2" charset="-78"/>
              </a:rPr>
              <a:t> محبت خدا را در </a:t>
            </a:r>
            <a:r>
              <a:rPr lang="fa-IR" sz="3800" b="1" dirty="0" err="1">
                <a:cs typeface="B Compset" pitchFamily="2" charset="-78"/>
              </a:rPr>
              <a:t>دلهاى</a:t>
            </a:r>
            <a:r>
              <a:rPr lang="fa-IR" sz="3800" b="1" dirty="0">
                <a:cs typeface="B Compset" pitchFamily="2" charset="-78"/>
              </a:rPr>
              <a:t> بندگانش </a:t>
            </a:r>
            <a:r>
              <a:rPr lang="fa-IR" sz="3800" b="1" dirty="0" err="1">
                <a:cs typeface="B Compset" pitchFamily="2" charset="-78"/>
              </a:rPr>
              <a:t>مى‏افكنند</a:t>
            </a:r>
            <a:r>
              <a:rPr lang="fa-IR" sz="3800" b="1" dirty="0">
                <a:cs typeface="B Compset" pitchFamily="2" charset="-78"/>
              </a:rPr>
              <a:t> و بندگان را هم محبوب خداوند قرار </a:t>
            </a:r>
            <a:r>
              <a:rPr lang="fa-IR" sz="3800" b="1" dirty="0" err="1">
                <a:cs typeface="B Compset" pitchFamily="2" charset="-78"/>
              </a:rPr>
              <a:t>مى‏دهند</a:t>
            </a:r>
            <a:r>
              <a:rPr lang="fa-IR" sz="3800" b="1" dirty="0">
                <a:cs typeface="B Compset" pitchFamily="2" charset="-78"/>
              </a:rPr>
              <a:t>. </a:t>
            </a:r>
            <a:r>
              <a:rPr lang="fa-IR" sz="3800" b="1" dirty="0" err="1">
                <a:cs typeface="B Compset" pitchFamily="2" charset="-78"/>
              </a:rPr>
              <a:t>گفتيم</a:t>
            </a:r>
            <a:r>
              <a:rPr lang="fa-IR" sz="3800" b="1" dirty="0">
                <a:cs typeface="B Compset" pitchFamily="2" charset="-78"/>
              </a:rPr>
              <a:t>: محبت خدا را بر دل بندگان </a:t>
            </a:r>
            <a:r>
              <a:rPr lang="fa-IR" sz="3800" b="1" dirty="0" err="1">
                <a:cs typeface="B Compset" pitchFamily="2" charset="-78"/>
              </a:rPr>
              <a:t>افكندن</a:t>
            </a:r>
            <a:r>
              <a:rPr lang="fa-IR" sz="3800" b="1" dirty="0">
                <a:cs typeface="B Compset" pitchFamily="2" charset="-78"/>
              </a:rPr>
              <a:t> </a:t>
            </a:r>
            <a:r>
              <a:rPr lang="fa-IR" sz="3800" b="1" dirty="0" err="1">
                <a:cs typeface="B Compset" pitchFamily="2" charset="-78"/>
              </a:rPr>
              <a:t>فهميديم</a:t>
            </a:r>
            <a:r>
              <a:rPr lang="fa-IR" sz="3800" b="1" dirty="0">
                <a:cs typeface="B Compset" pitchFamily="2" charset="-78"/>
              </a:rPr>
              <a:t> </a:t>
            </a:r>
            <a:r>
              <a:rPr lang="fa-IR" sz="3800" b="1" dirty="0" err="1">
                <a:cs typeface="B Compset" pitchFamily="2" charset="-78"/>
              </a:rPr>
              <a:t>ولى</a:t>
            </a:r>
            <a:r>
              <a:rPr lang="fa-IR" sz="3800" b="1" dirty="0">
                <a:cs typeface="B Compset" pitchFamily="2" charset="-78"/>
              </a:rPr>
              <a:t> بندگان را چگونه محبوب خداوند قرار </a:t>
            </a:r>
            <a:r>
              <a:rPr lang="fa-IR" sz="3800" b="1" dirty="0" err="1">
                <a:cs typeface="B Compset" pitchFamily="2" charset="-78"/>
              </a:rPr>
              <a:t>مى‏دهند</a:t>
            </a:r>
            <a:r>
              <a:rPr lang="fa-IR" sz="3800" b="1" dirty="0">
                <a:cs typeface="B Compset" pitchFamily="2" charset="-78"/>
              </a:rPr>
              <a:t>؟ فرمودند: بندگان را به آنچه خداوند دوست دارد فرمان </a:t>
            </a:r>
            <a:r>
              <a:rPr lang="fa-IR" sz="3800" b="1" dirty="0" err="1">
                <a:cs typeface="B Compset" pitchFamily="2" charset="-78"/>
              </a:rPr>
              <a:t>مى‏دهند</a:t>
            </a:r>
            <a:r>
              <a:rPr lang="fa-IR" sz="3800" b="1" dirty="0">
                <a:cs typeface="B Compset" pitchFamily="2" charset="-78"/>
              </a:rPr>
              <a:t> و از آنچه ناخوش </a:t>
            </a:r>
            <a:r>
              <a:rPr lang="fa-IR" sz="3800" b="1" dirty="0" err="1">
                <a:cs typeface="B Compset" pitchFamily="2" charset="-78"/>
              </a:rPr>
              <a:t>مى‏دارد</a:t>
            </a:r>
            <a:r>
              <a:rPr lang="fa-IR" sz="3800" b="1" dirty="0">
                <a:cs typeface="B Compset" pitchFamily="2" charset="-78"/>
              </a:rPr>
              <a:t> باز </a:t>
            </a:r>
            <a:r>
              <a:rPr lang="fa-IR" sz="3800" b="1" dirty="0" err="1">
                <a:cs typeface="B Compset" pitchFamily="2" charset="-78"/>
              </a:rPr>
              <a:t>مى‏دارند</a:t>
            </a:r>
            <a:r>
              <a:rPr lang="fa-IR" sz="3800" b="1" dirty="0">
                <a:cs typeface="B Compset" pitchFamily="2" charset="-78"/>
              </a:rPr>
              <a:t> و هر گاه اطاعت </a:t>
            </a:r>
            <a:r>
              <a:rPr lang="fa-IR" sz="3800" b="1" dirty="0" err="1">
                <a:cs typeface="B Compset" pitchFamily="2" charset="-78"/>
              </a:rPr>
              <a:t>كنند</a:t>
            </a:r>
            <a:r>
              <a:rPr lang="fa-IR" sz="3800" b="1" dirty="0">
                <a:cs typeface="B Compset" pitchFamily="2" charset="-78"/>
              </a:rPr>
              <a:t> خداوند </a:t>
            </a:r>
            <a:r>
              <a:rPr lang="fa-IR" sz="3800" b="1" dirty="0" err="1">
                <a:cs typeface="B Compset" pitchFamily="2" charset="-78"/>
              </a:rPr>
              <a:t>ايشان</a:t>
            </a:r>
            <a:r>
              <a:rPr lang="fa-IR" sz="3800" b="1" dirty="0">
                <a:cs typeface="B Compset" pitchFamily="2" charset="-78"/>
              </a:rPr>
              <a:t> را دوست </a:t>
            </a:r>
            <a:r>
              <a:rPr lang="fa-IR" sz="3800" b="1" dirty="0" err="1">
                <a:cs typeface="B Compset" pitchFamily="2" charset="-78"/>
              </a:rPr>
              <a:t>مى‏</a:t>
            </a:r>
            <a:r>
              <a:rPr lang="fa-IR" sz="3800" b="1" dirty="0" err="1" smtClean="0">
                <a:cs typeface="B Compset" pitchFamily="2" charset="-78"/>
              </a:rPr>
              <a:t>دارد</a:t>
            </a:r>
            <a:r>
              <a:rPr lang="fa-IR" sz="3800" b="1" dirty="0" smtClean="0">
                <a:cs typeface="B Compset" pitchFamily="2" charset="-78"/>
              </a:rPr>
              <a:t>.</a:t>
            </a:r>
            <a:endParaRPr lang="fa-IR" sz="1600" dirty="0">
              <a:cs typeface="B Compset" pitchFamily="2" charset="-78"/>
            </a:endParaRPr>
          </a:p>
          <a:p>
            <a:endParaRPr lang="fa-IR" sz="1050" dirty="0">
              <a:cs typeface="B Compset" pitchFamily="2" charset="-78"/>
            </a:endParaRPr>
          </a:p>
          <a:p>
            <a:r>
              <a:rPr lang="fa-IR" sz="1700" dirty="0" err="1">
                <a:cs typeface="B Compset" pitchFamily="2" charset="-78"/>
              </a:rPr>
              <a:t>روضة</a:t>
            </a:r>
            <a:r>
              <a:rPr lang="fa-IR" sz="1700" dirty="0">
                <a:cs typeface="B Compset" pitchFamily="2" charset="-78"/>
              </a:rPr>
              <a:t> </a:t>
            </a:r>
            <a:r>
              <a:rPr lang="fa-IR" sz="1700" dirty="0" err="1">
                <a:cs typeface="B Compset" pitchFamily="2" charset="-78"/>
              </a:rPr>
              <a:t>الواعظين</a:t>
            </a:r>
            <a:r>
              <a:rPr lang="fa-IR" sz="1700" dirty="0">
                <a:cs typeface="B Compset" pitchFamily="2" charset="-78"/>
              </a:rPr>
              <a:t> و </a:t>
            </a:r>
            <a:r>
              <a:rPr lang="fa-IR" sz="1700" dirty="0" err="1">
                <a:cs typeface="B Compset" pitchFamily="2" charset="-78"/>
              </a:rPr>
              <a:t>بصيرة</a:t>
            </a:r>
            <a:r>
              <a:rPr lang="fa-IR" sz="1700" dirty="0">
                <a:cs typeface="B Compset" pitchFamily="2" charset="-78"/>
              </a:rPr>
              <a:t> </a:t>
            </a:r>
            <a:r>
              <a:rPr lang="fa-IR" sz="1700" dirty="0" err="1">
                <a:cs typeface="B Compset" pitchFamily="2" charset="-78"/>
              </a:rPr>
              <a:t>المتعظين</a:t>
            </a:r>
            <a:r>
              <a:rPr lang="fa-IR" sz="1700" dirty="0">
                <a:cs typeface="B Compset" pitchFamily="2" charset="-78"/>
              </a:rPr>
              <a:t>    ج‏1    12    باب </a:t>
            </a:r>
            <a:r>
              <a:rPr lang="fa-IR" sz="1700" dirty="0" err="1">
                <a:cs typeface="B Compset" pitchFamily="2" charset="-78"/>
              </a:rPr>
              <a:t>الكلام</a:t>
            </a:r>
            <a:r>
              <a:rPr lang="fa-IR" sz="1700" dirty="0">
                <a:cs typeface="B Compset" pitchFamily="2" charset="-78"/>
              </a:rPr>
              <a:t> </a:t>
            </a:r>
            <a:r>
              <a:rPr lang="fa-IR" sz="1700" dirty="0" err="1">
                <a:cs typeface="B Compset" pitchFamily="2" charset="-78"/>
              </a:rPr>
              <a:t>في</a:t>
            </a:r>
            <a:r>
              <a:rPr lang="fa-IR" sz="1700" dirty="0">
                <a:cs typeface="B Compset" pitchFamily="2" charset="-78"/>
              </a:rPr>
              <a:t> </a:t>
            </a:r>
            <a:r>
              <a:rPr lang="fa-IR" sz="1700" dirty="0" err="1">
                <a:cs typeface="B Compset" pitchFamily="2" charset="-78"/>
              </a:rPr>
              <a:t>ماهية</a:t>
            </a:r>
            <a:r>
              <a:rPr lang="fa-IR" sz="1700" dirty="0">
                <a:cs typeface="B Compset" pitchFamily="2" charset="-78"/>
              </a:rPr>
              <a:t> </a:t>
            </a:r>
            <a:r>
              <a:rPr lang="fa-IR" sz="1700" dirty="0" err="1">
                <a:cs typeface="B Compset" pitchFamily="2" charset="-78"/>
              </a:rPr>
              <a:t>العلوم</a:t>
            </a:r>
            <a:r>
              <a:rPr lang="fa-IR" sz="1700" dirty="0">
                <a:cs typeface="B Compset" pitchFamily="2" charset="-78"/>
              </a:rPr>
              <a:t> و </a:t>
            </a:r>
            <a:r>
              <a:rPr lang="fa-IR" sz="1700" dirty="0" err="1">
                <a:cs typeface="B Compset" pitchFamily="2" charset="-78"/>
              </a:rPr>
              <a:t>فضلها</a:t>
            </a:r>
            <a:r>
              <a:rPr lang="fa-IR" sz="1700" dirty="0">
                <a:cs typeface="B Compset" pitchFamily="2" charset="-78"/>
              </a:rPr>
              <a:t> .....  ص : 5</a:t>
            </a:r>
          </a:p>
          <a:p>
            <a:r>
              <a:rPr lang="fa-IR" sz="1700" dirty="0">
                <a:cs typeface="B Compset" pitchFamily="2" charset="-78"/>
              </a:rPr>
              <a:t>بحار </a:t>
            </a:r>
            <a:r>
              <a:rPr lang="fa-IR" sz="1700" dirty="0" err="1">
                <a:cs typeface="B Compset" pitchFamily="2" charset="-78"/>
              </a:rPr>
              <a:t>الأنوار</a:t>
            </a:r>
            <a:r>
              <a:rPr lang="fa-IR" sz="1700" dirty="0">
                <a:cs typeface="B Compset" pitchFamily="2" charset="-78"/>
              </a:rPr>
              <a:t> </a:t>
            </a:r>
            <a:r>
              <a:rPr lang="fa-IR" sz="1700" dirty="0" err="1">
                <a:cs typeface="B Compset" pitchFamily="2" charset="-78"/>
              </a:rPr>
              <a:t>الجامعة</a:t>
            </a:r>
            <a:r>
              <a:rPr lang="fa-IR" sz="1700" dirty="0">
                <a:cs typeface="B Compset" pitchFamily="2" charset="-78"/>
              </a:rPr>
              <a:t> </a:t>
            </a:r>
            <a:r>
              <a:rPr lang="fa-IR" sz="1700" dirty="0" err="1">
                <a:cs typeface="B Compset" pitchFamily="2" charset="-78"/>
              </a:rPr>
              <a:t>لدرر</a:t>
            </a:r>
            <a:r>
              <a:rPr lang="fa-IR" sz="1700" dirty="0">
                <a:cs typeface="B Compset" pitchFamily="2" charset="-78"/>
              </a:rPr>
              <a:t> </a:t>
            </a:r>
            <a:r>
              <a:rPr lang="fa-IR" sz="1700" dirty="0" err="1">
                <a:cs typeface="B Compset" pitchFamily="2" charset="-78"/>
              </a:rPr>
              <a:t>أخبار</a:t>
            </a:r>
            <a:r>
              <a:rPr lang="fa-IR" sz="1700" dirty="0">
                <a:cs typeface="B Compset" pitchFamily="2" charset="-78"/>
              </a:rPr>
              <a:t> </a:t>
            </a:r>
            <a:r>
              <a:rPr lang="fa-IR" sz="1700" dirty="0" err="1">
                <a:cs typeface="B Compset" pitchFamily="2" charset="-78"/>
              </a:rPr>
              <a:t>الأئمة</a:t>
            </a:r>
            <a:r>
              <a:rPr lang="fa-IR" sz="1700" dirty="0">
                <a:cs typeface="B Compset" pitchFamily="2" charset="-78"/>
              </a:rPr>
              <a:t> </a:t>
            </a:r>
            <a:r>
              <a:rPr lang="fa-IR" sz="1700" dirty="0" err="1">
                <a:cs typeface="B Compset" pitchFamily="2" charset="-78"/>
              </a:rPr>
              <a:t>الأطهار</a:t>
            </a:r>
            <a:r>
              <a:rPr lang="fa-IR" sz="1700" dirty="0">
                <a:cs typeface="B Compset" pitchFamily="2" charset="-78"/>
              </a:rPr>
              <a:t>    ج‏2   </a:t>
            </a:r>
            <a:r>
              <a:rPr lang="fa-IR" sz="1700" dirty="0" smtClean="0">
                <a:cs typeface="B Compset" pitchFamily="2" charset="-78"/>
              </a:rPr>
              <a:t>ص </a:t>
            </a:r>
            <a:r>
              <a:rPr lang="fa-IR" sz="1700" dirty="0">
                <a:cs typeface="B Compset" pitchFamily="2" charset="-78"/>
              </a:rPr>
              <a:t>24    باب 8 ثواب </a:t>
            </a:r>
            <a:r>
              <a:rPr lang="fa-IR" sz="1700" dirty="0" err="1">
                <a:cs typeface="B Compset" pitchFamily="2" charset="-78"/>
              </a:rPr>
              <a:t>الهداية</a:t>
            </a:r>
            <a:r>
              <a:rPr lang="fa-IR" sz="1700" dirty="0">
                <a:cs typeface="B Compset" pitchFamily="2" charset="-78"/>
              </a:rPr>
              <a:t> و </a:t>
            </a:r>
            <a:r>
              <a:rPr lang="fa-IR" sz="1700" dirty="0" err="1">
                <a:cs typeface="B Compset" pitchFamily="2" charset="-78"/>
              </a:rPr>
              <a:t>التعليم</a:t>
            </a:r>
            <a:r>
              <a:rPr lang="fa-IR" sz="1700" dirty="0">
                <a:cs typeface="B Compset" pitchFamily="2" charset="-78"/>
              </a:rPr>
              <a:t> و </a:t>
            </a:r>
            <a:r>
              <a:rPr lang="fa-IR" sz="1700" dirty="0" err="1">
                <a:cs typeface="B Compset" pitchFamily="2" charset="-78"/>
              </a:rPr>
              <a:t>فضلهما</a:t>
            </a:r>
            <a:r>
              <a:rPr lang="fa-IR" sz="1700" dirty="0">
                <a:cs typeface="B Compset" pitchFamily="2" charset="-78"/>
              </a:rPr>
              <a:t> و فضل </a:t>
            </a:r>
            <a:r>
              <a:rPr lang="fa-IR" sz="1700" dirty="0" err="1">
                <a:cs typeface="B Compset" pitchFamily="2" charset="-78"/>
              </a:rPr>
              <a:t>العلماء</a:t>
            </a:r>
            <a:r>
              <a:rPr lang="fa-IR" sz="1700" dirty="0">
                <a:cs typeface="B Compset" pitchFamily="2" charset="-78"/>
              </a:rPr>
              <a:t> و </a:t>
            </a:r>
            <a:r>
              <a:rPr lang="fa-IR" sz="1700" dirty="0" err="1">
                <a:cs typeface="B Compset" pitchFamily="2" charset="-78"/>
              </a:rPr>
              <a:t>ذم</a:t>
            </a:r>
            <a:r>
              <a:rPr lang="fa-IR" sz="1700" dirty="0">
                <a:cs typeface="B Compset" pitchFamily="2" charset="-78"/>
              </a:rPr>
              <a:t> </a:t>
            </a:r>
            <a:r>
              <a:rPr lang="fa-IR" sz="1700" dirty="0" err="1">
                <a:cs typeface="B Compset" pitchFamily="2" charset="-78"/>
              </a:rPr>
              <a:t>إضلال</a:t>
            </a:r>
            <a:r>
              <a:rPr lang="fa-IR" sz="1700" dirty="0">
                <a:cs typeface="B Compset" pitchFamily="2" charset="-78"/>
              </a:rPr>
              <a:t> </a:t>
            </a:r>
            <a:r>
              <a:rPr lang="fa-IR" sz="1700" dirty="0" err="1">
                <a:cs typeface="B Compset" pitchFamily="2" charset="-78"/>
              </a:rPr>
              <a:t>الناس</a:t>
            </a:r>
            <a:r>
              <a:rPr lang="fa-IR" sz="1700" dirty="0">
                <a:cs typeface="B Compset" pitchFamily="2" charset="-78"/>
              </a:rPr>
              <a:t> .....  ص : 1</a:t>
            </a:r>
          </a:p>
          <a:p>
            <a:r>
              <a:rPr lang="fa-IR" sz="1700" dirty="0" err="1" smtClean="0">
                <a:cs typeface="B Compset" pitchFamily="2" charset="-78"/>
              </a:rPr>
              <a:t>مشكاة</a:t>
            </a:r>
            <a:r>
              <a:rPr lang="fa-IR" sz="1700" dirty="0" smtClean="0">
                <a:cs typeface="B Compset" pitchFamily="2" charset="-78"/>
              </a:rPr>
              <a:t> </a:t>
            </a:r>
            <a:r>
              <a:rPr lang="fa-IR" sz="1700" dirty="0" err="1" smtClean="0">
                <a:cs typeface="B Compset" pitchFamily="2" charset="-78"/>
              </a:rPr>
              <a:t>الأنوار</a:t>
            </a:r>
            <a:r>
              <a:rPr lang="fa-IR" sz="1700" dirty="0" smtClean="0">
                <a:cs typeface="B Compset" pitchFamily="2" charset="-78"/>
              </a:rPr>
              <a:t> </a:t>
            </a:r>
            <a:r>
              <a:rPr lang="fa-IR" sz="1700" dirty="0" err="1" smtClean="0">
                <a:cs typeface="B Compset" pitchFamily="2" charset="-78"/>
              </a:rPr>
              <a:t>في</a:t>
            </a:r>
            <a:r>
              <a:rPr lang="fa-IR" sz="1700" dirty="0" smtClean="0">
                <a:cs typeface="B Compset" pitchFamily="2" charset="-78"/>
              </a:rPr>
              <a:t> </a:t>
            </a:r>
            <a:r>
              <a:rPr lang="fa-IR" sz="1700" dirty="0" err="1" smtClean="0">
                <a:cs typeface="B Compset" pitchFamily="2" charset="-78"/>
              </a:rPr>
              <a:t>غرر</a:t>
            </a:r>
            <a:r>
              <a:rPr lang="fa-IR" sz="1700" dirty="0" smtClean="0">
                <a:cs typeface="B Compset" pitchFamily="2" charset="-78"/>
              </a:rPr>
              <a:t> </a:t>
            </a:r>
            <a:r>
              <a:rPr lang="fa-IR" sz="1700" dirty="0" err="1" smtClean="0">
                <a:cs typeface="B Compset" pitchFamily="2" charset="-78"/>
              </a:rPr>
              <a:t>الأخبار</a:t>
            </a:r>
            <a:r>
              <a:rPr lang="fa-IR" sz="1700" dirty="0" smtClean="0">
                <a:cs typeface="B Compset" pitchFamily="2" charset="-78"/>
              </a:rPr>
              <a:t>  136    </a:t>
            </a:r>
            <a:r>
              <a:rPr lang="fa-IR" sz="1700" dirty="0" err="1" smtClean="0">
                <a:cs typeface="B Compset" pitchFamily="2" charset="-78"/>
              </a:rPr>
              <a:t>الفصل</a:t>
            </a:r>
            <a:r>
              <a:rPr lang="fa-IR" sz="1700" dirty="0" smtClean="0">
                <a:cs typeface="B Compset" pitchFamily="2" charset="-78"/>
              </a:rPr>
              <a:t> </a:t>
            </a:r>
            <a:r>
              <a:rPr lang="fa-IR" sz="1700" dirty="0" err="1" smtClean="0">
                <a:cs typeface="B Compset" pitchFamily="2" charset="-78"/>
              </a:rPr>
              <a:t>الثامن</a:t>
            </a:r>
            <a:r>
              <a:rPr lang="fa-IR" sz="1700" dirty="0" smtClean="0">
                <a:cs typeface="B Compset" pitchFamily="2" charset="-78"/>
              </a:rPr>
              <a:t> </a:t>
            </a:r>
            <a:r>
              <a:rPr lang="fa-IR" sz="1700" dirty="0" err="1" smtClean="0">
                <a:cs typeface="B Compset" pitchFamily="2" charset="-78"/>
              </a:rPr>
              <a:t>في</a:t>
            </a:r>
            <a:r>
              <a:rPr lang="fa-IR" sz="1700" dirty="0" smtClean="0">
                <a:cs typeface="B Compset" pitchFamily="2" charset="-78"/>
              </a:rPr>
              <a:t> </a:t>
            </a:r>
            <a:r>
              <a:rPr lang="fa-IR" sz="1700" dirty="0" err="1" smtClean="0">
                <a:cs typeface="B Compset" pitchFamily="2" charset="-78"/>
              </a:rPr>
              <a:t>العلم</a:t>
            </a:r>
            <a:r>
              <a:rPr lang="fa-IR" sz="1700" dirty="0" smtClean="0">
                <a:cs typeface="B Compset" pitchFamily="2" charset="-78"/>
              </a:rPr>
              <a:t> و </a:t>
            </a:r>
            <a:r>
              <a:rPr lang="fa-IR" sz="1700" dirty="0" err="1" smtClean="0">
                <a:cs typeface="B Compset" pitchFamily="2" charset="-78"/>
              </a:rPr>
              <a:t>العالم</a:t>
            </a:r>
            <a:r>
              <a:rPr lang="fa-IR" sz="1700" dirty="0" smtClean="0">
                <a:cs typeface="B Compset" pitchFamily="2" charset="-78"/>
              </a:rPr>
              <a:t> و </a:t>
            </a:r>
            <a:r>
              <a:rPr lang="fa-IR" sz="1700" dirty="0" err="1" smtClean="0">
                <a:cs typeface="B Compset" pitchFamily="2" charset="-78"/>
              </a:rPr>
              <a:t>تعليمه</a:t>
            </a:r>
            <a:r>
              <a:rPr lang="fa-IR" sz="1700" dirty="0" smtClean="0">
                <a:cs typeface="B Compset" pitchFamily="2" charset="-78"/>
              </a:rPr>
              <a:t> و </a:t>
            </a:r>
            <a:r>
              <a:rPr lang="fa-IR" sz="1700" dirty="0" err="1" smtClean="0">
                <a:cs typeface="B Compset" pitchFamily="2" charset="-78"/>
              </a:rPr>
              <a:t>تعلمه</a:t>
            </a:r>
            <a:r>
              <a:rPr lang="fa-IR" sz="1700" dirty="0" smtClean="0">
                <a:cs typeface="B Compset" pitchFamily="2" charset="-78"/>
              </a:rPr>
              <a:t> و </a:t>
            </a:r>
            <a:r>
              <a:rPr lang="fa-IR" sz="1700" dirty="0" err="1" smtClean="0">
                <a:cs typeface="B Compset" pitchFamily="2" charset="-78"/>
              </a:rPr>
              <a:t>استعماله</a:t>
            </a:r>
            <a:r>
              <a:rPr lang="fa-IR" sz="1700" dirty="0" smtClean="0">
                <a:cs typeface="B Compset" pitchFamily="2" charset="-78"/>
              </a:rPr>
              <a:t> .....  ص : 132</a:t>
            </a:r>
            <a:endParaRPr lang="fa-IR" sz="1700" dirty="0">
              <a:cs typeface="B Compset" pitchFamily="2" charset="-78"/>
            </a:endParaRPr>
          </a:p>
        </p:txBody>
      </p:sp>
    </p:spTree>
    <p:extLst>
      <p:ext uri="{BB962C8B-B14F-4D97-AF65-F5344CB8AC3E}">
        <p14:creationId xmlns:p14="http://schemas.microsoft.com/office/powerpoint/2010/main" val="1704413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1000" r="-2000" b="-43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 y="112440"/>
            <a:ext cx="8915400" cy="6593160"/>
          </a:xfrm>
          <a:prstGeom prst="roundRect">
            <a:avLst>
              <a:gd name="adj" fmla="val 2052"/>
            </a:avLst>
          </a:prstGeom>
          <a:solidFill>
            <a:srgbClr val="002060"/>
          </a:solidFill>
          <a:effectLst>
            <a:glow rad="228600">
              <a:schemeClr val="accent5">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000" b="1" dirty="0" err="1">
                <a:solidFill>
                  <a:srgbClr val="FFFF00"/>
                </a:solidFill>
                <a:latin typeface="IranNastaliq" pitchFamily="18" charset="0"/>
                <a:cs typeface="B Roya" pitchFamily="2" charset="-78"/>
              </a:rPr>
              <a:t>نهج</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البلاغة</a:t>
            </a:r>
            <a:r>
              <a:rPr lang="fa-IR" sz="2000" b="1" dirty="0">
                <a:solidFill>
                  <a:srgbClr val="FFFF00"/>
                </a:solidFill>
                <a:latin typeface="IranNastaliq" pitchFamily="18" charset="0"/>
                <a:cs typeface="B Roya" pitchFamily="2" charset="-78"/>
              </a:rPr>
              <a:t>         492    [127 131 .....  ص : 492</a:t>
            </a:r>
          </a:p>
          <a:p>
            <a:pPr algn="justLow" rtl="1">
              <a:lnSpc>
                <a:spcPct val="150000"/>
              </a:lnSpc>
            </a:pP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قَالَ</a:t>
            </a:r>
            <a:r>
              <a:rPr lang="fa-IR" sz="2000" b="1" dirty="0">
                <a:solidFill>
                  <a:srgbClr val="FFFF00"/>
                </a:solidFill>
                <a:latin typeface="IranNastaliq" pitchFamily="18" charset="0"/>
                <a:cs typeface="B Roya" pitchFamily="2" charset="-78"/>
              </a:rPr>
              <a:t> ع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قَدْ</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سَمِعَ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رَجُلًا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يَذُمُّ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أَيُّهَا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الذَّامُّ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الْمُغْتَرُّ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بِغُرُورِهَا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الْمُنْخَدِعُ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الْمَخْدُوعُ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بِأَبَاطِيلِهَا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تَفْتَتِنُ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تَغْتَرُّ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بِالدُّنْيَا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ثُمَّ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تَذُمُّهَا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أَنْتَ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الْمُتَجَرِّمُ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عَلَيْهَا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هِيَ</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الْمُتَجَرِّمَةُ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عَلَيْكَ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مَتَى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اسْتَهْوَتْكَ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مَتَى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غَرَّتْكَ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بِمَصَارِعِ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آبَائِكَ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الْبِلَى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بِمَضَاجِعِ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أُمَّهَاتِكَ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تَحْتَ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الثَّرَى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كَمْ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عَلَّلْتَ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بِكَفَّيْكَ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كَمْ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مَرَّضْتَ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بِيَدَيْكَ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تَبْتَغِي</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الشِّفَاءَ</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تَسْتَوْصِفُ</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لَهُمُ‏الْأَطِبَّاءَ</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غَدَاةَ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يُغْنِي</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عَنْهُمْ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دَوَاؤُكَ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يُجْدِي</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عَلَيْهِمْ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بُكَاؤُكَ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يَنْفَعْ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أَحَدَهُمْ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إِشْفَاقُكَ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تُسْعَفْ</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فِيهِ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بِطَلِبَتِكَ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تَدْفَعْ</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عَنْهُ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بِقُوَّتِكَ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قَدْ</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مَثَّلَتْ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نَفْسَكَ</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بِمَصْرَعِهِ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مَصْرَعَكَ</a:t>
            </a:r>
            <a:r>
              <a:rPr lang="fa-IR" sz="2000" b="1" dirty="0">
                <a:solidFill>
                  <a:srgbClr val="FFFF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إِنَّ</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الدُّنْيَا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دَارُ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صِدْقٍ</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صَدَقَهَا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دَارُ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عَافِيَةٍ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عَنْهَا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دَارُ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غِنًى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تَزَوَّدَ</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مِنْهَا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دَارُ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مَوْعِظَةٍ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اتَّعَظَ</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بِهَا</a:t>
            </a:r>
            <a:r>
              <a:rPr lang="fa-IR" sz="2000" b="1" dirty="0">
                <a:solidFill>
                  <a:srgbClr val="FFFF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مَسْجِدُ</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أَحِبَّاءِ</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اللَّهِ</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وَ</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مُصَلَّى</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مَلَائِكَةِ</a:t>
            </a:r>
            <a:r>
              <a:rPr lang="fa-IR" sz="2000" b="1" dirty="0">
                <a:solidFill>
                  <a:srgbClr val="FF0000"/>
                </a:solidFill>
                <a:latin typeface="IranNastaliq" pitchFamily="18" charset="0"/>
                <a:cs typeface="B Roya" pitchFamily="2" charset="-78"/>
              </a:rPr>
              <a:t> </a:t>
            </a:r>
            <a:r>
              <a:rPr lang="fa-IR" sz="2000" b="1" dirty="0" err="1">
                <a:solidFill>
                  <a:srgbClr val="FF0000"/>
                </a:solidFill>
                <a:latin typeface="IranNastaliq" pitchFamily="18" charset="0"/>
                <a:cs typeface="B Roya" pitchFamily="2" charset="-78"/>
              </a:rPr>
              <a:t>اللَّهِ</a:t>
            </a:r>
            <a:r>
              <a:rPr lang="fa-IR" sz="2000" b="1" dirty="0">
                <a:solidFill>
                  <a:srgbClr val="FF00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مَهْبِطُ</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وَحْيِ</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اللَّهِ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مَتْجَرُ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أَوْلِيَاءِ</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اللَّهِ</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اكْتَسَبُوا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فِيهَا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الرَّحْمَةَ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رَبِحُوا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فِيهَا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الْجَنَّةَ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فَمَنْ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ذَا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يَذُمُّهَا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قَدْ</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آذَنَتْ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بِبَيْنِهَا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نَادَتْ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بِفِرَاقِهَا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نَعَتْ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نَفْسَهَا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أَهْلَهَا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فَمَثَّلَتْ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لَهُمْ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بِبَلَائِهَا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الْبَلَاءَ</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شَوَّقَتْهُمْ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بِسُرُورِهَا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إِلَى</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السُّرُورِ</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رَاحَتْ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بِعَافِيَةٍ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ابْتَكَرَتْ</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بِفَجِيعَةٍ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تَرْغِيباً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تَرْهِيباً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تَخْوِيفاً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تَحْذِيراً</a:t>
            </a:r>
            <a:r>
              <a:rPr lang="fa-IR" sz="2000" b="1" dirty="0">
                <a:solidFill>
                  <a:srgbClr val="FFFF00"/>
                </a:solidFill>
                <a:latin typeface="IranNastaliq" pitchFamily="18" charset="0"/>
                <a:cs typeface="B Roya" pitchFamily="2" charset="-78"/>
              </a:rPr>
              <a:t>- 326 </a:t>
            </a:r>
            <a:r>
              <a:rPr lang="fa-IR" sz="2000" b="1" dirty="0" err="1">
                <a:solidFill>
                  <a:srgbClr val="FFFF00"/>
                </a:solidFill>
                <a:latin typeface="IranNastaliq" pitchFamily="18" charset="0"/>
                <a:cs typeface="B Roya" pitchFamily="2" charset="-78"/>
              </a:rPr>
              <a:t>فَذَمَّهَا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رِجَالٌ</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غَدَاةَ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النَّدَامَةِ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حَمِدَهَا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آخَرُونَ</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يَوْمَ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الْقِيَامَةِ</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ذَكَّرَتْهُمُ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الدُّنْيَا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فَذَكَّرُوا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فَتَذَكَّرُوا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حَدَّثَتْهُمْ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فَصَدَّقُوا</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وَعَظَتْهُمْ</a:t>
            </a:r>
            <a:r>
              <a:rPr lang="fa-IR" sz="2000" b="1" dirty="0">
                <a:solidFill>
                  <a:srgbClr val="FFFF00"/>
                </a:solidFill>
                <a:latin typeface="IranNastaliq" pitchFamily="18" charset="0"/>
                <a:cs typeface="B Roya" pitchFamily="2" charset="-78"/>
              </a:rPr>
              <a:t> </a:t>
            </a:r>
            <a:r>
              <a:rPr lang="fa-IR" sz="2000" b="1" dirty="0" err="1">
                <a:solidFill>
                  <a:srgbClr val="FFFF00"/>
                </a:solidFill>
                <a:latin typeface="IranNastaliq" pitchFamily="18" charset="0"/>
                <a:cs typeface="B Roya" pitchFamily="2" charset="-78"/>
              </a:rPr>
              <a:t>فَاتَّعَظُوا</a:t>
            </a:r>
            <a:endParaRPr lang="en-US" sz="2000" b="1" dirty="0">
              <a:solidFill>
                <a:srgbClr val="FFFF00"/>
              </a:solidFill>
              <a:latin typeface="IranNastaliq" pitchFamily="18" charset="0"/>
              <a:cs typeface="B Roya" pitchFamily="2" charset="-78"/>
            </a:endParaRPr>
          </a:p>
        </p:txBody>
      </p:sp>
    </p:spTree>
    <p:extLst>
      <p:ext uri="{BB962C8B-B14F-4D97-AF65-F5344CB8AC3E}">
        <p14:creationId xmlns:p14="http://schemas.microsoft.com/office/powerpoint/2010/main" val="2547820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7504" y="116632"/>
            <a:ext cx="8928992" cy="6624736"/>
          </a:xfrm>
          <a:prstGeom prst="roundRect">
            <a:avLst>
              <a:gd name="adj" fmla="val 3688"/>
            </a:avLst>
          </a:prstGeom>
          <a:solidFill>
            <a:srgbClr val="0147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a:cs typeface="B Mitra" pitchFamily="2" charset="-78"/>
              </a:rPr>
              <a:t>مصباح </a:t>
            </a:r>
            <a:r>
              <a:rPr lang="fa-IR" sz="2000" dirty="0" err="1">
                <a:cs typeface="B Mitra" pitchFamily="2" charset="-78"/>
              </a:rPr>
              <a:t>الشريعة</a:t>
            </a:r>
            <a:r>
              <a:rPr lang="fa-IR" sz="2000" dirty="0">
                <a:cs typeface="B Mitra" pitchFamily="2" charset="-78"/>
              </a:rPr>
              <a:t>-ترجمه </a:t>
            </a:r>
            <a:r>
              <a:rPr lang="fa-IR" sz="2000" dirty="0" err="1">
                <a:cs typeface="B Mitra" pitchFamily="2" charset="-78"/>
              </a:rPr>
              <a:t>مصطفوى</a:t>
            </a:r>
            <a:r>
              <a:rPr lang="fa-IR" sz="2000" dirty="0">
                <a:cs typeface="B Mitra" pitchFamily="2" charset="-78"/>
              </a:rPr>
              <a:t>    متن    61    قسمت اول از متن .....  ص : 61</a:t>
            </a:r>
          </a:p>
          <a:p>
            <a:pPr algn="ctr"/>
            <a:r>
              <a:rPr lang="fa-IR" sz="1600" dirty="0">
                <a:cs typeface="B Mitra" pitchFamily="2" charset="-78"/>
              </a:rPr>
              <a:t>قال </a:t>
            </a:r>
            <a:r>
              <a:rPr lang="fa-IR" sz="1600" dirty="0" err="1">
                <a:cs typeface="B Mitra" pitchFamily="2" charset="-78"/>
              </a:rPr>
              <a:t>الصادق</a:t>
            </a:r>
            <a:r>
              <a:rPr lang="fa-IR" sz="1600" dirty="0">
                <a:cs typeface="B Mitra" pitchFamily="2" charset="-78"/>
              </a:rPr>
              <a:t> (ع) لا </a:t>
            </a:r>
            <a:r>
              <a:rPr lang="fa-IR" sz="1600" dirty="0" err="1">
                <a:cs typeface="B Mitra" pitchFamily="2" charset="-78"/>
              </a:rPr>
              <a:t>يركع</a:t>
            </a:r>
            <a:r>
              <a:rPr lang="fa-IR" sz="1600" dirty="0">
                <a:cs typeface="B Mitra" pitchFamily="2" charset="-78"/>
              </a:rPr>
              <a:t> عبد </a:t>
            </a:r>
            <a:r>
              <a:rPr lang="fa-IR" sz="1600" dirty="0" err="1">
                <a:cs typeface="B Mitra" pitchFamily="2" charset="-78"/>
              </a:rPr>
              <a:t>للَّه</a:t>
            </a:r>
            <a:r>
              <a:rPr lang="fa-IR" sz="1600" dirty="0">
                <a:cs typeface="B Mitra" pitchFamily="2" charset="-78"/>
              </a:rPr>
              <a:t> </a:t>
            </a:r>
            <a:r>
              <a:rPr lang="fa-IR" sz="1600" dirty="0" err="1">
                <a:cs typeface="B Mitra" pitchFamily="2" charset="-78"/>
              </a:rPr>
              <a:t>تعالى</a:t>
            </a:r>
            <a:r>
              <a:rPr lang="fa-IR" sz="1600" dirty="0">
                <a:cs typeface="B Mitra" pitchFamily="2" charset="-78"/>
              </a:rPr>
              <a:t> </a:t>
            </a:r>
            <a:r>
              <a:rPr lang="fa-IR" sz="1600" dirty="0" err="1">
                <a:cs typeface="B Mitra" pitchFamily="2" charset="-78"/>
              </a:rPr>
              <a:t>ركوعا</a:t>
            </a:r>
            <a:r>
              <a:rPr lang="fa-IR" sz="1600" dirty="0">
                <a:cs typeface="B Mitra" pitchFamily="2" charset="-78"/>
              </a:rPr>
              <a:t> </a:t>
            </a:r>
            <a:r>
              <a:rPr lang="fa-IR" sz="1600" dirty="0" err="1">
                <a:cs typeface="B Mitra" pitchFamily="2" charset="-78"/>
              </a:rPr>
              <a:t>على</a:t>
            </a:r>
            <a:r>
              <a:rPr lang="fa-IR" sz="1600" dirty="0">
                <a:cs typeface="B Mitra" pitchFamily="2" charset="-78"/>
              </a:rPr>
              <a:t> </a:t>
            </a:r>
            <a:r>
              <a:rPr lang="fa-IR" sz="1600" dirty="0" err="1">
                <a:cs typeface="B Mitra" pitchFamily="2" charset="-78"/>
              </a:rPr>
              <a:t>الحقيقة</a:t>
            </a:r>
            <a:r>
              <a:rPr lang="fa-IR" sz="1600" dirty="0">
                <a:cs typeface="B Mitra" pitchFamily="2" charset="-78"/>
              </a:rPr>
              <a:t>، الا </a:t>
            </a:r>
            <a:r>
              <a:rPr lang="fa-IR" sz="1600" dirty="0" err="1">
                <a:cs typeface="B Mitra" pitchFamily="2" charset="-78"/>
              </a:rPr>
              <a:t>زينه</a:t>
            </a:r>
            <a:r>
              <a:rPr lang="fa-IR" sz="1600" dirty="0">
                <a:cs typeface="B Mitra" pitchFamily="2" charset="-78"/>
              </a:rPr>
              <a:t> </a:t>
            </a:r>
            <a:r>
              <a:rPr lang="fa-IR" sz="1600" dirty="0" err="1">
                <a:cs typeface="B Mitra" pitchFamily="2" charset="-78"/>
              </a:rPr>
              <a:t>اللَّه</a:t>
            </a:r>
            <a:r>
              <a:rPr lang="fa-IR" sz="1600" dirty="0">
                <a:cs typeface="B Mitra" pitchFamily="2" charset="-78"/>
              </a:rPr>
              <a:t> </a:t>
            </a:r>
            <a:r>
              <a:rPr lang="fa-IR" sz="1600" dirty="0" err="1">
                <a:cs typeface="B Mitra" pitchFamily="2" charset="-78"/>
              </a:rPr>
              <a:t>بنور</a:t>
            </a:r>
            <a:r>
              <a:rPr lang="fa-IR" sz="1600" dirty="0">
                <a:cs typeface="B Mitra" pitchFamily="2" charset="-78"/>
              </a:rPr>
              <a:t> </a:t>
            </a:r>
            <a:r>
              <a:rPr lang="fa-IR" sz="1600" dirty="0" err="1">
                <a:cs typeface="B Mitra" pitchFamily="2" charset="-78"/>
              </a:rPr>
              <a:t>بهائه</a:t>
            </a:r>
            <a:r>
              <a:rPr lang="fa-IR" sz="1600" dirty="0">
                <a:cs typeface="B Mitra" pitchFamily="2" charset="-78"/>
              </a:rPr>
              <a:t> و </a:t>
            </a:r>
            <a:r>
              <a:rPr lang="fa-IR" sz="1600" dirty="0" err="1">
                <a:cs typeface="B Mitra" pitchFamily="2" charset="-78"/>
              </a:rPr>
              <a:t>أظله</a:t>
            </a:r>
            <a:r>
              <a:rPr lang="fa-IR" sz="1600" dirty="0">
                <a:cs typeface="B Mitra" pitchFamily="2" charset="-78"/>
              </a:rPr>
              <a:t> </a:t>
            </a:r>
            <a:r>
              <a:rPr lang="fa-IR" sz="1600" dirty="0" err="1">
                <a:cs typeface="B Mitra" pitchFamily="2" charset="-78"/>
              </a:rPr>
              <a:t>في</a:t>
            </a:r>
            <a:r>
              <a:rPr lang="fa-IR" sz="1600" dirty="0">
                <a:cs typeface="B Mitra" pitchFamily="2" charset="-78"/>
              </a:rPr>
              <a:t> </a:t>
            </a:r>
            <a:r>
              <a:rPr lang="fa-IR" sz="1600" dirty="0" err="1">
                <a:cs typeface="B Mitra" pitchFamily="2" charset="-78"/>
              </a:rPr>
              <a:t>ظلال</a:t>
            </a:r>
            <a:r>
              <a:rPr lang="fa-IR" sz="1600" dirty="0">
                <a:cs typeface="B Mitra" pitchFamily="2" charset="-78"/>
              </a:rPr>
              <a:t> </a:t>
            </a:r>
            <a:r>
              <a:rPr lang="fa-IR" sz="1600" dirty="0" err="1">
                <a:cs typeface="B Mitra" pitchFamily="2" charset="-78"/>
              </a:rPr>
              <a:t>كبريائه</a:t>
            </a:r>
            <a:r>
              <a:rPr lang="fa-IR" sz="1600" dirty="0">
                <a:cs typeface="B Mitra" pitchFamily="2" charset="-78"/>
              </a:rPr>
              <a:t> و </a:t>
            </a:r>
            <a:r>
              <a:rPr lang="fa-IR" sz="1600" dirty="0" err="1">
                <a:cs typeface="B Mitra" pitchFamily="2" charset="-78"/>
              </a:rPr>
              <a:t>كساه</a:t>
            </a:r>
            <a:r>
              <a:rPr lang="fa-IR" sz="1600" dirty="0">
                <a:cs typeface="B Mitra" pitchFamily="2" charset="-78"/>
              </a:rPr>
              <a:t> </a:t>
            </a:r>
            <a:r>
              <a:rPr lang="fa-IR" sz="1600" dirty="0" err="1">
                <a:cs typeface="B Mitra" pitchFamily="2" charset="-78"/>
              </a:rPr>
              <a:t>كسوة</a:t>
            </a:r>
            <a:r>
              <a:rPr lang="fa-IR" sz="1600" dirty="0">
                <a:cs typeface="B Mitra" pitchFamily="2" charset="-78"/>
              </a:rPr>
              <a:t> </a:t>
            </a:r>
            <a:r>
              <a:rPr lang="fa-IR" sz="1600" dirty="0" err="1">
                <a:cs typeface="B Mitra" pitchFamily="2" charset="-78"/>
              </a:rPr>
              <a:t>أصفيائه</a:t>
            </a:r>
            <a:r>
              <a:rPr lang="fa-IR" sz="1600" dirty="0">
                <a:cs typeface="B Mitra" pitchFamily="2" charset="-78"/>
              </a:rPr>
              <a:t>. و </a:t>
            </a:r>
            <a:r>
              <a:rPr lang="fa-IR" sz="1600" dirty="0" err="1">
                <a:cs typeface="B Mitra" pitchFamily="2" charset="-78"/>
              </a:rPr>
              <a:t>الركوع</a:t>
            </a:r>
            <a:r>
              <a:rPr lang="fa-IR" sz="1600" dirty="0">
                <a:cs typeface="B Mitra" pitchFamily="2" charset="-78"/>
              </a:rPr>
              <a:t> اول و </a:t>
            </a:r>
            <a:r>
              <a:rPr lang="fa-IR" sz="1600" dirty="0" err="1">
                <a:cs typeface="B Mitra" pitchFamily="2" charset="-78"/>
              </a:rPr>
              <a:t>السجود</a:t>
            </a:r>
            <a:r>
              <a:rPr lang="fa-IR" sz="1600" dirty="0">
                <a:cs typeface="B Mitra" pitchFamily="2" charset="-78"/>
              </a:rPr>
              <a:t> </a:t>
            </a:r>
            <a:r>
              <a:rPr lang="fa-IR" sz="1600" dirty="0" err="1">
                <a:cs typeface="B Mitra" pitchFamily="2" charset="-78"/>
              </a:rPr>
              <a:t>ثان</a:t>
            </a:r>
            <a:r>
              <a:rPr lang="fa-IR" sz="1600" dirty="0">
                <a:cs typeface="B Mitra" pitchFamily="2" charset="-78"/>
              </a:rPr>
              <a:t>، </a:t>
            </a:r>
            <a:r>
              <a:rPr lang="fa-IR" sz="1600" dirty="0" err="1">
                <a:cs typeface="B Mitra" pitchFamily="2" charset="-78"/>
              </a:rPr>
              <a:t>فمن</a:t>
            </a:r>
            <a:r>
              <a:rPr lang="fa-IR" sz="1600" dirty="0">
                <a:cs typeface="B Mitra" pitchFamily="2" charset="-78"/>
              </a:rPr>
              <a:t> </a:t>
            </a:r>
            <a:r>
              <a:rPr lang="fa-IR" sz="1600" dirty="0" err="1">
                <a:cs typeface="B Mitra" pitchFamily="2" charset="-78"/>
              </a:rPr>
              <a:t>أتى</a:t>
            </a:r>
            <a:r>
              <a:rPr lang="fa-IR" sz="1600" dirty="0">
                <a:cs typeface="B Mitra" pitchFamily="2" charset="-78"/>
              </a:rPr>
              <a:t> </a:t>
            </a:r>
            <a:r>
              <a:rPr lang="fa-IR" sz="1600" dirty="0" err="1">
                <a:cs typeface="B Mitra" pitchFamily="2" charset="-78"/>
              </a:rPr>
              <a:t>بمعنى</a:t>
            </a:r>
            <a:r>
              <a:rPr lang="fa-IR" sz="1600" dirty="0">
                <a:cs typeface="B Mitra" pitchFamily="2" charset="-78"/>
              </a:rPr>
              <a:t> </a:t>
            </a:r>
            <a:r>
              <a:rPr lang="fa-IR" sz="1600" dirty="0" err="1">
                <a:cs typeface="B Mitra" pitchFamily="2" charset="-78"/>
              </a:rPr>
              <a:t>الاول</a:t>
            </a:r>
            <a:r>
              <a:rPr lang="fa-IR" sz="1600" dirty="0">
                <a:cs typeface="B Mitra" pitchFamily="2" charset="-78"/>
              </a:rPr>
              <a:t> صلح </a:t>
            </a:r>
            <a:r>
              <a:rPr lang="fa-IR" sz="1600" dirty="0" err="1">
                <a:cs typeface="B Mitra" pitchFamily="2" charset="-78"/>
              </a:rPr>
              <a:t>للثانى</a:t>
            </a:r>
            <a:r>
              <a:rPr lang="fa-IR" sz="1600" dirty="0">
                <a:cs typeface="B Mitra" pitchFamily="2" charset="-78"/>
              </a:rPr>
              <a:t>، و </a:t>
            </a:r>
            <a:r>
              <a:rPr lang="fa-IR" sz="1600" dirty="0" err="1">
                <a:cs typeface="B Mitra" pitchFamily="2" charset="-78"/>
              </a:rPr>
              <a:t>في</a:t>
            </a:r>
            <a:r>
              <a:rPr lang="fa-IR" sz="1600" dirty="0">
                <a:cs typeface="B Mitra" pitchFamily="2" charset="-78"/>
              </a:rPr>
              <a:t> </a:t>
            </a:r>
            <a:r>
              <a:rPr lang="fa-IR" sz="1600" dirty="0" err="1">
                <a:cs typeface="B Mitra" pitchFamily="2" charset="-78"/>
              </a:rPr>
              <a:t>الركوع</a:t>
            </a:r>
            <a:r>
              <a:rPr lang="fa-IR" sz="1600" dirty="0">
                <a:cs typeface="B Mitra" pitchFamily="2" charset="-78"/>
              </a:rPr>
              <a:t> </a:t>
            </a:r>
            <a:r>
              <a:rPr lang="fa-IR" sz="1600" dirty="0" err="1">
                <a:cs typeface="B Mitra" pitchFamily="2" charset="-78"/>
              </a:rPr>
              <a:t>أدب</a:t>
            </a:r>
            <a:r>
              <a:rPr lang="fa-IR" sz="1600" dirty="0">
                <a:cs typeface="B Mitra" pitchFamily="2" charset="-78"/>
              </a:rPr>
              <a:t> و </a:t>
            </a:r>
            <a:r>
              <a:rPr lang="fa-IR" sz="1600" dirty="0" err="1">
                <a:cs typeface="B Mitra" pitchFamily="2" charset="-78"/>
              </a:rPr>
              <a:t>في</a:t>
            </a:r>
            <a:r>
              <a:rPr lang="fa-IR" sz="1600" dirty="0">
                <a:cs typeface="B Mitra" pitchFamily="2" charset="-78"/>
              </a:rPr>
              <a:t> </a:t>
            </a:r>
            <a:r>
              <a:rPr lang="fa-IR" sz="1600" dirty="0" err="1">
                <a:cs typeface="B Mitra" pitchFamily="2" charset="-78"/>
              </a:rPr>
              <a:t>السجود</a:t>
            </a:r>
            <a:r>
              <a:rPr lang="fa-IR" sz="1600" dirty="0">
                <a:cs typeface="B Mitra" pitchFamily="2" charset="-78"/>
              </a:rPr>
              <a:t> قرب، و من لا </a:t>
            </a:r>
            <a:r>
              <a:rPr lang="fa-IR" sz="1600" dirty="0" err="1">
                <a:cs typeface="B Mitra" pitchFamily="2" charset="-78"/>
              </a:rPr>
              <a:t>يحسن</a:t>
            </a:r>
            <a:r>
              <a:rPr lang="fa-IR" sz="1600" dirty="0">
                <a:cs typeface="B Mitra" pitchFamily="2" charset="-78"/>
              </a:rPr>
              <a:t> </a:t>
            </a:r>
            <a:r>
              <a:rPr lang="fa-IR" sz="1600" dirty="0" err="1">
                <a:cs typeface="B Mitra" pitchFamily="2" charset="-78"/>
              </a:rPr>
              <a:t>الادب</a:t>
            </a:r>
            <a:r>
              <a:rPr lang="fa-IR" sz="1600" dirty="0">
                <a:cs typeface="B Mitra" pitchFamily="2" charset="-78"/>
              </a:rPr>
              <a:t> لا </a:t>
            </a:r>
            <a:r>
              <a:rPr lang="fa-IR" sz="1600" dirty="0" err="1">
                <a:cs typeface="B Mitra" pitchFamily="2" charset="-78"/>
              </a:rPr>
              <a:t>يصلح</a:t>
            </a:r>
            <a:r>
              <a:rPr lang="fa-IR" sz="1600" dirty="0">
                <a:cs typeface="B Mitra" pitchFamily="2" charset="-78"/>
              </a:rPr>
              <a:t> </a:t>
            </a:r>
            <a:r>
              <a:rPr lang="fa-IR" sz="1600" dirty="0" err="1">
                <a:cs typeface="B Mitra" pitchFamily="2" charset="-78"/>
              </a:rPr>
              <a:t>للقرب</a:t>
            </a:r>
            <a:r>
              <a:rPr lang="fa-IR" sz="1600" dirty="0">
                <a:cs typeface="B Mitra" pitchFamily="2" charset="-78"/>
              </a:rPr>
              <a:t>. </a:t>
            </a:r>
            <a:r>
              <a:rPr lang="fa-IR" sz="1600" dirty="0" err="1">
                <a:cs typeface="B Mitra" pitchFamily="2" charset="-78"/>
              </a:rPr>
              <a:t>فاركع</a:t>
            </a:r>
            <a:r>
              <a:rPr lang="fa-IR" sz="1600" dirty="0">
                <a:cs typeface="B Mitra" pitchFamily="2" charset="-78"/>
              </a:rPr>
              <a:t> </a:t>
            </a:r>
            <a:r>
              <a:rPr lang="fa-IR" sz="1600" dirty="0" err="1">
                <a:cs typeface="B Mitra" pitchFamily="2" charset="-78"/>
              </a:rPr>
              <a:t>ركوع</a:t>
            </a:r>
            <a:r>
              <a:rPr lang="fa-IR" sz="1600" dirty="0">
                <a:cs typeface="B Mitra" pitchFamily="2" charset="-78"/>
              </a:rPr>
              <a:t> </a:t>
            </a:r>
            <a:r>
              <a:rPr lang="fa-IR" sz="1600" dirty="0" err="1">
                <a:cs typeface="B Mitra" pitchFamily="2" charset="-78"/>
              </a:rPr>
              <a:t>خاضع</a:t>
            </a:r>
            <a:r>
              <a:rPr lang="fa-IR" sz="1600" dirty="0">
                <a:cs typeface="B Mitra" pitchFamily="2" charset="-78"/>
              </a:rPr>
              <a:t> (خاشع) </a:t>
            </a:r>
            <a:r>
              <a:rPr lang="fa-IR" sz="1600" dirty="0" err="1">
                <a:cs typeface="B Mitra" pitchFamily="2" charset="-78"/>
              </a:rPr>
              <a:t>للَّه</a:t>
            </a:r>
            <a:r>
              <a:rPr lang="fa-IR" sz="1600" dirty="0">
                <a:cs typeface="B Mitra" pitchFamily="2" charset="-78"/>
              </a:rPr>
              <a:t> عز و </a:t>
            </a:r>
            <a:r>
              <a:rPr lang="fa-IR" sz="1600" dirty="0" err="1">
                <a:cs typeface="B Mitra" pitchFamily="2" charset="-78"/>
              </a:rPr>
              <a:t>جل</a:t>
            </a:r>
            <a:r>
              <a:rPr lang="fa-IR" sz="1600" dirty="0">
                <a:cs typeface="B Mitra" pitchFamily="2" charset="-78"/>
              </a:rPr>
              <a:t> </a:t>
            </a:r>
            <a:r>
              <a:rPr lang="fa-IR" sz="1600" dirty="0" err="1">
                <a:cs typeface="B Mitra" pitchFamily="2" charset="-78"/>
              </a:rPr>
              <a:t>بقلبه</a:t>
            </a:r>
            <a:r>
              <a:rPr lang="fa-IR" sz="1600" dirty="0">
                <a:cs typeface="B Mitra" pitchFamily="2" charset="-78"/>
              </a:rPr>
              <a:t>، </a:t>
            </a:r>
            <a:r>
              <a:rPr lang="fa-IR" sz="1600" dirty="0" err="1">
                <a:cs typeface="B Mitra" pitchFamily="2" charset="-78"/>
              </a:rPr>
              <a:t>متذلل</a:t>
            </a:r>
            <a:r>
              <a:rPr lang="fa-IR" sz="1600" dirty="0">
                <a:cs typeface="B Mitra" pitchFamily="2" charset="-78"/>
              </a:rPr>
              <a:t> و </a:t>
            </a:r>
            <a:r>
              <a:rPr lang="fa-IR" sz="1600" dirty="0" err="1">
                <a:cs typeface="B Mitra" pitchFamily="2" charset="-78"/>
              </a:rPr>
              <a:t>جل</a:t>
            </a:r>
            <a:r>
              <a:rPr lang="fa-IR" sz="1600" dirty="0">
                <a:cs typeface="B Mitra" pitchFamily="2" charset="-78"/>
              </a:rPr>
              <a:t> تحت </a:t>
            </a:r>
            <a:r>
              <a:rPr lang="fa-IR" sz="1600" dirty="0" err="1">
                <a:cs typeface="B Mitra" pitchFamily="2" charset="-78"/>
              </a:rPr>
              <a:t>سلطانه</a:t>
            </a:r>
            <a:r>
              <a:rPr lang="fa-IR" sz="1600" dirty="0">
                <a:cs typeface="B Mitra" pitchFamily="2" charset="-78"/>
              </a:rPr>
              <a:t>، </a:t>
            </a:r>
            <a:r>
              <a:rPr lang="fa-IR" sz="1600" dirty="0" err="1">
                <a:cs typeface="B Mitra" pitchFamily="2" charset="-78"/>
              </a:rPr>
              <a:t>خافض</a:t>
            </a:r>
            <a:r>
              <a:rPr lang="fa-IR" sz="1600" dirty="0">
                <a:cs typeface="B Mitra" pitchFamily="2" charset="-78"/>
              </a:rPr>
              <a:t> </a:t>
            </a:r>
            <a:r>
              <a:rPr lang="fa-IR" sz="1600" dirty="0" err="1">
                <a:cs typeface="B Mitra" pitchFamily="2" charset="-78"/>
              </a:rPr>
              <a:t>للَّه</a:t>
            </a:r>
            <a:r>
              <a:rPr lang="fa-IR" sz="1600" dirty="0">
                <a:cs typeface="B Mitra" pitchFamily="2" charset="-78"/>
              </a:rPr>
              <a:t> </a:t>
            </a:r>
            <a:r>
              <a:rPr lang="fa-IR" sz="1600" dirty="0" err="1">
                <a:cs typeface="B Mitra" pitchFamily="2" charset="-78"/>
              </a:rPr>
              <a:t>بجوارحه</a:t>
            </a:r>
            <a:r>
              <a:rPr lang="fa-IR" sz="1600" dirty="0">
                <a:cs typeface="B Mitra" pitchFamily="2" charset="-78"/>
              </a:rPr>
              <a:t>، </a:t>
            </a:r>
            <a:r>
              <a:rPr lang="fa-IR" sz="1600" dirty="0" err="1">
                <a:cs typeface="B Mitra" pitchFamily="2" charset="-78"/>
              </a:rPr>
              <a:t>خفض</a:t>
            </a:r>
            <a:r>
              <a:rPr lang="fa-IR" sz="1600" dirty="0">
                <a:cs typeface="B Mitra" pitchFamily="2" charset="-78"/>
              </a:rPr>
              <a:t> خائف </a:t>
            </a:r>
            <a:r>
              <a:rPr lang="fa-IR" sz="1600" dirty="0" err="1">
                <a:cs typeface="B Mitra" pitchFamily="2" charset="-78"/>
              </a:rPr>
              <a:t>حزين</a:t>
            </a:r>
            <a:r>
              <a:rPr lang="fa-IR" sz="1600" dirty="0">
                <a:cs typeface="B Mitra" pitchFamily="2" charset="-78"/>
              </a:rPr>
              <a:t> </a:t>
            </a:r>
            <a:r>
              <a:rPr lang="fa-IR" sz="1600" dirty="0" err="1">
                <a:cs typeface="B Mitra" pitchFamily="2" charset="-78"/>
              </a:rPr>
              <a:t>على</a:t>
            </a:r>
            <a:r>
              <a:rPr lang="fa-IR" sz="1600" dirty="0">
                <a:cs typeface="B Mitra" pitchFamily="2" charset="-78"/>
              </a:rPr>
              <a:t> ما </a:t>
            </a:r>
            <a:r>
              <a:rPr lang="fa-IR" sz="1600" dirty="0" err="1">
                <a:cs typeface="B Mitra" pitchFamily="2" charset="-78"/>
              </a:rPr>
              <a:t>يفوته</a:t>
            </a:r>
            <a:r>
              <a:rPr lang="fa-IR" sz="1600" dirty="0">
                <a:cs typeface="B Mitra" pitchFamily="2" charset="-78"/>
              </a:rPr>
              <a:t> من فوائد </a:t>
            </a:r>
            <a:r>
              <a:rPr lang="fa-IR" sz="1600" dirty="0" err="1">
                <a:cs typeface="B Mitra" pitchFamily="2" charset="-78"/>
              </a:rPr>
              <a:t>الراكعين</a:t>
            </a:r>
            <a:r>
              <a:rPr lang="fa-IR" sz="1600" dirty="0">
                <a:cs typeface="B Mitra" pitchFamily="2" charset="-78"/>
              </a:rPr>
              <a:t>.</a:t>
            </a:r>
          </a:p>
          <a:p>
            <a:pPr algn="justLow" rtl="1"/>
            <a:r>
              <a:rPr lang="fa-IR" sz="2800" b="1" dirty="0">
                <a:solidFill>
                  <a:srgbClr val="FFFF00"/>
                </a:solidFill>
                <a:cs typeface="B Mitra" pitchFamily="2" charset="-78"/>
              </a:rPr>
              <a:t>حضرت صادق (ع</a:t>
            </a:r>
            <a:r>
              <a:rPr lang="fa-IR" sz="2800" b="1">
                <a:solidFill>
                  <a:srgbClr val="FFFF00"/>
                </a:solidFill>
                <a:cs typeface="B Mitra" pitchFamily="2" charset="-78"/>
              </a:rPr>
              <a:t>) </a:t>
            </a:r>
            <a:r>
              <a:rPr lang="fa-IR" sz="2800" b="1" smtClean="0">
                <a:solidFill>
                  <a:srgbClr val="FFFF00"/>
                </a:solidFill>
                <a:cs typeface="B Mitra" pitchFamily="2" charset="-78"/>
              </a:rPr>
              <a:t>فرمود؛</a:t>
            </a:r>
          </a:p>
          <a:p>
            <a:pPr algn="justLow" rtl="1"/>
            <a:r>
              <a:rPr lang="fa-IR" sz="2800" b="1" smtClean="0">
                <a:solidFill>
                  <a:srgbClr val="FFFF00"/>
                </a:solidFill>
                <a:cs typeface="B Mitra" pitchFamily="2" charset="-78"/>
              </a:rPr>
              <a:t> </a:t>
            </a:r>
            <a:r>
              <a:rPr lang="fa-IR" sz="2800" b="1" dirty="0" err="1">
                <a:solidFill>
                  <a:srgbClr val="FFFF00"/>
                </a:solidFill>
                <a:cs typeface="B Mitra" pitchFamily="2" charset="-78"/>
              </a:rPr>
              <a:t>ركوع</a:t>
            </a:r>
            <a:r>
              <a:rPr lang="fa-IR" sz="2800" b="1" dirty="0">
                <a:solidFill>
                  <a:srgbClr val="FFFF00"/>
                </a:solidFill>
                <a:cs typeface="B Mitra" pitchFamily="2" charset="-78"/>
              </a:rPr>
              <a:t> </a:t>
            </a:r>
            <a:r>
              <a:rPr lang="fa-IR" sz="2800" b="1" dirty="0" err="1">
                <a:solidFill>
                  <a:srgbClr val="FFFF00"/>
                </a:solidFill>
                <a:cs typeface="B Mitra" pitchFamily="2" charset="-78"/>
              </a:rPr>
              <a:t>نمى‏كند</a:t>
            </a:r>
            <a:r>
              <a:rPr lang="fa-IR" sz="2800" b="1" dirty="0">
                <a:solidFill>
                  <a:srgbClr val="FFFF00"/>
                </a:solidFill>
                <a:cs typeface="B Mitra" pitchFamily="2" charset="-78"/>
              </a:rPr>
              <a:t> </a:t>
            </a:r>
            <a:r>
              <a:rPr lang="fa-IR" sz="2800" b="1" dirty="0" err="1">
                <a:solidFill>
                  <a:srgbClr val="FFFF00"/>
                </a:solidFill>
                <a:cs typeface="B Mitra" pitchFamily="2" charset="-78"/>
              </a:rPr>
              <a:t>بنده‏اى</a:t>
            </a:r>
            <a:r>
              <a:rPr lang="fa-IR" sz="2800" b="1" dirty="0">
                <a:solidFill>
                  <a:srgbClr val="FFFF00"/>
                </a:solidFill>
                <a:cs typeface="B Mitra" pitchFamily="2" charset="-78"/>
              </a:rPr>
              <a:t> </a:t>
            </a:r>
            <a:r>
              <a:rPr lang="fa-IR" sz="2800" b="1" dirty="0" err="1">
                <a:solidFill>
                  <a:srgbClr val="FFFF00"/>
                </a:solidFill>
                <a:cs typeface="B Mitra" pitchFamily="2" charset="-78"/>
              </a:rPr>
              <a:t>براى</a:t>
            </a:r>
            <a:r>
              <a:rPr lang="fa-IR" sz="2800" b="1" dirty="0">
                <a:solidFill>
                  <a:srgbClr val="FFFF00"/>
                </a:solidFill>
                <a:cs typeface="B Mitra" pitchFamily="2" charset="-78"/>
              </a:rPr>
              <a:t> خداوند متعال به </a:t>
            </a:r>
            <a:r>
              <a:rPr lang="fa-IR" sz="2800" b="1" dirty="0" err="1">
                <a:solidFill>
                  <a:srgbClr val="FFFF00"/>
                </a:solidFill>
                <a:cs typeface="B Mitra" pitchFamily="2" charset="-78"/>
              </a:rPr>
              <a:t>ركوع</a:t>
            </a:r>
            <a:r>
              <a:rPr lang="fa-IR" sz="2800" b="1" dirty="0">
                <a:solidFill>
                  <a:srgbClr val="FFFF00"/>
                </a:solidFill>
                <a:cs typeface="B Mitra" pitchFamily="2" charset="-78"/>
              </a:rPr>
              <a:t> </a:t>
            </a:r>
            <a:r>
              <a:rPr lang="fa-IR" sz="2800" b="1" dirty="0" err="1">
                <a:solidFill>
                  <a:srgbClr val="FFFF00"/>
                </a:solidFill>
                <a:cs typeface="B Mitra" pitchFamily="2" charset="-78"/>
              </a:rPr>
              <a:t>حقيقى</a:t>
            </a:r>
            <a:r>
              <a:rPr lang="fa-IR" sz="2800" b="1" dirty="0">
                <a:solidFill>
                  <a:srgbClr val="FFFF00"/>
                </a:solidFill>
                <a:cs typeface="B Mitra" pitchFamily="2" charset="-78"/>
              </a:rPr>
              <a:t>؛ مگر </a:t>
            </a:r>
            <a:r>
              <a:rPr lang="fa-IR" sz="2800" b="1" dirty="0" err="1">
                <a:solidFill>
                  <a:srgbClr val="FFFF00"/>
                </a:solidFill>
                <a:cs typeface="B Mitra" pitchFamily="2" charset="-78"/>
              </a:rPr>
              <a:t>اينكه</a:t>
            </a:r>
            <a:r>
              <a:rPr lang="fa-IR" sz="2800" b="1" dirty="0">
                <a:solidFill>
                  <a:srgbClr val="FFFF00"/>
                </a:solidFill>
                <a:cs typeface="B Mitra" pitchFamily="2" charset="-78"/>
              </a:rPr>
              <a:t> خدا او را به نور بهاء خود </a:t>
            </a:r>
            <a:r>
              <a:rPr lang="fa-IR" sz="2800" b="1" dirty="0" err="1">
                <a:solidFill>
                  <a:srgbClr val="FFFF00"/>
                </a:solidFill>
                <a:cs typeface="B Mitra" pitchFamily="2" charset="-78"/>
              </a:rPr>
              <a:t>زينت</a:t>
            </a:r>
            <a:r>
              <a:rPr lang="fa-IR" sz="2800" b="1" dirty="0">
                <a:solidFill>
                  <a:srgbClr val="FFFF00"/>
                </a:solidFill>
                <a:cs typeface="B Mitra" pitchFamily="2" charset="-78"/>
              </a:rPr>
              <a:t> داده و در </a:t>
            </a:r>
            <a:r>
              <a:rPr lang="fa-IR" sz="2800" b="1" dirty="0" err="1">
                <a:solidFill>
                  <a:srgbClr val="FFFF00"/>
                </a:solidFill>
                <a:cs typeface="B Mitra" pitchFamily="2" charset="-78"/>
              </a:rPr>
              <a:t>سايه</a:t>
            </a:r>
            <a:r>
              <a:rPr lang="fa-IR" sz="2800" b="1" dirty="0">
                <a:solidFill>
                  <a:srgbClr val="FFFF00"/>
                </a:solidFill>
                <a:cs typeface="B Mitra" pitchFamily="2" charset="-78"/>
              </a:rPr>
              <a:t> عظمت خود </a:t>
            </a:r>
            <a:r>
              <a:rPr lang="fa-IR" sz="2800" b="1" dirty="0" err="1">
                <a:solidFill>
                  <a:srgbClr val="FFFF00"/>
                </a:solidFill>
                <a:cs typeface="B Mitra" pitchFamily="2" charset="-78"/>
              </a:rPr>
              <a:t>ساكن</a:t>
            </a:r>
            <a:r>
              <a:rPr lang="fa-IR" sz="2800" b="1" dirty="0">
                <a:solidFill>
                  <a:srgbClr val="FFFF00"/>
                </a:solidFill>
                <a:cs typeface="B Mitra" pitchFamily="2" charset="-78"/>
              </a:rPr>
              <a:t> نموده و لباس </a:t>
            </a:r>
            <a:r>
              <a:rPr lang="fa-IR" sz="2800" b="1" dirty="0" err="1">
                <a:solidFill>
                  <a:srgbClr val="FFFF00"/>
                </a:solidFill>
                <a:cs typeface="B Mitra" pitchFamily="2" charset="-78"/>
              </a:rPr>
              <a:t>برگزيدگان</a:t>
            </a:r>
            <a:r>
              <a:rPr lang="fa-IR" sz="2800" b="1" dirty="0">
                <a:solidFill>
                  <a:srgbClr val="FFFF00"/>
                </a:solidFill>
                <a:cs typeface="B Mitra" pitchFamily="2" charset="-78"/>
              </a:rPr>
              <a:t> خود را به او بپوشاند. </a:t>
            </a:r>
            <a:r>
              <a:rPr lang="fa-IR" sz="2800" b="1" dirty="0" err="1">
                <a:solidFill>
                  <a:srgbClr val="FFFF00"/>
                </a:solidFill>
                <a:cs typeface="B Mitra" pitchFamily="2" charset="-78"/>
              </a:rPr>
              <a:t>ركوع</a:t>
            </a:r>
            <a:r>
              <a:rPr lang="fa-IR" sz="2800" b="1" dirty="0">
                <a:solidFill>
                  <a:srgbClr val="FFFF00"/>
                </a:solidFill>
                <a:cs typeface="B Mitra" pitchFamily="2" charset="-78"/>
              </a:rPr>
              <a:t> در مرتبه اول و سجود در مرتبه دوم است، و هر </a:t>
            </a:r>
            <a:r>
              <a:rPr lang="fa-IR" sz="2800" b="1" dirty="0" err="1">
                <a:solidFill>
                  <a:srgbClr val="FFFF00"/>
                </a:solidFill>
                <a:cs typeface="B Mitra" pitchFamily="2" charset="-78"/>
              </a:rPr>
              <a:t>كه</a:t>
            </a:r>
            <a:r>
              <a:rPr lang="fa-IR" sz="2800" b="1" dirty="0">
                <a:solidFill>
                  <a:srgbClr val="FFFF00"/>
                </a:solidFill>
                <a:cs typeface="B Mitra" pitchFamily="2" charset="-78"/>
              </a:rPr>
              <a:t> </a:t>
            </a:r>
            <a:r>
              <a:rPr lang="fa-IR" sz="2800" b="1" dirty="0" err="1">
                <a:solidFill>
                  <a:srgbClr val="FFFF00"/>
                </a:solidFill>
                <a:cs typeface="B Mitra" pitchFamily="2" charset="-78"/>
              </a:rPr>
              <a:t>ركوع</a:t>
            </a:r>
            <a:r>
              <a:rPr lang="fa-IR" sz="2800" b="1" dirty="0">
                <a:solidFill>
                  <a:srgbClr val="FFFF00"/>
                </a:solidFill>
                <a:cs typeface="B Mitra" pitchFamily="2" charset="-78"/>
              </a:rPr>
              <a:t> را به آن </a:t>
            </a:r>
            <a:r>
              <a:rPr lang="fa-IR" sz="2800" b="1" dirty="0" err="1">
                <a:solidFill>
                  <a:srgbClr val="FFFF00"/>
                </a:solidFill>
                <a:cs typeface="B Mitra" pitchFamily="2" charset="-78"/>
              </a:rPr>
              <a:t>طورى</a:t>
            </a:r>
            <a:r>
              <a:rPr lang="fa-IR" sz="2800" b="1" dirty="0">
                <a:solidFill>
                  <a:srgbClr val="FFFF00"/>
                </a:solidFill>
                <a:cs typeface="B Mitra" pitchFamily="2" charset="-78"/>
              </a:rPr>
              <a:t> </a:t>
            </a:r>
            <a:r>
              <a:rPr lang="fa-IR" sz="2800" b="1" dirty="0" err="1">
                <a:solidFill>
                  <a:srgbClr val="FFFF00"/>
                </a:solidFill>
                <a:cs typeface="B Mitra" pitchFamily="2" charset="-78"/>
              </a:rPr>
              <a:t>كه</a:t>
            </a:r>
            <a:r>
              <a:rPr lang="fa-IR" sz="2800" b="1" dirty="0">
                <a:solidFill>
                  <a:srgbClr val="FFFF00"/>
                </a:solidFill>
                <a:cs typeface="B Mitra" pitchFamily="2" charset="-78"/>
              </a:rPr>
              <a:t> هست بجا آورد: </a:t>
            </a:r>
            <a:r>
              <a:rPr lang="fa-IR" sz="2800" b="1" dirty="0" err="1">
                <a:solidFill>
                  <a:srgbClr val="FFFF00"/>
                </a:solidFill>
                <a:cs typeface="B Mitra" pitchFamily="2" charset="-78"/>
              </a:rPr>
              <a:t>براى</a:t>
            </a:r>
            <a:r>
              <a:rPr lang="fa-IR" sz="2800" b="1" dirty="0">
                <a:solidFill>
                  <a:srgbClr val="FFFF00"/>
                </a:solidFill>
                <a:cs typeface="B Mitra" pitchFamily="2" charset="-78"/>
              </a:rPr>
              <a:t> سجده </a:t>
            </a:r>
            <a:r>
              <a:rPr lang="fa-IR" sz="2800" b="1" dirty="0" err="1">
                <a:solidFill>
                  <a:srgbClr val="FFFF00"/>
                </a:solidFill>
                <a:cs typeface="B Mitra" pitchFamily="2" charset="-78"/>
              </a:rPr>
              <a:t>كردن</a:t>
            </a:r>
            <a:r>
              <a:rPr lang="fa-IR" sz="2800" b="1" dirty="0">
                <a:solidFill>
                  <a:srgbClr val="FFFF00"/>
                </a:solidFill>
                <a:cs typeface="B Mitra" pitchFamily="2" charset="-78"/>
              </a:rPr>
              <a:t> </a:t>
            </a:r>
            <a:r>
              <a:rPr lang="fa-IR" sz="2800" b="1" dirty="0" err="1">
                <a:solidFill>
                  <a:srgbClr val="FFFF00"/>
                </a:solidFill>
                <a:cs typeface="B Mitra" pitchFamily="2" charset="-78"/>
              </a:rPr>
              <a:t>صلاحيت</a:t>
            </a:r>
            <a:r>
              <a:rPr lang="fa-IR" sz="2800" b="1" dirty="0">
                <a:solidFill>
                  <a:srgbClr val="FFFF00"/>
                </a:solidFill>
                <a:cs typeface="B Mitra" pitchFamily="2" charset="-78"/>
              </a:rPr>
              <a:t> </a:t>
            </a:r>
            <a:r>
              <a:rPr lang="fa-IR" sz="2800" b="1" dirty="0" err="1">
                <a:solidFill>
                  <a:srgbClr val="FFFF00"/>
                </a:solidFill>
                <a:cs typeface="B Mitra" pitchFamily="2" charset="-78"/>
              </a:rPr>
              <a:t>پيدا</a:t>
            </a:r>
            <a:r>
              <a:rPr lang="fa-IR" sz="2800" b="1" dirty="0">
                <a:solidFill>
                  <a:srgbClr val="FFFF00"/>
                </a:solidFill>
                <a:cs typeface="B Mitra" pitchFamily="2" charset="-78"/>
              </a:rPr>
              <a:t> </a:t>
            </a:r>
            <a:r>
              <a:rPr lang="fa-IR" sz="2800" b="1" dirty="0" err="1">
                <a:solidFill>
                  <a:srgbClr val="FFFF00"/>
                </a:solidFill>
                <a:cs typeface="B Mitra" pitchFamily="2" charset="-78"/>
              </a:rPr>
              <a:t>مى‏كند</a:t>
            </a:r>
            <a:r>
              <a:rPr lang="fa-IR" sz="2800" b="1" dirty="0">
                <a:solidFill>
                  <a:srgbClr val="FFFF00"/>
                </a:solidFill>
                <a:cs typeface="B Mitra" pitchFamily="2" charset="-78"/>
              </a:rPr>
              <a:t>. و اثر </a:t>
            </a:r>
            <a:r>
              <a:rPr lang="fa-IR" sz="2800" b="1" dirty="0" err="1">
                <a:solidFill>
                  <a:srgbClr val="FFFF00"/>
                </a:solidFill>
                <a:cs typeface="B Mitra" pitchFamily="2" charset="-78"/>
              </a:rPr>
              <a:t>ركوع</a:t>
            </a:r>
            <a:r>
              <a:rPr lang="fa-IR" sz="2800" b="1" dirty="0">
                <a:solidFill>
                  <a:srgbClr val="FFFF00"/>
                </a:solidFill>
                <a:cs typeface="B Mitra" pitchFamily="2" charset="-78"/>
              </a:rPr>
              <a:t> اظهار </a:t>
            </a:r>
            <a:r>
              <a:rPr lang="fa-IR" sz="2800" b="1" dirty="0" err="1">
                <a:solidFill>
                  <a:srgbClr val="FFFF00"/>
                </a:solidFill>
                <a:cs typeface="B Mitra" pitchFamily="2" charset="-78"/>
              </a:rPr>
              <a:t>أدب</a:t>
            </a:r>
            <a:r>
              <a:rPr lang="fa-IR" sz="2800" b="1" dirty="0">
                <a:solidFill>
                  <a:srgbClr val="FFFF00"/>
                </a:solidFill>
                <a:cs typeface="B Mitra" pitchFamily="2" charset="-78"/>
              </a:rPr>
              <a:t> است، و سجده موجب قرب است، و هر </a:t>
            </a:r>
            <a:r>
              <a:rPr lang="fa-IR" sz="2800" b="1" dirty="0" err="1">
                <a:solidFill>
                  <a:srgbClr val="FFFF00"/>
                </a:solidFill>
                <a:cs typeface="B Mitra" pitchFamily="2" charset="-78"/>
              </a:rPr>
              <a:t>كه</a:t>
            </a:r>
            <a:r>
              <a:rPr lang="fa-IR" sz="2800" b="1" dirty="0">
                <a:solidFill>
                  <a:srgbClr val="FFFF00"/>
                </a:solidFill>
                <a:cs typeface="B Mitra" pitchFamily="2" charset="-78"/>
              </a:rPr>
              <a:t> نتواند به </a:t>
            </a:r>
            <a:r>
              <a:rPr lang="fa-IR" sz="2800" b="1" dirty="0" err="1">
                <a:solidFill>
                  <a:srgbClr val="FFFF00"/>
                </a:solidFill>
                <a:cs typeface="B Mitra" pitchFamily="2" charset="-78"/>
              </a:rPr>
              <a:t>خوبى</a:t>
            </a:r>
            <a:r>
              <a:rPr lang="fa-IR" sz="2800" b="1" dirty="0">
                <a:solidFill>
                  <a:srgbClr val="FFFF00"/>
                </a:solidFill>
                <a:cs typeface="B Mitra" pitchFamily="2" charset="-78"/>
              </a:rPr>
              <a:t> عرض ادب </a:t>
            </a:r>
            <a:r>
              <a:rPr lang="fa-IR" sz="2800" b="1" dirty="0" err="1">
                <a:solidFill>
                  <a:srgbClr val="FFFF00"/>
                </a:solidFill>
                <a:cs typeface="B Mitra" pitchFamily="2" charset="-78"/>
              </a:rPr>
              <a:t>كند</a:t>
            </a:r>
            <a:r>
              <a:rPr lang="fa-IR" sz="2800" b="1" dirty="0">
                <a:solidFill>
                  <a:srgbClr val="FFFF00"/>
                </a:solidFill>
                <a:cs typeface="B Mitra" pitchFamily="2" charset="-78"/>
              </a:rPr>
              <a:t> </a:t>
            </a:r>
            <a:r>
              <a:rPr lang="fa-IR" sz="2800" b="1" dirty="0" err="1">
                <a:solidFill>
                  <a:srgbClr val="FFFF00"/>
                </a:solidFill>
                <a:cs typeface="B Mitra" pitchFamily="2" charset="-78"/>
              </a:rPr>
              <a:t>براى</a:t>
            </a:r>
            <a:r>
              <a:rPr lang="fa-IR" sz="2800" b="1" dirty="0">
                <a:solidFill>
                  <a:srgbClr val="FFFF00"/>
                </a:solidFill>
                <a:cs typeface="B Mitra" pitchFamily="2" charset="-78"/>
              </a:rPr>
              <a:t> مقام قرب </a:t>
            </a:r>
            <a:r>
              <a:rPr lang="fa-IR" sz="2800" b="1" dirty="0" err="1">
                <a:solidFill>
                  <a:srgbClr val="FFFF00"/>
                </a:solidFill>
                <a:cs typeface="B Mitra" pitchFamily="2" charset="-78"/>
              </a:rPr>
              <a:t>صلاحيت</a:t>
            </a:r>
            <a:r>
              <a:rPr lang="fa-IR" sz="2800" b="1" dirty="0">
                <a:solidFill>
                  <a:srgbClr val="FFFF00"/>
                </a:solidFill>
                <a:cs typeface="B Mitra" pitchFamily="2" charset="-78"/>
              </a:rPr>
              <a:t> </a:t>
            </a:r>
            <a:r>
              <a:rPr lang="fa-IR" sz="2800" b="1" dirty="0" err="1">
                <a:solidFill>
                  <a:srgbClr val="FFFF00"/>
                </a:solidFill>
                <a:cs typeface="B Mitra" pitchFamily="2" charset="-78"/>
              </a:rPr>
              <a:t>پيدا</a:t>
            </a:r>
            <a:r>
              <a:rPr lang="fa-IR" sz="2800" b="1" dirty="0">
                <a:solidFill>
                  <a:srgbClr val="FFFF00"/>
                </a:solidFill>
                <a:cs typeface="B Mitra" pitchFamily="2" charset="-78"/>
              </a:rPr>
              <a:t> </a:t>
            </a:r>
            <a:r>
              <a:rPr lang="fa-IR" sz="2800" b="1" dirty="0" err="1">
                <a:solidFill>
                  <a:srgbClr val="FFFF00"/>
                </a:solidFill>
                <a:cs typeface="B Mitra" pitchFamily="2" charset="-78"/>
              </a:rPr>
              <a:t>نمى‏كند</a:t>
            </a:r>
            <a:r>
              <a:rPr lang="fa-IR" sz="2800" b="1" dirty="0">
                <a:solidFill>
                  <a:srgbClr val="FFFF00"/>
                </a:solidFill>
                <a:cs typeface="B Mitra" pitchFamily="2" charset="-78"/>
              </a:rPr>
              <a:t>. پس </a:t>
            </a:r>
            <a:r>
              <a:rPr lang="fa-IR" sz="2800" b="1" dirty="0" err="1">
                <a:solidFill>
                  <a:srgbClr val="FFFF00"/>
                </a:solidFill>
                <a:cs typeface="B Mitra" pitchFamily="2" charset="-78"/>
              </a:rPr>
              <a:t>ركوع</a:t>
            </a:r>
            <a:r>
              <a:rPr lang="fa-IR" sz="2800" b="1" dirty="0">
                <a:solidFill>
                  <a:srgbClr val="FFFF00"/>
                </a:solidFill>
                <a:cs typeface="B Mitra" pitchFamily="2" charset="-78"/>
              </a:rPr>
              <a:t> بجا آور چون </a:t>
            </a:r>
            <a:r>
              <a:rPr lang="fa-IR" sz="2800" b="1" dirty="0" err="1">
                <a:solidFill>
                  <a:srgbClr val="FFFF00"/>
                </a:solidFill>
                <a:cs typeface="B Mitra" pitchFamily="2" charset="-78"/>
              </a:rPr>
              <a:t>ركوع</a:t>
            </a:r>
            <a:r>
              <a:rPr lang="fa-IR" sz="2800" b="1" dirty="0">
                <a:solidFill>
                  <a:srgbClr val="FFFF00"/>
                </a:solidFill>
                <a:cs typeface="B Mitra" pitchFamily="2" charset="-78"/>
              </a:rPr>
              <a:t> </a:t>
            </a:r>
            <a:r>
              <a:rPr lang="fa-IR" sz="2800" b="1" dirty="0" err="1">
                <a:solidFill>
                  <a:srgbClr val="FFFF00"/>
                </a:solidFill>
                <a:cs typeface="B Mitra" pitchFamily="2" charset="-78"/>
              </a:rPr>
              <a:t>كسى</a:t>
            </a:r>
            <a:r>
              <a:rPr lang="fa-IR" sz="2800" b="1" dirty="0">
                <a:solidFill>
                  <a:srgbClr val="FFFF00"/>
                </a:solidFill>
                <a:cs typeface="B Mitra" pitchFamily="2" charset="-78"/>
              </a:rPr>
              <a:t> </a:t>
            </a:r>
            <a:r>
              <a:rPr lang="fa-IR" sz="2800" b="1" dirty="0" err="1">
                <a:solidFill>
                  <a:srgbClr val="FFFF00"/>
                </a:solidFill>
                <a:cs typeface="B Mitra" pitchFamily="2" charset="-78"/>
              </a:rPr>
              <a:t>كه</a:t>
            </a:r>
            <a:r>
              <a:rPr lang="fa-IR" sz="2800" b="1" dirty="0">
                <a:solidFill>
                  <a:srgbClr val="FFFF00"/>
                </a:solidFill>
                <a:cs typeface="B Mitra" pitchFamily="2" charset="-78"/>
              </a:rPr>
              <a:t> به قلب خود در مقابل پروردگار متعال </a:t>
            </a:r>
            <a:r>
              <a:rPr lang="fa-IR" sz="2800" b="1" dirty="0" err="1">
                <a:solidFill>
                  <a:srgbClr val="FFFF00"/>
                </a:solidFill>
                <a:cs typeface="B Mitra" pitchFamily="2" charset="-78"/>
              </a:rPr>
              <a:t>خاضع</a:t>
            </a:r>
            <a:r>
              <a:rPr lang="fa-IR" sz="2800" b="1" dirty="0">
                <a:solidFill>
                  <a:srgbClr val="FFFF00"/>
                </a:solidFill>
                <a:cs typeface="B Mitra" pitchFamily="2" charset="-78"/>
              </a:rPr>
              <a:t> است، و در ظل سلطنت حق </a:t>
            </a:r>
            <a:r>
              <a:rPr lang="fa-IR" sz="2800" b="1" dirty="0" err="1">
                <a:solidFill>
                  <a:srgbClr val="FFFF00"/>
                </a:solidFill>
                <a:cs typeface="B Mitra" pitchFamily="2" charset="-78"/>
              </a:rPr>
              <a:t>ذليل</a:t>
            </a:r>
            <a:r>
              <a:rPr lang="fa-IR" sz="2800" b="1" dirty="0">
                <a:solidFill>
                  <a:srgbClr val="FFFF00"/>
                </a:solidFill>
                <a:cs typeface="B Mitra" pitchFamily="2" charset="-78"/>
              </a:rPr>
              <a:t> و خائف است، و جوارح او </a:t>
            </a:r>
            <a:r>
              <a:rPr lang="fa-IR" sz="2800" b="1" dirty="0" err="1">
                <a:solidFill>
                  <a:srgbClr val="FFFF00"/>
                </a:solidFill>
                <a:cs typeface="B Mitra" pitchFamily="2" charset="-78"/>
              </a:rPr>
              <a:t>براى</a:t>
            </a:r>
            <a:r>
              <a:rPr lang="fa-IR" sz="2800" b="1" dirty="0">
                <a:solidFill>
                  <a:srgbClr val="FFFF00"/>
                </a:solidFill>
                <a:cs typeface="B Mitra" pitchFamily="2" charset="-78"/>
              </a:rPr>
              <a:t> خداوند </a:t>
            </a:r>
            <a:r>
              <a:rPr lang="fa-IR" sz="2800" b="1" dirty="0" err="1">
                <a:solidFill>
                  <a:srgbClr val="FFFF00"/>
                </a:solidFill>
                <a:cs typeface="B Mitra" pitchFamily="2" charset="-78"/>
              </a:rPr>
              <a:t>مطيع</a:t>
            </a:r>
            <a:r>
              <a:rPr lang="fa-IR" sz="2800" b="1" dirty="0">
                <a:solidFill>
                  <a:srgbClr val="FFFF00"/>
                </a:solidFill>
                <a:cs typeface="B Mitra" pitchFamily="2" charset="-78"/>
              </a:rPr>
              <a:t> و </a:t>
            </a:r>
            <a:r>
              <a:rPr lang="fa-IR" sz="2800" b="1" dirty="0" err="1">
                <a:solidFill>
                  <a:srgbClr val="FFFF00"/>
                </a:solidFill>
                <a:cs typeface="B Mitra" pitchFamily="2" charset="-78"/>
              </a:rPr>
              <a:t>تسليم</a:t>
            </a:r>
            <a:r>
              <a:rPr lang="fa-IR" sz="2800" b="1" dirty="0">
                <a:solidFill>
                  <a:srgbClr val="FFFF00"/>
                </a:solidFill>
                <a:cs typeface="B Mitra" pitchFamily="2" charset="-78"/>
              </a:rPr>
              <a:t> است، و </a:t>
            </a:r>
            <a:r>
              <a:rPr lang="fa-IR" sz="2800" b="1" dirty="0" err="1">
                <a:solidFill>
                  <a:srgbClr val="FFFF00"/>
                </a:solidFill>
                <a:cs typeface="B Mitra" pitchFamily="2" charset="-78"/>
              </a:rPr>
              <a:t>پيوسته</a:t>
            </a:r>
            <a:r>
              <a:rPr lang="fa-IR" sz="2800" b="1" dirty="0">
                <a:solidFill>
                  <a:srgbClr val="FFFF00"/>
                </a:solidFill>
                <a:cs typeface="B Mitra" pitchFamily="2" charset="-78"/>
              </a:rPr>
              <a:t> </a:t>
            </a:r>
            <a:r>
              <a:rPr lang="fa-IR" sz="2800" b="1" dirty="0" err="1">
                <a:solidFill>
                  <a:srgbClr val="FFFF00"/>
                </a:solidFill>
                <a:cs typeface="B Mitra" pitchFamily="2" charset="-78"/>
              </a:rPr>
              <a:t>متواضع</a:t>
            </a:r>
            <a:r>
              <a:rPr lang="fa-IR" sz="2800" b="1" dirty="0">
                <a:solidFill>
                  <a:srgbClr val="FFFF00"/>
                </a:solidFill>
                <a:cs typeface="B Mitra" pitchFamily="2" charset="-78"/>
              </a:rPr>
              <a:t> و </a:t>
            </a:r>
            <a:r>
              <a:rPr lang="fa-IR" sz="2800" b="1" dirty="0" err="1">
                <a:solidFill>
                  <a:srgbClr val="FFFF00"/>
                </a:solidFill>
                <a:cs typeface="B Mitra" pitchFamily="2" charset="-78"/>
              </a:rPr>
              <a:t>ترسانست</a:t>
            </a:r>
            <a:r>
              <a:rPr lang="fa-IR" sz="2800" b="1" dirty="0">
                <a:solidFill>
                  <a:srgbClr val="FFFF00"/>
                </a:solidFill>
                <a:cs typeface="B Mitra" pitchFamily="2" charset="-78"/>
              </a:rPr>
              <a:t> از آنچه او را فوت شده است از فوائد و </a:t>
            </a:r>
            <a:r>
              <a:rPr lang="fa-IR" sz="2800" b="1" dirty="0" err="1">
                <a:solidFill>
                  <a:srgbClr val="FFFF00"/>
                </a:solidFill>
                <a:cs typeface="B Mitra" pitchFamily="2" charset="-78"/>
              </a:rPr>
              <a:t>عوائد</a:t>
            </a:r>
            <a:r>
              <a:rPr lang="fa-IR" sz="2800" b="1" dirty="0">
                <a:solidFill>
                  <a:srgbClr val="FFFF00"/>
                </a:solidFill>
                <a:cs typeface="B Mitra" pitchFamily="2" charset="-78"/>
              </a:rPr>
              <a:t> </a:t>
            </a:r>
            <a:r>
              <a:rPr lang="fa-IR" sz="2800" b="1" dirty="0" err="1">
                <a:solidFill>
                  <a:srgbClr val="FFFF00"/>
                </a:solidFill>
                <a:cs typeface="B Mitra" pitchFamily="2" charset="-78"/>
              </a:rPr>
              <a:t>راكعين</a:t>
            </a:r>
            <a:endParaRPr lang="en-US" sz="2800" b="1" dirty="0">
              <a:solidFill>
                <a:srgbClr val="FFFF00"/>
              </a:solidFill>
              <a:cs typeface="B Mitra" pitchFamily="2" charset="-78"/>
            </a:endParaRPr>
          </a:p>
        </p:txBody>
      </p:sp>
    </p:spTree>
    <p:extLst>
      <p:ext uri="{BB962C8B-B14F-4D97-AF65-F5344CB8AC3E}">
        <p14:creationId xmlns:p14="http://schemas.microsoft.com/office/powerpoint/2010/main" val="2708898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79512" y="188640"/>
            <a:ext cx="8784976" cy="6552728"/>
          </a:xfrm>
          <a:prstGeom prst="roundRect">
            <a:avLst>
              <a:gd name="adj" fmla="val 333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lnSpc>
                <a:spcPct val="150000"/>
              </a:lnSpc>
              <a:spcBef>
                <a:spcPct val="20000"/>
              </a:spcBef>
              <a:buFont typeface="Arial" pitchFamily="34" charset="0"/>
              <a:buChar char="•"/>
            </a:pPr>
            <a:r>
              <a:rPr lang="fa-IR" sz="2400" b="1" dirty="0" smtClean="0">
                <a:solidFill>
                  <a:prstClr val="black"/>
                </a:solidFill>
                <a:cs typeface="B Roya" pitchFamily="2" charset="-78"/>
              </a:rPr>
              <a:t>وَ </a:t>
            </a:r>
            <a:r>
              <a:rPr lang="fa-IR" sz="2400" b="1" dirty="0">
                <a:solidFill>
                  <a:prstClr val="black"/>
                </a:solidFill>
                <a:cs typeface="B Roya" pitchFamily="2" charset="-78"/>
              </a:rPr>
              <a:t>بِهَذَا الْإِسْنَادِ عَنْ مُحَمَّدِ بْنِ أَحْمَدَ عَنْ مُحَمَّدِ بْنِ عِيسَى عَنِ الْفَضْلِ بْنِ كَثِيرٍ الْمَدَائِنِيِّ عَنْ سَعِيدِ بْنِ أَبِي سَعِيدٍ الْبَلْخِيِّ قَالَ سَمِعْتُ أَبَا الْحَسَنِ ع يَقُولُ </a:t>
            </a:r>
            <a:r>
              <a:rPr lang="fa-IR" sz="2400" b="1" dirty="0" smtClean="0">
                <a:solidFill>
                  <a:prstClr val="black"/>
                </a:solidFill>
                <a:cs typeface="B Roya" pitchFamily="2" charset="-78"/>
              </a:rPr>
              <a:t>:</a:t>
            </a:r>
          </a:p>
          <a:p>
            <a:pPr marL="342900" indent="-342900" algn="justLow" rtl="1">
              <a:lnSpc>
                <a:spcPct val="150000"/>
              </a:lnSpc>
              <a:spcBef>
                <a:spcPct val="20000"/>
              </a:spcBef>
              <a:buFont typeface="Arial" pitchFamily="34" charset="0"/>
              <a:buChar char="•"/>
            </a:pPr>
            <a:r>
              <a:rPr lang="fa-IR" sz="3200" b="1" dirty="0" smtClean="0">
                <a:solidFill>
                  <a:prstClr val="black"/>
                </a:solidFill>
                <a:cs typeface="B Roya" pitchFamily="2" charset="-78"/>
              </a:rPr>
              <a:t>إِنَّ </a:t>
            </a:r>
            <a:r>
              <a:rPr lang="fa-IR" sz="3200" b="1" dirty="0">
                <a:solidFill>
                  <a:prstClr val="black"/>
                </a:solidFill>
                <a:cs typeface="B Roya" pitchFamily="2" charset="-78"/>
              </a:rPr>
              <a:t>لِلَّهِ تَعَالَى فِي وَقْتِ كُلِّ صَلَاةٍ يُصَلِّيهَا هَذَا الْخَلْقُ لَعْنَةً قَالَ قُلْتُ جُعِلْتُ فِدَاكَ وَ لِمَ ذَاكَ قَالَ لِجُحُودِهِمْ حَقَّنَا وَ تَكْذِيبِهِمْ </a:t>
            </a:r>
            <a:r>
              <a:rPr lang="fa-IR" sz="3200" b="1" dirty="0" smtClean="0">
                <a:solidFill>
                  <a:prstClr val="black"/>
                </a:solidFill>
                <a:cs typeface="B Roya" pitchFamily="2" charset="-78"/>
              </a:rPr>
              <a:t>إِيَّانَا</a:t>
            </a:r>
          </a:p>
          <a:p>
            <a:pPr marL="342900" indent="-342900" algn="justLow" rtl="1">
              <a:lnSpc>
                <a:spcPct val="150000"/>
              </a:lnSpc>
              <a:spcBef>
                <a:spcPct val="20000"/>
              </a:spcBef>
              <a:buFont typeface="Arial" pitchFamily="34" charset="0"/>
              <a:buChar char="•"/>
            </a:pPr>
            <a:r>
              <a:rPr lang="fa-IR" sz="2800" b="1" dirty="0" smtClean="0">
                <a:solidFill>
                  <a:prstClr val="black"/>
                </a:solidFill>
                <a:cs typeface="B Roya" pitchFamily="2" charset="-78"/>
              </a:rPr>
              <a:t>علل </a:t>
            </a:r>
            <a:r>
              <a:rPr lang="fa-IR" sz="2800" b="1" dirty="0">
                <a:solidFill>
                  <a:prstClr val="black"/>
                </a:solidFill>
                <a:cs typeface="B Roya" pitchFamily="2" charset="-78"/>
              </a:rPr>
              <a:t>الشرائع    ج‏2    602    385 باب نوادر العلل .....  ص : </a:t>
            </a:r>
            <a:r>
              <a:rPr lang="fa-IR" sz="2800" b="1" dirty="0" smtClean="0">
                <a:solidFill>
                  <a:prstClr val="black"/>
                </a:solidFill>
                <a:cs typeface="B Roya" pitchFamily="2" charset="-78"/>
              </a:rPr>
              <a:t>577</a:t>
            </a:r>
            <a:endParaRPr lang="fa-IR" sz="2800" b="1" dirty="0">
              <a:solidFill>
                <a:prstClr val="black"/>
              </a:solidFill>
              <a:cs typeface="B Roya" pitchFamily="2" charset="-78"/>
            </a:endParaRPr>
          </a:p>
        </p:txBody>
      </p:sp>
    </p:spTree>
    <p:extLst>
      <p:ext uri="{BB962C8B-B14F-4D97-AF65-F5344CB8AC3E}">
        <p14:creationId xmlns:p14="http://schemas.microsoft.com/office/powerpoint/2010/main" val="1121391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629400"/>
          </a:xfrm>
        </p:spPr>
        <p:style>
          <a:lnRef idx="1">
            <a:schemeClr val="accent3"/>
          </a:lnRef>
          <a:fillRef idx="2">
            <a:schemeClr val="accent3"/>
          </a:fillRef>
          <a:effectRef idx="1">
            <a:schemeClr val="accent3"/>
          </a:effectRef>
          <a:fontRef idx="minor">
            <a:schemeClr val="dk1"/>
          </a:fontRef>
        </p:style>
        <p:txBody>
          <a:bodyPr>
            <a:noAutofit/>
          </a:bodyPr>
          <a:lstStyle/>
          <a:p>
            <a:r>
              <a:rPr lang="fa-IR" sz="1600" dirty="0">
                <a:cs typeface="B Tehran" pitchFamily="2" charset="-78"/>
              </a:rPr>
              <a:t>چند آیه از قرآن درمورد </a:t>
            </a:r>
            <a:r>
              <a:rPr lang="fa-IR" sz="1600" dirty="0" err="1">
                <a:cs typeface="B Tehran" pitchFamily="2" charset="-78"/>
              </a:rPr>
              <a:t>نمازخواندن</a:t>
            </a:r>
            <a:r>
              <a:rPr lang="fa-IR" sz="1600" dirty="0">
                <a:cs typeface="B Tehran" pitchFamily="2" charset="-78"/>
              </a:rPr>
              <a:t> آمده </a:t>
            </a:r>
            <a:r>
              <a:rPr lang="fa-IR" sz="1600">
                <a:cs typeface="B Tehran" pitchFamily="2" charset="-78"/>
              </a:rPr>
              <a:t>است</a:t>
            </a:r>
            <a:r>
              <a:rPr lang="fa-IR" sz="1600" smtClean="0">
                <a:cs typeface="B Tehran" pitchFamily="2" charset="-78"/>
              </a:rPr>
              <a:t>؟</a:t>
            </a:r>
            <a:endParaRPr lang="fa-IR" sz="1600" dirty="0">
              <a:cs typeface="B Tehran" pitchFamily="2" charset="-78"/>
            </a:endParaRPr>
          </a:p>
          <a:p>
            <a:r>
              <a:rPr lang="fa-IR" sz="1600" dirty="0">
                <a:cs typeface="B Tehran" pitchFamily="2" charset="-78"/>
              </a:rPr>
              <a:t>پاسخ: </a:t>
            </a:r>
          </a:p>
          <a:p>
            <a:r>
              <a:rPr lang="fa-IR" sz="1600" dirty="0">
                <a:cs typeface="B Tehran" pitchFamily="2" charset="-78"/>
              </a:rPr>
              <a:t>واژه نماز، ترجمه واژه </a:t>
            </a:r>
            <a:r>
              <a:rPr lang="fa-IR" sz="1600" dirty="0" err="1">
                <a:cs typeface="B Tehran" pitchFamily="2" charset="-78"/>
              </a:rPr>
              <a:t>عربي</a:t>
            </a:r>
            <a:r>
              <a:rPr lang="fa-IR" sz="1600" dirty="0">
                <a:cs typeface="B Tehran" pitchFamily="2" charset="-78"/>
              </a:rPr>
              <a:t> «</a:t>
            </a:r>
            <a:r>
              <a:rPr lang="fa-IR" sz="1600" dirty="0" err="1">
                <a:cs typeface="B Tehran" pitchFamily="2" charset="-78"/>
              </a:rPr>
              <a:t>الصلوة</a:t>
            </a:r>
            <a:r>
              <a:rPr lang="fa-IR" sz="1600" dirty="0">
                <a:cs typeface="B Tehran" pitchFamily="2" charset="-78"/>
              </a:rPr>
              <a:t>» است </a:t>
            </a:r>
            <a:r>
              <a:rPr lang="fa-IR" sz="1600" dirty="0" err="1">
                <a:cs typeface="B Tehran" pitchFamily="2" charset="-78"/>
              </a:rPr>
              <a:t>كه</a:t>
            </a:r>
            <a:r>
              <a:rPr lang="fa-IR" sz="1600" dirty="0">
                <a:cs typeface="B Tehran" pitchFamily="2" charset="-78"/>
              </a:rPr>
              <a:t> در اصطلاح همان </a:t>
            </a:r>
            <a:r>
              <a:rPr lang="fa-IR" sz="1600" dirty="0" err="1">
                <a:cs typeface="B Tehran" pitchFamily="2" charset="-78"/>
              </a:rPr>
              <a:t>عبادتي</a:t>
            </a:r>
            <a:r>
              <a:rPr lang="fa-IR" sz="1600" dirty="0">
                <a:cs typeface="B Tehran" pitchFamily="2" charset="-78"/>
              </a:rPr>
              <a:t> است </a:t>
            </a:r>
            <a:r>
              <a:rPr lang="fa-IR" sz="1600" dirty="0" err="1">
                <a:cs typeface="B Tehran" pitchFamily="2" charset="-78"/>
              </a:rPr>
              <a:t>كه</a:t>
            </a:r>
            <a:r>
              <a:rPr lang="fa-IR" sz="1600" dirty="0">
                <a:cs typeface="B Tehran" pitchFamily="2" charset="-78"/>
              </a:rPr>
              <a:t> در </a:t>
            </a:r>
            <a:r>
              <a:rPr lang="fa-IR" sz="1600" dirty="0" err="1">
                <a:cs typeface="B Tehran" pitchFamily="2" charset="-78"/>
              </a:rPr>
              <a:t>دين</a:t>
            </a:r>
            <a:r>
              <a:rPr lang="fa-IR" sz="1600" dirty="0">
                <a:cs typeface="B Tehran" pitchFamily="2" charset="-78"/>
              </a:rPr>
              <a:t> اسلام آمده و جزء </a:t>
            </a:r>
            <a:r>
              <a:rPr lang="fa-IR" sz="1600" dirty="0" err="1">
                <a:cs typeface="B Tehran" pitchFamily="2" charset="-78"/>
              </a:rPr>
              <a:t>واجبات</a:t>
            </a:r>
            <a:r>
              <a:rPr lang="fa-IR" sz="1600" dirty="0">
                <a:cs typeface="B Tehran" pitchFamily="2" charset="-78"/>
              </a:rPr>
              <a:t> شمرده </a:t>
            </a:r>
            <a:r>
              <a:rPr lang="fa-IR" sz="1600" dirty="0" err="1">
                <a:cs typeface="B Tehran" pitchFamily="2" charset="-78"/>
              </a:rPr>
              <a:t>مي</a:t>
            </a:r>
            <a:r>
              <a:rPr lang="fa-IR" sz="1600" dirty="0">
                <a:cs typeface="B Tehran" pitchFamily="2" charset="-78"/>
              </a:rPr>
              <a:t> شود. </a:t>
            </a:r>
            <a:r>
              <a:rPr lang="fa-IR" sz="1600" dirty="0" err="1">
                <a:cs typeface="B Tehran" pitchFamily="2" charset="-78"/>
              </a:rPr>
              <a:t>اين</a:t>
            </a:r>
            <a:r>
              <a:rPr lang="fa-IR" sz="1600" dirty="0">
                <a:cs typeface="B Tehran" pitchFamily="2" charset="-78"/>
              </a:rPr>
              <a:t> واژه بدون مشتقات 61 بار و با مشتقات، 98 بار در قرآن به </a:t>
            </a:r>
            <a:r>
              <a:rPr lang="fa-IR" sz="1600" dirty="0" err="1">
                <a:cs typeface="B Tehran" pitchFamily="2" charset="-78"/>
              </a:rPr>
              <a:t>كار</a:t>
            </a:r>
            <a:r>
              <a:rPr lang="fa-IR" sz="1600" dirty="0">
                <a:cs typeface="B Tehran" pitchFamily="2" charset="-78"/>
              </a:rPr>
              <a:t> رفته است. اما </a:t>
            </a:r>
            <a:r>
              <a:rPr lang="fa-IR" sz="1600" dirty="0" err="1">
                <a:cs typeface="B Tehran" pitchFamily="2" charset="-78"/>
              </a:rPr>
              <a:t>آياتي</a:t>
            </a:r>
            <a:r>
              <a:rPr lang="fa-IR" sz="1600" dirty="0">
                <a:cs typeface="B Tehran" pitchFamily="2" charset="-78"/>
              </a:rPr>
              <a:t> </a:t>
            </a:r>
            <a:r>
              <a:rPr lang="fa-IR" sz="1600" dirty="0" err="1">
                <a:cs typeface="B Tehran" pitchFamily="2" charset="-78"/>
              </a:rPr>
              <a:t>كه</a:t>
            </a:r>
            <a:r>
              <a:rPr lang="fa-IR" sz="1600" dirty="0">
                <a:cs typeface="B Tehran" pitchFamily="2" charset="-78"/>
              </a:rPr>
              <a:t> درباره نماز </a:t>
            </a:r>
            <a:r>
              <a:rPr lang="fa-IR" sz="1600" dirty="0" err="1">
                <a:cs typeface="B Tehran" pitchFamily="2" charset="-78"/>
              </a:rPr>
              <a:t>اصطلاحي</a:t>
            </a:r>
            <a:r>
              <a:rPr lang="fa-IR" sz="1600" dirty="0">
                <a:cs typeface="B Tehran" pitchFamily="2" charset="-78"/>
              </a:rPr>
              <a:t> در قرآن آمده است </a:t>
            </a:r>
            <a:r>
              <a:rPr lang="fa-IR" sz="1600" dirty="0" err="1">
                <a:cs typeface="B Tehran" pitchFamily="2" charset="-78"/>
              </a:rPr>
              <a:t>زياد</a:t>
            </a:r>
            <a:r>
              <a:rPr lang="fa-IR" sz="1600" dirty="0">
                <a:cs typeface="B Tehran" pitchFamily="2" charset="-78"/>
              </a:rPr>
              <a:t> است و چند دسته است مانند </a:t>
            </a:r>
            <a:r>
              <a:rPr lang="fa-IR" sz="1600" dirty="0" err="1">
                <a:cs typeface="B Tehran" pitchFamily="2" charset="-78"/>
              </a:rPr>
              <a:t>آياتي</a:t>
            </a:r>
            <a:r>
              <a:rPr lang="fa-IR" sz="1600" dirty="0">
                <a:cs typeface="B Tehran" pitchFamily="2" charset="-78"/>
              </a:rPr>
              <a:t> درباره آثار نماز، آداب نماز، اقامه نماز، </a:t>
            </a:r>
            <a:r>
              <a:rPr lang="fa-IR" sz="1600" dirty="0" err="1">
                <a:cs typeface="B Tehran" pitchFamily="2" charset="-78"/>
              </a:rPr>
              <a:t>حكم</a:t>
            </a:r>
            <a:r>
              <a:rPr lang="fa-IR" sz="1600" dirty="0">
                <a:cs typeface="B Tehran" pitchFamily="2" charset="-78"/>
              </a:rPr>
              <a:t> نماز و </a:t>
            </a:r>
            <a:r>
              <a:rPr lang="fa-IR" sz="1600" dirty="0" err="1">
                <a:cs typeface="B Tehran" pitchFamily="2" charset="-78"/>
              </a:rPr>
              <a:t>نمازگزاران</a:t>
            </a:r>
            <a:r>
              <a:rPr lang="fa-IR" sz="1600" dirty="0">
                <a:cs typeface="B Tehran" pitchFamily="2" charset="-78"/>
              </a:rPr>
              <a:t>، اوقات نماز و... </a:t>
            </a:r>
            <a:r>
              <a:rPr lang="fa-IR" sz="1600" dirty="0" err="1">
                <a:cs typeface="B Tehran" pitchFamily="2" charset="-78"/>
              </a:rPr>
              <a:t>كه</a:t>
            </a:r>
            <a:r>
              <a:rPr lang="fa-IR" sz="1600" dirty="0">
                <a:cs typeface="B Tehran" pitchFamily="2" charset="-78"/>
              </a:rPr>
              <a:t> مجال پرداختن به همه آنها </a:t>
            </a:r>
            <a:r>
              <a:rPr lang="fa-IR" sz="1600" dirty="0" err="1">
                <a:cs typeface="B Tehran" pitchFamily="2" charset="-78"/>
              </a:rPr>
              <a:t>نيست</a:t>
            </a:r>
            <a:r>
              <a:rPr lang="fa-IR" sz="1600" dirty="0">
                <a:cs typeface="B Tehran" pitchFamily="2" charset="-78"/>
              </a:rPr>
              <a:t> از </a:t>
            </a:r>
            <a:r>
              <a:rPr lang="fa-IR" sz="1600" dirty="0" err="1">
                <a:cs typeface="B Tehran" pitchFamily="2" charset="-78"/>
              </a:rPr>
              <a:t>اينرو</a:t>
            </a:r>
            <a:r>
              <a:rPr lang="fa-IR" sz="1600" dirty="0">
                <a:cs typeface="B Tehran" pitchFamily="2" charset="-78"/>
              </a:rPr>
              <a:t> نمونه </a:t>
            </a:r>
            <a:r>
              <a:rPr lang="fa-IR" sz="1600" dirty="0" err="1">
                <a:cs typeface="B Tehran" pitchFamily="2" charset="-78"/>
              </a:rPr>
              <a:t>هايي</a:t>
            </a:r>
            <a:r>
              <a:rPr lang="fa-IR" sz="1600" dirty="0">
                <a:cs typeface="B Tehran" pitchFamily="2" charset="-78"/>
              </a:rPr>
              <a:t> از آنها را </a:t>
            </a:r>
            <a:r>
              <a:rPr lang="fa-IR" sz="1600" dirty="0" err="1">
                <a:cs typeface="B Tehran" pitchFamily="2" charset="-78"/>
              </a:rPr>
              <a:t>بيان</a:t>
            </a:r>
            <a:r>
              <a:rPr lang="fa-IR" sz="1600" dirty="0">
                <a:cs typeface="B Tehran" pitchFamily="2" charset="-78"/>
              </a:rPr>
              <a:t> </a:t>
            </a:r>
            <a:r>
              <a:rPr lang="fa-IR" sz="1600" dirty="0" err="1">
                <a:cs typeface="B Tehran" pitchFamily="2" charset="-78"/>
              </a:rPr>
              <a:t>مي</a:t>
            </a:r>
            <a:r>
              <a:rPr lang="fa-IR" sz="1600" dirty="0">
                <a:cs typeface="B Tehran" pitchFamily="2" charset="-78"/>
              </a:rPr>
              <a:t> </a:t>
            </a:r>
            <a:r>
              <a:rPr lang="fa-IR" sz="1600" dirty="0" err="1">
                <a:cs typeface="B Tehran" pitchFamily="2" charset="-78"/>
              </a:rPr>
              <a:t>كنيم</a:t>
            </a:r>
            <a:r>
              <a:rPr lang="fa-IR" sz="1600" dirty="0">
                <a:cs typeface="B Tehran" pitchFamily="2" charset="-78"/>
              </a:rPr>
              <a:t>: </a:t>
            </a:r>
            <a:r>
              <a:rPr lang="fa-IR" sz="1600" dirty="0" err="1">
                <a:cs typeface="B Tehran" pitchFamily="2" charset="-78"/>
              </a:rPr>
              <a:t>يك</a:t>
            </a:r>
            <a:r>
              <a:rPr lang="fa-IR" sz="1600" dirty="0">
                <a:cs typeface="B Tehran" pitchFamily="2" charset="-78"/>
              </a:rPr>
              <a:t> دسته از </a:t>
            </a:r>
            <a:r>
              <a:rPr lang="fa-IR" sz="1600" dirty="0" err="1">
                <a:cs typeface="B Tehran" pitchFamily="2" charset="-78"/>
              </a:rPr>
              <a:t>آيات</a:t>
            </a:r>
            <a:r>
              <a:rPr lang="fa-IR" sz="1600" dirty="0">
                <a:cs typeface="B Tehran" pitchFamily="2" charset="-78"/>
              </a:rPr>
              <a:t> اصل وجوب نماز و </a:t>
            </a:r>
            <a:r>
              <a:rPr lang="fa-IR" sz="1600" dirty="0" err="1">
                <a:cs typeface="B Tehran" pitchFamily="2" charset="-78"/>
              </a:rPr>
              <a:t>اهميت</a:t>
            </a:r>
            <a:r>
              <a:rPr lang="fa-IR" sz="1600" dirty="0">
                <a:cs typeface="B Tehran" pitchFamily="2" charset="-78"/>
              </a:rPr>
              <a:t> آن را </a:t>
            </a:r>
            <a:r>
              <a:rPr lang="fa-IR" sz="1600" dirty="0" err="1">
                <a:cs typeface="B Tehran" pitchFamily="2" charset="-78"/>
              </a:rPr>
              <a:t>تاكيد</a:t>
            </a:r>
            <a:r>
              <a:rPr lang="fa-IR" sz="1600" dirty="0">
                <a:cs typeface="B Tehran" pitchFamily="2" charset="-78"/>
              </a:rPr>
              <a:t> </a:t>
            </a:r>
            <a:r>
              <a:rPr lang="fa-IR" sz="1600" dirty="0" err="1">
                <a:cs typeface="B Tehran" pitchFamily="2" charset="-78"/>
              </a:rPr>
              <a:t>مي</a:t>
            </a:r>
            <a:r>
              <a:rPr lang="fa-IR" sz="1600" dirty="0">
                <a:cs typeface="B Tehran" pitchFamily="2" charset="-78"/>
              </a:rPr>
              <a:t> </a:t>
            </a:r>
            <a:r>
              <a:rPr lang="fa-IR" sz="1600" dirty="0" err="1">
                <a:cs typeface="B Tehran" pitchFamily="2" charset="-78"/>
              </a:rPr>
              <a:t>نمايد</a:t>
            </a:r>
            <a:r>
              <a:rPr lang="fa-IR" sz="1600" dirty="0">
                <a:cs typeface="B Tehran" pitchFamily="2" charset="-78"/>
              </a:rPr>
              <a:t>. از جمله </a:t>
            </a:r>
            <a:r>
              <a:rPr lang="fa-IR" sz="1600" dirty="0" err="1">
                <a:cs typeface="B Tehran" pitchFamily="2" charset="-78"/>
              </a:rPr>
              <a:t>آيات</a:t>
            </a:r>
            <a:r>
              <a:rPr lang="fa-IR" sz="1600" dirty="0">
                <a:cs typeface="B Tehran" pitchFamily="2" charset="-78"/>
              </a:rPr>
              <a:t> </a:t>
            </a:r>
            <a:r>
              <a:rPr lang="fa-IR" sz="1600" dirty="0" err="1">
                <a:cs typeface="B Tehran" pitchFamily="2" charset="-78"/>
              </a:rPr>
              <a:t>زير</a:t>
            </a:r>
            <a:r>
              <a:rPr lang="fa-IR" sz="1600" dirty="0">
                <a:cs typeface="B Tehran" pitchFamily="2" charset="-78"/>
              </a:rPr>
              <a:t>: 1- «</a:t>
            </a:r>
            <a:r>
              <a:rPr lang="fa-IR" sz="1600" dirty="0" err="1">
                <a:cs typeface="B Tehran" pitchFamily="2" charset="-78"/>
              </a:rPr>
              <a:t>إِنَّني</a:t>
            </a:r>
            <a:r>
              <a:rPr lang="fa-IR" sz="1600" dirty="0">
                <a:cs typeface="B Tehran" pitchFamily="2" charset="-78"/>
              </a:rPr>
              <a:t>‏ </a:t>
            </a:r>
            <a:r>
              <a:rPr lang="fa-IR" sz="1600" dirty="0" err="1">
                <a:cs typeface="B Tehran" pitchFamily="2" charset="-78"/>
              </a:rPr>
              <a:t>أَنَا</a:t>
            </a:r>
            <a:r>
              <a:rPr lang="fa-IR" sz="1600" dirty="0">
                <a:cs typeface="B Tehran" pitchFamily="2" charset="-78"/>
              </a:rPr>
              <a:t> </a:t>
            </a:r>
            <a:r>
              <a:rPr lang="fa-IR" sz="1600" dirty="0" err="1">
                <a:cs typeface="B Tehran" pitchFamily="2" charset="-78"/>
              </a:rPr>
              <a:t>اللَّهُ</a:t>
            </a:r>
            <a:r>
              <a:rPr lang="fa-IR" sz="1600" dirty="0">
                <a:cs typeface="B Tehran" pitchFamily="2" charset="-78"/>
              </a:rPr>
              <a:t> لا </a:t>
            </a:r>
            <a:r>
              <a:rPr lang="fa-IR" sz="1600" dirty="0" err="1">
                <a:cs typeface="B Tehran" pitchFamily="2" charset="-78"/>
              </a:rPr>
              <a:t>إِلهَ</a:t>
            </a:r>
            <a:r>
              <a:rPr lang="fa-IR" sz="1600" dirty="0">
                <a:cs typeface="B Tehran" pitchFamily="2" charset="-78"/>
              </a:rPr>
              <a:t> </a:t>
            </a:r>
            <a:r>
              <a:rPr lang="fa-IR" sz="1600" dirty="0" err="1">
                <a:cs typeface="B Tehran" pitchFamily="2" charset="-78"/>
              </a:rPr>
              <a:t>إِلاَّ</a:t>
            </a:r>
            <a:r>
              <a:rPr lang="fa-IR" sz="1600" dirty="0">
                <a:cs typeface="B Tehran" pitchFamily="2" charset="-78"/>
              </a:rPr>
              <a:t> </a:t>
            </a:r>
            <a:r>
              <a:rPr lang="fa-IR" sz="1600" dirty="0" err="1">
                <a:cs typeface="B Tehran" pitchFamily="2" charset="-78"/>
              </a:rPr>
              <a:t>أَنَا</a:t>
            </a:r>
            <a:r>
              <a:rPr lang="fa-IR" sz="1600" dirty="0">
                <a:cs typeface="B Tehran" pitchFamily="2" charset="-78"/>
              </a:rPr>
              <a:t> </a:t>
            </a:r>
            <a:r>
              <a:rPr lang="fa-IR" sz="1600" dirty="0" err="1">
                <a:cs typeface="B Tehran" pitchFamily="2" charset="-78"/>
              </a:rPr>
              <a:t>فَاعْبُدْني</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أَقِمِ</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لِذِكْري</a:t>
            </a:r>
            <a:r>
              <a:rPr lang="fa-IR" sz="1600" dirty="0">
                <a:cs typeface="B Tehran" pitchFamily="2" charset="-78"/>
              </a:rPr>
              <a:t>»(1)؛ من </a:t>
            </a:r>
            <a:r>
              <a:rPr lang="fa-IR" sz="1600" dirty="0" err="1">
                <a:cs typeface="B Tehran" pitchFamily="2" charset="-78"/>
              </a:rPr>
              <a:t>اللَّه</a:t>
            </a:r>
            <a:r>
              <a:rPr lang="fa-IR" sz="1600" dirty="0">
                <a:cs typeface="B Tehran" pitchFamily="2" charset="-78"/>
              </a:rPr>
              <a:t> هستم </a:t>
            </a:r>
            <a:r>
              <a:rPr lang="fa-IR" sz="1600" dirty="0" err="1">
                <a:cs typeface="B Tehran" pitchFamily="2" charset="-78"/>
              </a:rPr>
              <a:t>معبودى</a:t>
            </a:r>
            <a:r>
              <a:rPr lang="fa-IR" sz="1600" dirty="0">
                <a:cs typeface="B Tehran" pitchFamily="2" charset="-78"/>
              </a:rPr>
              <a:t> جز من </a:t>
            </a:r>
            <a:r>
              <a:rPr lang="fa-IR" sz="1600" dirty="0" err="1">
                <a:cs typeface="B Tehran" pitchFamily="2" charset="-78"/>
              </a:rPr>
              <a:t>نيست</a:t>
            </a:r>
            <a:r>
              <a:rPr lang="fa-IR" sz="1600" dirty="0">
                <a:cs typeface="B Tehran" pitchFamily="2" charset="-78"/>
              </a:rPr>
              <a:t>! مرا بپرست، و نماز را </a:t>
            </a:r>
            <a:r>
              <a:rPr lang="fa-IR" sz="1600" dirty="0" err="1">
                <a:cs typeface="B Tehran" pitchFamily="2" charset="-78"/>
              </a:rPr>
              <a:t>براى</a:t>
            </a:r>
            <a:r>
              <a:rPr lang="fa-IR" sz="1600" dirty="0">
                <a:cs typeface="B Tehran" pitchFamily="2" charset="-78"/>
              </a:rPr>
              <a:t> </a:t>
            </a:r>
            <a:r>
              <a:rPr lang="fa-IR" sz="1600" dirty="0" err="1">
                <a:cs typeface="B Tehran" pitchFamily="2" charset="-78"/>
              </a:rPr>
              <a:t>ياد</a:t>
            </a:r>
            <a:r>
              <a:rPr lang="fa-IR" sz="1600" dirty="0">
                <a:cs typeface="B Tehran" pitchFamily="2" charset="-78"/>
              </a:rPr>
              <a:t> من </a:t>
            </a:r>
            <a:r>
              <a:rPr lang="fa-IR" sz="1600" dirty="0" err="1">
                <a:cs typeface="B Tehran" pitchFamily="2" charset="-78"/>
              </a:rPr>
              <a:t>بپادار</a:t>
            </a:r>
            <a:r>
              <a:rPr lang="fa-IR" sz="1600" dirty="0">
                <a:cs typeface="B Tehran" pitchFamily="2" charset="-78"/>
              </a:rPr>
              <a:t>. 2- «</a:t>
            </a:r>
            <a:r>
              <a:rPr lang="fa-IR" sz="1600" dirty="0" err="1">
                <a:cs typeface="B Tehran" pitchFamily="2" charset="-78"/>
              </a:rPr>
              <a:t>اتْلُ</a:t>
            </a:r>
            <a:r>
              <a:rPr lang="fa-IR" sz="1600" dirty="0">
                <a:cs typeface="B Tehran" pitchFamily="2" charset="-78"/>
              </a:rPr>
              <a:t> ما </a:t>
            </a:r>
            <a:r>
              <a:rPr lang="fa-IR" sz="1600" dirty="0" err="1">
                <a:cs typeface="B Tehran" pitchFamily="2" charset="-78"/>
              </a:rPr>
              <a:t>أُوحِيَ</a:t>
            </a:r>
            <a:r>
              <a:rPr lang="fa-IR" sz="1600" dirty="0">
                <a:cs typeface="B Tehran" pitchFamily="2" charset="-78"/>
              </a:rPr>
              <a:t> </a:t>
            </a:r>
            <a:r>
              <a:rPr lang="fa-IR" sz="1600" dirty="0" err="1">
                <a:cs typeface="B Tehran" pitchFamily="2" charset="-78"/>
              </a:rPr>
              <a:t>إِلَيْكَ</a:t>
            </a:r>
            <a:r>
              <a:rPr lang="fa-IR" sz="1600" dirty="0">
                <a:cs typeface="B Tehran" pitchFamily="2" charset="-78"/>
              </a:rPr>
              <a:t> </a:t>
            </a:r>
            <a:r>
              <a:rPr lang="fa-IR" sz="1600" dirty="0" err="1">
                <a:cs typeface="B Tehran" pitchFamily="2" charset="-78"/>
              </a:rPr>
              <a:t>مِنَ</a:t>
            </a:r>
            <a:r>
              <a:rPr lang="fa-IR" sz="1600" dirty="0">
                <a:cs typeface="B Tehran" pitchFamily="2" charset="-78"/>
              </a:rPr>
              <a:t> </a:t>
            </a:r>
            <a:r>
              <a:rPr lang="fa-IR" sz="1600" dirty="0" err="1">
                <a:cs typeface="B Tehran" pitchFamily="2" charset="-78"/>
              </a:rPr>
              <a:t>الْكِتابِ</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أَقِمِ</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إِنَّ</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تَنْهى</a:t>
            </a:r>
            <a:r>
              <a:rPr lang="fa-IR" sz="1600" dirty="0">
                <a:cs typeface="B Tehran" pitchFamily="2" charset="-78"/>
              </a:rPr>
              <a:t>‏ </a:t>
            </a:r>
            <a:r>
              <a:rPr lang="fa-IR" sz="1600" dirty="0" err="1">
                <a:cs typeface="B Tehran" pitchFamily="2" charset="-78"/>
              </a:rPr>
              <a:t>عَنِ</a:t>
            </a:r>
            <a:r>
              <a:rPr lang="fa-IR" sz="1600" dirty="0">
                <a:cs typeface="B Tehran" pitchFamily="2" charset="-78"/>
              </a:rPr>
              <a:t> </a:t>
            </a:r>
            <a:r>
              <a:rPr lang="fa-IR" sz="1600" dirty="0" err="1">
                <a:cs typeface="B Tehran" pitchFamily="2" charset="-78"/>
              </a:rPr>
              <a:t>الْفَحْشاءِ</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الْمُنْكَرِ</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لَذِكْرُ</a:t>
            </a:r>
            <a:r>
              <a:rPr lang="fa-IR" sz="1600" dirty="0">
                <a:cs typeface="B Tehran" pitchFamily="2" charset="-78"/>
              </a:rPr>
              <a:t> </a:t>
            </a:r>
            <a:r>
              <a:rPr lang="fa-IR" sz="1600" dirty="0" err="1">
                <a:cs typeface="B Tehran" pitchFamily="2" charset="-78"/>
              </a:rPr>
              <a:t>اللَّهِ</a:t>
            </a:r>
            <a:r>
              <a:rPr lang="fa-IR" sz="1600" dirty="0">
                <a:cs typeface="B Tehran" pitchFamily="2" charset="-78"/>
              </a:rPr>
              <a:t> </a:t>
            </a:r>
            <a:r>
              <a:rPr lang="fa-IR" sz="1600" dirty="0" err="1">
                <a:cs typeface="B Tehran" pitchFamily="2" charset="-78"/>
              </a:rPr>
              <a:t>أَكْبَرُ</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اللَّهُ</a:t>
            </a:r>
            <a:r>
              <a:rPr lang="fa-IR" sz="1600" dirty="0">
                <a:cs typeface="B Tehran" pitchFamily="2" charset="-78"/>
              </a:rPr>
              <a:t> </a:t>
            </a:r>
            <a:r>
              <a:rPr lang="fa-IR" sz="1600" dirty="0" err="1">
                <a:cs typeface="B Tehran" pitchFamily="2" charset="-78"/>
              </a:rPr>
              <a:t>يَعْلَمُ</a:t>
            </a:r>
            <a:r>
              <a:rPr lang="fa-IR" sz="1600" dirty="0">
                <a:cs typeface="B Tehran" pitchFamily="2" charset="-78"/>
              </a:rPr>
              <a:t> ما </a:t>
            </a:r>
            <a:r>
              <a:rPr lang="fa-IR" sz="1600" dirty="0" err="1">
                <a:cs typeface="B Tehran" pitchFamily="2" charset="-78"/>
              </a:rPr>
              <a:t>تَصْنَعُونَ</a:t>
            </a:r>
            <a:r>
              <a:rPr lang="fa-IR" sz="1600" dirty="0">
                <a:cs typeface="B Tehran" pitchFamily="2" charset="-78"/>
              </a:rPr>
              <a:t>»(2)؛ آنچه را از </a:t>
            </a:r>
            <a:r>
              <a:rPr lang="fa-IR" sz="1600" dirty="0" err="1">
                <a:cs typeface="B Tehran" pitchFamily="2" charset="-78"/>
              </a:rPr>
              <a:t>كتاب</a:t>
            </a:r>
            <a:r>
              <a:rPr lang="fa-IR" sz="1600" dirty="0">
                <a:cs typeface="B Tehran" pitchFamily="2" charset="-78"/>
              </a:rPr>
              <a:t> (</a:t>
            </a:r>
            <a:r>
              <a:rPr lang="fa-IR" sz="1600" dirty="0" err="1">
                <a:cs typeface="B Tehran" pitchFamily="2" charset="-78"/>
              </a:rPr>
              <a:t>آسمانى</a:t>
            </a:r>
            <a:r>
              <a:rPr lang="fa-IR" sz="1600" dirty="0">
                <a:cs typeface="B Tehran" pitchFamily="2" charset="-78"/>
              </a:rPr>
              <a:t>) به تو </a:t>
            </a:r>
            <a:r>
              <a:rPr lang="fa-IR" sz="1600" dirty="0" err="1">
                <a:cs typeface="B Tehran" pitchFamily="2" charset="-78"/>
              </a:rPr>
              <a:t>وحى</a:t>
            </a:r>
            <a:r>
              <a:rPr lang="fa-IR" sz="1600" dirty="0">
                <a:cs typeface="B Tehran" pitchFamily="2" charset="-78"/>
              </a:rPr>
              <a:t> شده تلاوت </a:t>
            </a:r>
            <a:r>
              <a:rPr lang="fa-IR" sz="1600" dirty="0" err="1">
                <a:cs typeface="B Tehran" pitchFamily="2" charset="-78"/>
              </a:rPr>
              <a:t>كن</a:t>
            </a:r>
            <a:r>
              <a:rPr lang="fa-IR" sz="1600" dirty="0">
                <a:cs typeface="B Tehran" pitchFamily="2" charset="-78"/>
              </a:rPr>
              <a:t>، و نماز را برپا دار، </a:t>
            </a:r>
            <a:r>
              <a:rPr lang="fa-IR" sz="1600" dirty="0" err="1">
                <a:cs typeface="B Tehran" pitchFamily="2" charset="-78"/>
              </a:rPr>
              <a:t>كه</a:t>
            </a:r>
            <a:r>
              <a:rPr lang="fa-IR" sz="1600" dirty="0">
                <a:cs typeface="B Tehran" pitchFamily="2" charset="-78"/>
              </a:rPr>
              <a:t> نماز (انسان را) از </a:t>
            </a:r>
            <a:r>
              <a:rPr lang="fa-IR" sz="1600" dirty="0" err="1">
                <a:cs typeface="B Tehran" pitchFamily="2" charset="-78"/>
              </a:rPr>
              <a:t>زشتيها</a:t>
            </a:r>
            <a:r>
              <a:rPr lang="fa-IR" sz="1600" dirty="0">
                <a:cs typeface="B Tehran" pitchFamily="2" charset="-78"/>
              </a:rPr>
              <a:t> و گناه </a:t>
            </a:r>
            <a:r>
              <a:rPr lang="fa-IR" sz="1600" dirty="0" err="1">
                <a:cs typeface="B Tehran" pitchFamily="2" charset="-78"/>
              </a:rPr>
              <a:t>بازمى‏دارد</a:t>
            </a:r>
            <a:r>
              <a:rPr lang="fa-IR" sz="1600" dirty="0">
                <a:cs typeface="B Tehran" pitchFamily="2" charset="-78"/>
              </a:rPr>
              <a:t>، و </a:t>
            </a:r>
            <a:r>
              <a:rPr lang="fa-IR" sz="1600" dirty="0" err="1">
                <a:cs typeface="B Tehran" pitchFamily="2" charset="-78"/>
              </a:rPr>
              <a:t>ياد</a:t>
            </a:r>
            <a:r>
              <a:rPr lang="fa-IR" sz="1600" dirty="0">
                <a:cs typeface="B Tehran" pitchFamily="2" charset="-78"/>
              </a:rPr>
              <a:t> خدا بزرگتر است و خداوند </a:t>
            </a:r>
            <a:r>
              <a:rPr lang="fa-IR" sz="1600" dirty="0" err="1">
                <a:cs typeface="B Tehran" pitchFamily="2" charset="-78"/>
              </a:rPr>
              <a:t>مى‏داند</a:t>
            </a:r>
            <a:r>
              <a:rPr lang="fa-IR" sz="1600" dirty="0">
                <a:cs typeface="B Tehran" pitchFamily="2" charset="-78"/>
              </a:rPr>
              <a:t> شما چه </a:t>
            </a:r>
            <a:r>
              <a:rPr lang="fa-IR" sz="1600" dirty="0" err="1">
                <a:cs typeface="B Tehran" pitchFamily="2" charset="-78"/>
              </a:rPr>
              <a:t>كارهايى</a:t>
            </a:r>
            <a:r>
              <a:rPr lang="fa-IR" sz="1600" dirty="0">
                <a:cs typeface="B Tehran" pitchFamily="2" charset="-78"/>
              </a:rPr>
              <a:t> انجام </a:t>
            </a:r>
            <a:r>
              <a:rPr lang="fa-IR" sz="1600" dirty="0" err="1">
                <a:cs typeface="B Tehran" pitchFamily="2" charset="-78"/>
              </a:rPr>
              <a:t>مى‏دهيد</a:t>
            </a:r>
            <a:r>
              <a:rPr lang="fa-IR" sz="1600" dirty="0">
                <a:cs typeface="B Tehran" pitchFamily="2" charset="-78"/>
              </a:rPr>
              <a:t>. دسته </a:t>
            </a:r>
            <a:r>
              <a:rPr lang="fa-IR" sz="1600" dirty="0" err="1">
                <a:cs typeface="B Tehran" pitchFamily="2" charset="-78"/>
              </a:rPr>
              <a:t>ديگر</a:t>
            </a:r>
            <a:r>
              <a:rPr lang="fa-IR" sz="1600" dirty="0">
                <a:cs typeface="B Tehran" pitchFamily="2" charset="-78"/>
              </a:rPr>
              <a:t> درباره اوقات نماز است </a:t>
            </a:r>
            <a:r>
              <a:rPr lang="fa-IR" sz="1600" dirty="0" err="1">
                <a:cs typeface="B Tehran" pitchFamily="2" charset="-78"/>
              </a:rPr>
              <a:t>كه</a:t>
            </a:r>
            <a:r>
              <a:rPr lang="fa-IR" sz="1600" dirty="0">
                <a:cs typeface="B Tehran" pitchFamily="2" charset="-78"/>
              </a:rPr>
              <a:t> دستور </a:t>
            </a:r>
            <a:r>
              <a:rPr lang="fa-IR" sz="1600" dirty="0" err="1">
                <a:cs typeface="B Tehran" pitchFamily="2" charset="-78"/>
              </a:rPr>
              <a:t>مي</a:t>
            </a:r>
            <a:r>
              <a:rPr lang="fa-IR" sz="1600" dirty="0">
                <a:cs typeface="B Tehran" pitchFamily="2" charset="-78"/>
              </a:rPr>
              <a:t> دهد در چه وقت </a:t>
            </a:r>
            <a:r>
              <a:rPr lang="fa-IR" sz="1600" dirty="0" err="1">
                <a:cs typeface="B Tehran" pitchFamily="2" charset="-78"/>
              </a:rPr>
              <a:t>هايي</a:t>
            </a:r>
            <a:r>
              <a:rPr lang="fa-IR" sz="1600" dirty="0">
                <a:cs typeface="B Tehran" pitchFamily="2" charset="-78"/>
              </a:rPr>
              <a:t> نماز واجب است. </a:t>
            </a:r>
            <a:r>
              <a:rPr lang="fa-IR" sz="1600" dirty="0" err="1">
                <a:cs typeface="B Tehran" pitchFamily="2" charset="-78"/>
              </a:rPr>
              <a:t>آياتي</a:t>
            </a:r>
            <a:r>
              <a:rPr lang="fa-IR" sz="1600" dirty="0">
                <a:cs typeface="B Tehran" pitchFamily="2" charset="-78"/>
              </a:rPr>
              <a:t> مانند: 1-«أَقِمِ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لِدُلُوكِ</a:t>
            </a:r>
            <a:r>
              <a:rPr lang="fa-IR" sz="1600" dirty="0">
                <a:cs typeface="B Tehran" pitchFamily="2" charset="-78"/>
              </a:rPr>
              <a:t> </a:t>
            </a:r>
            <a:r>
              <a:rPr lang="fa-IR" sz="1600" dirty="0" err="1">
                <a:cs typeface="B Tehran" pitchFamily="2" charset="-78"/>
              </a:rPr>
              <a:t>الشَّمْسِ</a:t>
            </a:r>
            <a:r>
              <a:rPr lang="fa-IR" sz="1600" dirty="0">
                <a:cs typeface="B Tehran" pitchFamily="2" charset="-78"/>
              </a:rPr>
              <a:t> </a:t>
            </a:r>
            <a:r>
              <a:rPr lang="fa-IR" sz="1600" dirty="0" err="1">
                <a:cs typeface="B Tehran" pitchFamily="2" charset="-78"/>
              </a:rPr>
              <a:t>إِلى</a:t>
            </a:r>
            <a:r>
              <a:rPr lang="fa-IR" sz="1600" dirty="0">
                <a:cs typeface="B Tehran" pitchFamily="2" charset="-78"/>
              </a:rPr>
              <a:t>‏ </a:t>
            </a:r>
            <a:r>
              <a:rPr lang="fa-IR" sz="1600" dirty="0" err="1">
                <a:cs typeface="B Tehran" pitchFamily="2" charset="-78"/>
              </a:rPr>
              <a:t>غَسَقِ</a:t>
            </a:r>
            <a:r>
              <a:rPr lang="fa-IR" sz="1600" dirty="0">
                <a:cs typeface="B Tehran" pitchFamily="2" charset="-78"/>
              </a:rPr>
              <a:t> </a:t>
            </a:r>
            <a:r>
              <a:rPr lang="fa-IR" sz="1600" dirty="0" err="1">
                <a:cs typeface="B Tehran" pitchFamily="2" charset="-78"/>
              </a:rPr>
              <a:t>اللَّيْلِ</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قُرْآنَ</a:t>
            </a:r>
            <a:r>
              <a:rPr lang="fa-IR" sz="1600" dirty="0">
                <a:cs typeface="B Tehran" pitchFamily="2" charset="-78"/>
              </a:rPr>
              <a:t> </a:t>
            </a:r>
            <a:r>
              <a:rPr lang="fa-IR" sz="1600" dirty="0" err="1">
                <a:cs typeface="B Tehran" pitchFamily="2" charset="-78"/>
              </a:rPr>
              <a:t>الْفَجْرِ</a:t>
            </a:r>
            <a:r>
              <a:rPr lang="fa-IR" sz="1600" dirty="0">
                <a:cs typeface="B Tehran" pitchFamily="2" charset="-78"/>
              </a:rPr>
              <a:t> </a:t>
            </a:r>
            <a:r>
              <a:rPr lang="fa-IR" sz="1600" dirty="0" err="1">
                <a:cs typeface="B Tehran" pitchFamily="2" charset="-78"/>
              </a:rPr>
              <a:t>إِنَّ</a:t>
            </a:r>
            <a:r>
              <a:rPr lang="fa-IR" sz="1600" dirty="0">
                <a:cs typeface="B Tehran" pitchFamily="2" charset="-78"/>
              </a:rPr>
              <a:t> </a:t>
            </a:r>
            <a:r>
              <a:rPr lang="fa-IR" sz="1600" dirty="0" err="1">
                <a:cs typeface="B Tehran" pitchFamily="2" charset="-78"/>
              </a:rPr>
              <a:t>قُرْآنَ</a:t>
            </a:r>
            <a:r>
              <a:rPr lang="fa-IR" sz="1600" dirty="0">
                <a:cs typeface="B Tehran" pitchFamily="2" charset="-78"/>
              </a:rPr>
              <a:t> </a:t>
            </a:r>
            <a:r>
              <a:rPr lang="fa-IR" sz="1600" dirty="0" err="1">
                <a:cs typeface="B Tehran" pitchFamily="2" charset="-78"/>
              </a:rPr>
              <a:t>الْفَجْرِ</a:t>
            </a:r>
            <a:r>
              <a:rPr lang="fa-IR" sz="1600" dirty="0">
                <a:cs typeface="B Tehran" pitchFamily="2" charset="-78"/>
              </a:rPr>
              <a:t> </a:t>
            </a:r>
            <a:r>
              <a:rPr lang="fa-IR" sz="1600" dirty="0" err="1">
                <a:cs typeface="B Tehran" pitchFamily="2" charset="-78"/>
              </a:rPr>
              <a:t>كانَ</a:t>
            </a:r>
            <a:r>
              <a:rPr lang="fa-IR" sz="1600" dirty="0">
                <a:cs typeface="B Tehran" pitchFamily="2" charset="-78"/>
              </a:rPr>
              <a:t> </a:t>
            </a:r>
            <a:r>
              <a:rPr lang="fa-IR" sz="1600" dirty="0" err="1">
                <a:cs typeface="B Tehran" pitchFamily="2" charset="-78"/>
              </a:rPr>
              <a:t>مَشْهُوداً</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مِنَ</a:t>
            </a:r>
            <a:r>
              <a:rPr lang="fa-IR" sz="1600" dirty="0">
                <a:cs typeface="B Tehran" pitchFamily="2" charset="-78"/>
              </a:rPr>
              <a:t> </a:t>
            </a:r>
            <a:r>
              <a:rPr lang="fa-IR" sz="1600" dirty="0" err="1">
                <a:cs typeface="B Tehran" pitchFamily="2" charset="-78"/>
              </a:rPr>
              <a:t>اللَّيْلِ</a:t>
            </a:r>
            <a:r>
              <a:rPr lang="fa-IR" sz="1600" dirty="0">
                <a:cs typeface="B Tehran" pitchFamily="2" charset="-78"/>
              </a:rPr>
              <a:t> </a:t>
            </a:r>
            <a:r>
              <a:rPr lang="fa-IR" sz="1600" dirty="0" err="1">
                <a:cs typeface="B Tehran" pitchFamily="2" charset="-78"/>
              </a:rPr>
              <a:t>فَتَهَجَّدْ</a:t>
            </a:r>
            <a:r>
              <a:rPr lang="fa-IR" sz="1600" dirty="0">
                <a:cs typeface="B Tehran" pitchFamily="2" charset="-78"/>
              </a:rPr>
              <a:t> </a:t>
            </a:r>
            <a:r>
              <a:rPr lang="fa-IR" sz="1600" dirty="0" err="1">
                <a:cs typeface="B Tehran" pitchFamily="2" charset="-78"/>
              </a:rPr>
              <a:t>بِهِ</a:t>
            </a:r>
            <a:r>
              <a:rPr lang="fa-IR" sz="1600" dirty="0">
                <a:cs typeface="B Tehran" pitchFamily="2" charset="-78"/>
              </a:rPr>
              <a:t> </a:t>
            </a:r>
            <a:r>
              <a:rPr lang="fa-IR" sz="1600" dirty="0" err="1">
                <a:cs typeface="B Tehran" pitchFamily="2" charset="-78"/>
              </a:rPr>
              <a:t>نافِلَةً</a:t>
            </a:r>
            <a:r>
              <a:rPr lang="fa-IR" sz="1600" dirty="0">
                <a:cs typeface="B Tehran" pitchFamily="2" charset="-78"/>
              </a:rPr>
              <a:t> </a:t>
            </a:r>
            <a:r>
              <a:rPr lang="fa-IR" sz="1600" dirty="0" err="1">
                <a:cs typeface="B Tehran" pitchFamily="2" charset="-78"/>
              </a:rPr>
              <a:t>لَكَ</a:t>
            </a:r>
            <a:r>
              <a:rPr lang="fa-IR" sz="1600" dirty="0">
                <a:cs typeface="B Tehran" pitchFamily="2" charset="-78"/>
              </a:rPr>
              <a:t> </a:t>
            </a:r>
            <a:r>
              <a:rPr lang="fa-IR" sz="1600" dirty="0" err="1">
                <a:cs typeface="B Tehran" pitchFamily="2" charset="-78"/>
              </a:rPr>
              <a:t>عَسى</a:t>
            </a:r>
            <a:r>
              <a:rPr lang="fa-IR" sz="1600" dirty="0">
                <a:cs typeface="B Tehran" pitchFamily="2" charset="-78"/>
              </a:rPr>
              <a:t>‏ </a:t>
            </a:r>
            <a:r>
              <a:rPr lang="fa-IR" sz="1600" dirty="0" err="1">
                <a:cs typeface="B Tehran" pitchFamily="2" charset="-78"/>
              </a:rPr>
              <a:t>أَنْ</a:t>
            </a:r>
            <a:r>
              <a:rPr lang="fa-IR" sz="1600" dirty="0">
                <a:cs typeface="B Tehran" pitchFamily="2" charset="-78"/>
              </a:rPr>
              <a:t> </a:t>
            </a:r>
            <a:r>
              <a:rPr lang="fa-IR" sz="1600" dirty="0" err="1">
                <a:cs typeface="B Tehran" pitchFamily="2" charset="-78"/>
              </a:rPr>
              <a:t>يَبْعَثَكَ</a:t>
            </a:r>
            <a:r>
              <a:rPr lang="fa-IR" sz="1600" dirty="0">
                <a:cs typeface="B Tehran" pitchFamily="2" charset="-78"/>
              </a:rPr>
              <a:t> </a:t>
            </a:r>
            <a:r>
              <a:rPr lang="fa-IR" sz="1600" dirty="0" err="1">
                <a:cs typeface="B Tehran" pitchFamily="2" charset="-78"/>
              </a:rPr>
              <a:t>رَبُّكَ</a:t>
            </a:r>
            <a:r>
              <a:rPr lang="fa-IR" sz="1600" dirty="0">
                <a:cs typeface="B Tehran" pitchFamily="2" charset="-78"/>
              </a:rPr>
              <a:t> </a:t>
            </a:r>
            <a:r>
              <a:rPr lang="fa-IR" sz="1600" dirty="0" err="1">
                <a:cs typeface="B Tehran" pitchFamily="2" charset="-78"/>
              </a:rPr>
              <a:t>مَقاماً</a:t>
            </a:r>
            <a:r>
              <a:rPr lang="fa-IR" sz="1600" dirty="0">
                <a:cs typeface="B Tehran" pitchFamily="2" charset="-78"/>
              </a:rPr>
              <a:t> </a:t>
            </a:r>
            <a:r>
              <a:rPr lang="fa-IR" sz="1600" dirty="0" err="1">
                <a:cs typeface="B Tehran" pitchFamily="2" charset="-78"/>
              </a:rPr>
              <a:t>مَحْمُوداً</a:t>
            </a:r>
            <a:r>
              <a:rPr lang="fa-IR" sz="1600" dirty="0">
                <a:cs typeface="B Tehran" pitchFamily="2" charset="-78"/>
              </a:rPr>
              <a:t>»(3)؛ نماز را از زوال آفتاب تا </a:t>
            </a:r>
            <a:r>
              <a:rPr lang="fa-IR" sz="1600" dirty="0" err="1">
                <a:cs typeface="B Tehran" pitchFamily="2" charset="-78"/>
              </a:rPr>
              <a:t>نهايت</a:t>
            </a:r>
            <a:r>
              <a:rPr lang="fa-IR" sz="1600" dirty="0">
                <a:cs typeface="B Tehran" pitchFamily="2" charset="-78"/>
              </a:rPr>
              <a:t> </a:t>
            </a:r>
            <a:r>
              <a:rPr lang="fa-IR" sz="1600" dirty="0" err="1">
                <a:cs typeface="B Tehran" pitchFamily="2" charset="-78"/>
              </a:rPr>
              <a:t>تاريكى</a:t>
            </a:r>
            <a:r>
              <a:rPr lang="fa-IR" sz="1600" dirty="0">
                <a:cs typeface="B Tehran" pitchFamily="2" charset="-78"/>
              </a:rPr>
              <a:t> شب </a:t>
            </a:r>
            <a:r>
              <a:rPr lang="fa-IR" sz="1600" dirty="0" err="1">
                <a:cs typeface="B Tehran" pitchFamily="2" charset="-78"/>
              </a:rPr>
              <a:t>برپادار</a:t>
            </a:r>
            <a:r>
              <a:rPr lang="fa-IR" sz="1600" dirty="0">
                <a:cs typeface="B Tehran" pitchFamily="2" charset="-78"/>
              </a:rPr>
              <a:t>، و [</a:t>
            </a:r>
            <a:r>
              <a:rPr lang="fa-IR" sz="1600" dirty="0" err="1">
                <a:cs typeface="B Tehran" pitchFamily="2" charset="-78"/>
              </a:rPr>
              <a:t>نيز</a:t>
            </a:r>
            <a:r>
              <a:rPr lang="fa-IR" sz="1600" dirty="0">
                <a:cs typeface="B Tehran" pitchFamily="2" charset="-78"/>
              </a:rPr>
              <a:t>] نماز صبح را، </a:t>
            </a:r>
            <a:r>
              <a:rPr lang="fa-IR" sz="1600" dirty="0" err="1">
                <a:cs typeface="B Tehran" pitchFamily="2" charset="-78"/>
              </a:rPr>
              <a:t>زيرا</a:t>
            </a:r>
            <a:r>
              <a:rPr lang="fa-IR" sz="1600" dirty="0">
                <a:cs typeface="B Tehran" pitchFamily="2" charset="-78"/>
              </a:rPr>
              <a:t> نماز صبح همواره [مقرون با] حضور [فرشتگان‏] است. و </a:t>
            </a:r>
            <a:r>
              <a:rPr lang="fa-IR" sz="1600" dirty="0" err="1">
                <a:cs typeface="B Tehran" pitchFamily="2" charset="-78"/>
              </a:rPr>
              <a:t>پاسى</a:t>
            </a:r>
            <a:r>
              <a:rPr lang="fa-IR" sz="1600" dirty="0">
                <a:cs typeface="B Tehran" pitchFamily="2" charset="-78"/>
              </a:rPr>
              <a:t> از شب را زنده بدار، تا </a:t>
            </a:r>
            <a:r>
              <a:rPr lang="fa-IR" sz="1600" dirty="0" err="1">
                <a:cs typeface="B Tehran" pitchFamily="2" charset="-78"/>
              </a:rPr>
              <a:t>براى</a:t>
            </a:r>
            <a:r>
              <a:rPr lang="fa-IR" sz="1600" dirty="0">
                <a:cs typeface="B Tehran" pitchFamily="2" charset="-78"/>
              </a:rPr>
              <a:t> تو [به منزله‏] </a:t>
            </a:r>
            <a:r>
              <a:rPr lang="fa-IR" sz="1600" dirty="0" err="1">
                <a:cs typeface="B Tehran" pitchFamily="2" charset="-78"/>
              </a:rPr>
              <a:t>نافله‏اى</a:t>
            </a:r>
            <a:r>
              <a:rPr lang="fa-IR" sz="1600" dirty="0">
                <a:cs typeface="B Tehran" pitchFamily="2" charset="-78"/>
              </a:rPr>
              <a:t> باشد، </a:t>
            </a:r>
            <a:r>
              <a:rPr lang="fa-IR" sz="1600" dirty="0" err="1">
                <a:cs typeface="B Tehran" pitchFamily="2" charset="-78"/>
              </a:rPr>
              <a:t>اميد</a:t>
            </a:r>
            <a:r>
              <a:rPr lang="fa-IR" sz="1600" dirty="0">
                <a:cs typeface="B Tehran" pitchFamily="2" charset="-78"/>
              </a:rPr>
              <a:t> </a:t>
            </a:r>
            <a:r>
              <a:rPr lang="fa-IR" sz="1600" dirty="0" err="1">
                <a:cs typeface="B Tehran" pitchFamily="2" charset="-78"/>
              </a:rPr>
              <a:t>كه</a:t>
            </a:r>
            <a:r>
              <a:rPr lang="fa-IR" sz="1600" dirty="0">
                <a:cs typeface="B Tehran" pitchFamily="2" charset="-78"/>
              </a:rPr>
              <a:t> پروردگارت تو را به </a:t>
            </a:r>
            <a:r>
              <a:rPr lang="fa-IR" sz="1600" dirty="0" err="1">
                <a:cs typeface="B Tehran" pitchFamily="2" charset="-78"/>
              </a:rPr>
              <a:t>مقامى</a:t>
            </a:r>
            <a:r>
              <a:rPr lang="fa-IR" sz="1600" dirty="0">
                <a:cs typeface="B Tehran" pitchFamily="2" charset="-78"/>
              </a:rPr>
              <a:t> ستوده برساند. 2-«وَ </a:t>
            </a:r>
            <a:r>
              <a:rPr lang="fa-IR" sz="1600" dirty="0" err="1">
                <a:cs typeface="B Tehran" pitchFamily="2" charset="-78"/>
              </a:rPr>
              <a:t>أَقِمِ</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طَرَفَيِ</a:t>
            </a:r>
            <a:r>
              <a:rPr lang="fa-IR" sz="1600" dirty="0">
                <a:cs typeface="B Tehran" pitchFamily="2" charset="-78"/>
              </a:rPr>
              <a:t> </a:t>
            </a:r>
            <a:r>
              <a:rPr lang="fa-IR" sz="1600" dirty="0" err="1">
                <a:cs typeface="B Tehran" pitchFamily="2" charset="-78"/>
              </a:rPr>
              <a:t>النَّهارِ</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زُلَفاً</a:t>
            </a:r>
            <a:r>
              <a:rPr lang="fa-IR" sz="1600" dirty="0">
                <a:cs typeface="B Tehran" pitchFamily="2" charset="-78"/>
              </a:rPr>
              <a:t> </a:t>
            </a:r>
            <a:r>
              <a:rPr lang="fa-IR" sz="1600" dirty="0" err="1">
                <a:cs typeface="B Tehran" pitchFamily="2" charset="-78"/>
              </a:rPr>
              <a:t>مِنَ</a:t>
            </a:r>
            <a:r>
              <a:rPr lang="fa-IR" sz="1600" dirty="0">
                <a:cs typeface="B Tehran" pitchFamily="2" charset="-78"/>
              </a:rPr>
              <a:t> </a:t>
            </a:r>
            <a:r>
              <a:rPr lang="fa-IR" sz="1600" dirty="0" err="1">
                <a:cs typeface="B Tehran" pitchFamily="2" charset="-78"/>
              </a:rPr>
              <a:t>اللَّيْلِ</a:t>
            </a:r>
            <a:r>
              <a:rPr lang="fa-IR" sz="1600" dirty="0">
                <a:cs typeface="B Tehran" pitchFamily="2" charset="-78"/>
              </a:rPr>
              <a:t> </a:t>
            </a:r>
            <a:r>
              <a:rPr lang="fa-IR" sz="1600" dirty="0" err="1">
                <a:cs typeface="B Tehran" pitchFamily="2" charset="-78"/>
              </a:rPr>
              <a:t>إِنَّ</a:t>
            </a:r>
            <a:r>
              <a:rPr lang="fa-IR" sz="1600" dirty="0">
                <a:cs typeface="B Tehran" pitchFamily="2" charset="-78"/>
              </a:rPr>
              <a:t> </a:t>
            </a:r>
            <a:r>
              <a:rPr lang="fa-IR" sz="1600" dirty="0" err="1">
                <a:cs typeface="B Tehran" pitchFamily="2" charset="-78"/>
              </a:rPr>
              <a:t>الْحَسَناتِ</a:t>
            </a:r>
            <a:r>
              <a:rPr lang="fa-IR" sz="1600" dirty="0">
                <a:cs typeface="B Tehran" pitchFamily="2" charset="-78"/>
              </a:rPr>
              <a:t> </a:t>
            </a:r>
            <a:r>
              <a:rPr lang="fa-IR" sz="1600" dirty="0" err="1">
                <a:cs typeface="B Tehran" pitchFamily="2" charset="-78"/>
              </a:rPr>
              <a:t>يُذْهِبْنَ</a:t>
            </a:r>
            <a:r>
              <a:rPr lang="fa-IR" sz="1600" dirty="0">
                <a:cs typeface="B Tehran" pitchFamily="2" charset="-78"/>
              </a:rPr>
              <a:t> </a:t>
            </a:r>
            <a:r>
              <a:rPr lang="fa-IR" sz="1600" dirty="0" err="1">
                <a:cs typeface="B Tehran" pitchFamily="2" charset="-78"/>
              </a:rPr>
              <a:t>السَّيِّئاتِ</a:t>
            </a:r>
            <a:r>
              <a:rPr lang="fa-IR" sz="1600" dirty="0">
                <a:cs typeface="B Tehran" pitchFamily="2" charset="-78"/>
              </a:rPr>
              <a:t> </a:t>
            </a:r>
            <a:r>
              <a:rPr lang="fa-IR" sz="1600" dirty="0" err="1">
                <a:cs typeface="B Tehran" pitchFamily="2" charset="-78"/>
              </a:rPr>
              <a:t>ذلِكَ</a:t>
            </a:r>
            <a:r>
              <a:rPr lang="fa-IR" sz="1600" dirty="0">
                <a:cs typeface="B Tehran" pitchFamily="2" charset="-78"/>
              </a:rPr>
              <a:t> </a:t>
            </a:r>
            <a:r>
              <a:rPr lang="fa-IR" sz="1600" dirty="0" err="1">
                <a:cs typeface="B Tehran" pitchFamily="2" charset="-78"/>
              </a:rPr>
              <a:t>ذِكْرى</a:t>
            </a:r>
            <a:r>
              <a:rPr lang="fa-IR" sz="1600" dirty="0">
                <a:cs typeface="B Tehran" pitchFamily="2" charset="-78"/>
              </a:rPr>
              <a:t>‏ </a:t>
            </a:r>
            <a:r>
              <a:rPr lang="fa-IR" sz="1600" dirty="0" err="1">
                <a:cs typeface="B Tehran" pitchFamily="2" charset="-78"/>
              </a:rPr>
              <a:t>لِلذَّاكِرينَ</a:t>
            </a:r>
            <a:r>
              <a:rPr lang="fa-IR" sz="1600" dirty="0">
                <a:cs typeface="B Tehran" pitchFamily="2" charset="-78"/>
              </a:rPr>
              <a:t>»(4)؛ و در دو طرف روز و </a:t>
            </a:r>
            <a:r>
              <a:rPr lang="fa-IR" sz="1600" dirty="0" err="1">
                <a:cs typeface="B Tehran" pitchFamily="2" charset="-78"/>
              </a:rPr>
              <a:t>نخستين</a:t>
            </a:r>
            <a:r>
              <a:rPr lang="fa-IR" sz="1600" dirty="0">
                <a:cs typeface="B Tehran" pitchFamily="2" charset="-78"/>
              </a:rPr>
              <a:t> ساعات شب نماز را برپا دار، </a:t>
            </a:r>
            <a:r>
              <a:rPr lang="fa-IR" sz="1600" dirty="0" err="1">
                <a:cs typeface="B Tehran" pitchFamily="2" charset="-78"/>
              </a:rPr>
              <a:t>زيرا</a:t>
            </a:r>
            <a:r>
              <a:rPr lang="fa-IR" sz="1600" dirty="0">
                <a:cs typeface="B Tehran" pitchFamily="2" charset="-78"/>
              </a:rPr>
              <a:t> </a:t>
            </a:r>
            <a:r>
              <a:rPr lang="fa-IR" sz="1600" dirty="0" err="1">
                <a:cs typeface="B Tehran" pitchFamily="2" charset="-78"/>
              </a:rPr>
              <a:t>خوبي</a:t>
            </a:r>
            <a:r>
              <a:rPr lang="fa-IR" sz="1600" dirty="0">
                <a:cs typeface="B Tehran" pitchFamily="2" charset="-78"/>
              </a:rPr>
              <a:t> ها </a:t>
            </a:r>
            <a:r>
              <a:rPr lang="fa-IR" sz="1600" dirty="0" err="1">
                <a:cs typeface="B Tehran" pitchFamily="2" charset="-78"/>
              </a:rPr>
              <a:t>بدي</a:t>
            </a:r>
            <a:r>
              <a:rPr lang="fa-IR" sz="1600" dirty="0">
                <a:cs typeface="B Tehran" pitchFamily="2" charset="-78"/>
              </a:rPr>
              <a:t> ها را از </a:t>
            </a:r>
            <a:r>
              <a:rPr lang="fa-IR" sz="1600" dirty="0" err="1">
                <a:cs typeface="B Tehran" pitchFamily="2" charset="-78"/>
              </a:rPr>
              <a:t>ميان</a:t>
            </a:r>
            <a:r>
              <a:rPr lang="fa-IR" sz="1600" dirty="0">
                <a:cs typeface="B Tehran" pitchFamily="2" charset="-78"/>
              </a:rPr>
              <a:t> </a:t>
            </a:r>
            <a:r>
              <a:rPr lang="fa-IR" sz="1600" dirty="0" err="1">
                <a:cs typeface="B Tehran" pitchFamily="2" charset="-78"/>
              </a:rPr>
              <a:t>مى‏برد</a:t>
            </a:r>
            <a:r>
              <a:rPr lang="fa-IR" sz="1600" dirty="0">
                <a:cs typeface="B Tehran" pitchFamily="2" charset="-78"/>
              </a:rPr>
              <a:t>. </a:t>
            </a:r>
            <a:r>
              <a:rPr lang="fa-IR" sz="1600" dirty="0" err="1">
                <a:cs typeface="B Tehran" pitchFamily="2" charset="-78"/>
              </a:rPr>
              <a:t>اين</a:t>
            </a:r>
            <a:r>
              <a:rPr lang="fa-IR" sz="1600" dirty="0">
                <a:cs typeface="B Tehran" pitchFamily="2" charset="-78"/>
              </a:rPr>
              <a:t> </a:t>
            </a:r>
            <a:r>
              <a:rPr lang="fa-IR" sz="1600" dirty="0" err="1">
                <a:cs typeface="B Tehran" pitchFamily="2" charset="-78"/>
              </a:rPr>
              <a:t>براى</a:t>
            </a:r>
            <a:r>
              <a:rPr lang="fa-IR" sz="1600" dirty="0">
                <a:cs typeface="B Tehran" pitchFamily="2" charset="-78"/>
              </a:rPr>
              <a:t> </a:t>
            </a:r>
            <a:r>
              <a:rPr lang="fa-IR" sz="1600" dirty="0" err="1">
                <a:cs typeface="B Tehran" pitchFamily="2" charset="-78"/>
              </a:rPr>
              <a:t>پندگيرندگان</a:t>
            </a:r>
            <a:r>
              <a:rPr lang="fa-IR" sz="1600" dirty="0">
                <a:cs typeface="B Tehran" pitchFamily="2" charset="-78"/>
              </a:rPr>
              <a:t>، </a:t>
            </a:r>
            <a:r>
              <a:rPr lang="fa-IR" sz="1600" dirty="0" err="1">
                <a:cs typeface="B Tehran" pitchFamily="2" charset="-78"/>
              </a:rPr>
              <a:t>پندى</a:t>
            </a:r>
            <a:r>
              <a:rPr lang="fa-IR" sz="1600" dirty="0">
                <a:cs typeface="B Tehran" pitchFamily="2" charset="-78"/>
              </a:rPr>
              <a:t> است. 3-« </a:t>
            </a:r>
            <a:r>
              <a:rPr lang="fa-IR" sz="1600" dirty="0" err="1">
                <a:cs typeface="B Tehran" pitchFamily="2" charset="-78"/>
              </a:rPr>
              <a:t>فَاصْبِرْ</a:t>
            </a:r>
            <a:r>
              <a:rPr lang="fa-IR" sz="1600" dirty="0">
                <a:cs typeface="B Tehran" pitchFamily="2" charset="-78"/>
              </a:rPr>
              <a:t> </a:t>
            </a:r>
            <a:r>
              <a:rPr lang="fa-IR" sz="1600" dirty="0" err="1">
                <a:cs typeface="B Tehran" pitchFamily="2" charset="-78"/>
              </a:rPr>
              <a:t>عَلى</a:t>
            </a:r>
            <a:r>
              <a:rPr lang="fa-IR" sz="1600" dirty="0">
                <a:cs typeface="B Tehran" pitchFamily="2" charset="-78"/>
              </a:rPr>
              <a:t>‏ ما </a:t>
            </a:r>
            <a:r>
              <a:rPr lang="fa-IR" sz="1600" dirty="0" err="1">
                <a:cs typeface="B Tehran" pitchFamily="2" charset="-78"/>
              </a:rPr>
              <a:t>يَقُولُونَ</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سَبِّحْ</a:t>
            </a:r>
            <a:r>
              <a:rPr lang="fa-IR" sz="1600" dirty="0">
                <a:cs typeface="B Tehran" pitchFamily="2" charset="-78"/>
              </a:rPr>
              <a:t> </a:t>
            </a:r>
            <a:r>
              <a:rPr lang="fa-IR" sz="1600" dirty="0" err="1">
                <a:cs typeface="B Tehran" pitchFamily="2" charset="-78"/>
              </a:rPr>
              <a:t>بِحَمْدِ</a:t>
            </a:r>
            <a:r>
              <a:rPr lang="fa-IR" sz="1600" dirty="0">
                <a:cs typeface="B Tehran" pitchFamily="2" charset="-78"/>
              </a:rPr>
              <a:t> </a:t>
            </a:r>
            <a:r>
              <a:rPr lang="fa-IR" sz="1600" dirty="0" err="1">
                <a:cs typeface="B Tehran" pitchFamily="2" charset="-78"/>
              </a:rPr>
              <a:t>رَبِّكَ</a:t>
            </a:r>
            <a:r>
              <a:rPr lang="fa-IR" sz="1600" dirty="0">
                <a:cs typeface="B Tehran" pitchFamily="2" charset="-78"/>
              </a:rPr>
              <a:t> </a:t>
            </a:r>
            <a:r>
              <a:rPr lang="fa-IR" sz="1600" dirty="0" err="1">
                <a:cs typeface="B Tehran" pitchFamily="2" charset="-78"/>
              </a:rPr>
              <a:t>قَبْلَ</a:t>
            </a:r>
            <a:r>
              <a:rPr lang="fa-IR" sz="1600" dirty="0">
                <a:cs typeface="B Tehran" pitchFamily="2" charset="-78"/>
              </a:rPr>
              <a:t> </a:t>
            </a:r>
            <a:r>
              <a:rPr lang="fa-IR" sz="1600" dirty="0" err="1">
                <a:cs typeface="B Tehran" pitchFamily="2" charset="-78"/>
              </a:rPr>
              <a:t>طُلُوعِ</a:t>
            </a:r>
            <a:r>
              <a:rPr lang="fa-IR" sz="1600" dirty="0">
                <a:cs typeface="B Tehran" pitchFamily="2" charset="-78"/>
              </a:rPr>
              <a:t> </a:t>
            </a:r>
            <a:r>
              <a:rPr lang="fa-IR" sz="1600" dirty="0" err="1">
                <a:cs typeface="B Tehran" pitchFamily="2" charset="-78"/>
              </a:rPr>
              <a:t>الشَّمْسِ</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قَبْلَ</a:t>
            </a:r>
            <a:r>
              <a:rPr lang="fa-IR" sz="1600" dirty="0">
                <a:cs typeface="B Tehran" pitchFamily="2" charset="-78"/>
              </a:rPr>
              <a:t> </a:t>
            </a:r>
            <a:r>
              <a:rPr lang="fa-IR" sz="1600" dirty="0" err="1">
                <a:cs typeface="B Tehran" pitchFamily="2" charset="-78"/>
              </a:rPr>
              <a:t>غُرُوبِها</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مِنْ</a:t>
            </a:r>
            <a:r>
              <a:rPr lang="fa-IR" sz="1600" dirty="0">
                <a:cs typeface="B Tehran" pitchFamily="2" charset="-78"/>
              </a:rPr>
              <a:t> </a:t>
            </a:r>
            <a:r>
              <a:rPr lang="fa-IR" sz="1600" dirty="0" err="1">
                <a:cs typeface="B Tehran" pitchFamily="2" charset="-78"/>
              </a:rPr>
              <a:t>آناءِ</a:t>
            </a:r>
            <a:r>
              <a:rPr lang="fa-IR" sz="1600" dirty="0">
                <a:cs typeface="B Tehran" pitchFamily="2" charset="-78"/>
              </a:rPr>
              <a:t> </a:t>
            </a:r>
            <a:r>
              <a:rPr lang="fa-IR" sz="1600" dirty="0" err="1">
                <a:cs typeface="B Tehran" pitchFamily="2" charset="-78"/>
              </a:rPr>
              <a:t>اللَّيْلِ</a:t>
            </a:r>
            <a:r>
              <a:rPr lang="fa-IR" sz="1600" dirty="0">
                <a:cs typeface="B Tehran" pitchFamily="2" charset="-78"/>
              </a:rPr>
              <a:t> </a:t>
            </a:r>
            <a:r>
              <a:rPr lang="fa-IR" sz="1600" dirty="0" err="1">
                <a:cs typeface="B Tehran" pitchFamily="2" charset="-78"/>
              </a:rPr>
              <a:t>فَسَبِّحْ</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أَطْرافَ</a:t>
            </a:r>
            <a:r>
              <a:rPr lang="fa-IR" sz="1600" dirty="0">
                <a:cs typeface="B Tehran" pitchFamily="2" charset="-78"/>
              </a:rPr>
              <a:t> </a:t>
            </a:r>
            <a:r>
              <a:rPr lang="fa-IR" sz="1600" dirty="0" err="1">
                <a:cs typeface="B Tehran" pitchFamily="2" charset="-78"/>
              </a:rPr>
              <a:t>النَّهارِ</a:t>
            </a:r>
            <a:r>
              <a:rPr lang="fa-IR" sz="1600" dirty="0">
                <a:cs typeface="B Tehran" pitchFamily="2" charset="-78"/>
              </a:rPr>
              <a:t> </a:t>
            </a:r>
            <a:r>
              <a:rPr lang="fa-IR" sz="1600" dirty="0" err="1">
                <a:cs typeface="B Tehran" pitchFamily="2" charset="-78"/>
              </a:rPr>
              <a:t>لَعَلَّكَ</a:t>
            </a:r>
            <a:r>
              <a:rPr lang="fa-IR" sz="1600" dirty="0">
                <a:cs typeface="B Tehran" pitchFamily="2" charset="-78"/>
              </a:rPr>
              <a:t> </a:t>
            </a:r>
            <a:r>
              <a:rPr lang="fa-IR" sz="1600" dirty="0" err="1">
                <a:cs typeface="B Tehran" pitchFamily="2" charset="-78"/>
              </a:rPr>
              <a:t>تَرْضى</a:t>
            </a:r>
            <a:r>
              <a:rPr lang="fa-IR" sz="1600" dirty="0">
                <a:cs typeface="B Tehran" pitchFamily="2" charset="-78"/>
              </a:rPr>
              <a:t>»‏(5)؛ پس بر آنچه </a:t>
            </a:r>
            <a:r>
              <a:rPr lang="fa-IR" sz="1600" dirty="0" err="1">
                <a:cs typeface="B Tehran" pitchFamily="2" charset="-78"/>
              </a:rPr>
              <a:t>مى‏گويند</a:t>
            </a:r>
            <a:r>
              <a:rPr lang="fa-IR" sz="1600" dirty="0">
                <a:cs typeface="B Tehran" pitchFamily="2" charset="-78"/>
              </a:rPr>
              <a:t> </a:t>
            </a:r>
            <a:r>
              <a:rPr lang="fa-IR" sz="1600" dirty="0" err="1">
                <a:cs typeface="B Tehran" pitchFamily="2" charset="-78"/>
              </a:rPr>
              <a:t>شكيبا</a:t>
            </a:r>
            <a:r>
              <a:rPr lang="fa-IR" sz="1600" dirty="0">
                <a:cs typeface="B Tehran" pitchFamily="2" charset="-78"/>
              </a:rPr>
              <a:t> باش، و </a:t>
            </a:r>
            <a:r>
              <a:rPr lang="fa-IR" sz="1600" dirty="0" err="1">
                <a:cs typeface="B Tehran" pitchFamily="2" charset="-78"/>
              </a:rPr>
              <a:t>پيش</a:t>
            </a:r>
            <a:r>
              <a:rPr lang="fa-IR" sz="1600" dirty="0">
                <a:cs typeface="B Tehran" pitchFamily="2" charset="-78"/>
              </a:rPr>
              <a:t> از بر آمدن آفتاب و قبل از فرو شدن آن، با </a:t>
            </a:r>
            <a:r>
              <a:rPr lang="fa-IR" sz="1600" dirty="0" err="1">
                <a:cs typeface="B Tehran" pitchFamily="2" charset="-78"/>
              </a:rPr>
              <a:t>ستايش</a:t>
            </a:r>
            <a:r>
              <a:rPr lang="fa-IR" sz="1600" dirty="0">
                <a:cs typeface="B Tehran" pitchFamily="2" charset="-78"/>
              </a:rPr>
              <a:t> پروردگارت [او را] </a:t>
            </a:r>
            <a:r>
              <a:rPr lang="fa-IR" sz="1600" dirty="0" err="1">
                <a:cs typeface="B Tehran" pitchFamily="2" charset="-78"/>
              </a:rPr>
              <a:t>تسبيح</a:t>
            </a:r>
            <a:r>
              <a:rPr lang="fa-IR" sz="1600" dirty="0">
                <a:cs typeface="B Tehran" pitchFamily="2" charset="-78"/>
              </a:rPr>
              <a:t> </a:t>
            </a:r>
            <a:r>
              <a:rPr lang="fa-IR" sz="1600" dirty="0" err="1">
                <a:cs typeface="B Tehran" pitchFamily="2" charset="-78"/>
              </a:rPr>
              <a:t>گوى</a:t>
            </a:r>
            <a:r>
              <a:rPr lang="fa-IR" sz="1600" dirty="0">
                <a:cs typeface="B Tehran" pitchFamily="2" charset="-78"/>
              </a:rPr>
              <a:t>، و </a:t>
            </a:r>
            <a:r>
              <a:rPr lang="fa-IR" sz="1600" dirty="0" err="1">
                <a:cs typeface="B Tehran" pitchFamily="2" charset="-78"/>
              </a:rPr>
              <a:t>برخى</a:t>
            </a:r>
            <a:r>
              <a:rPr lang="fa-IR" sz="1600" dirty="0">
                <a:cs typeface="B Tehran" pitchFamily="2" charset="-78"/>
              </a:rPr>
              <a:t> از ساعات شب و </a:t>
            </a:r>
            <a:r>
              <a:rPr lang="fa-IR" sz="1600" dirty="0" err="1">
                <a:cs typeface="B Tehran" pitchFamily="2" charset="-78"/>
              </a:rPr>
              <a:t>حوالى</a:t>
            </a:r>
            <a:r>
              <a:rPr lang="fa-IR" sz="1600" dirty="0">
                <a:cs typeface="B Tehran" pitchFamily="2" charset="-78"/>
              </a:rPr>
              <a:t> روز را به </a:t>
            </a:r>
            <a:r>
              <a:rPr lang="fa-IR" sz="1600" dirty="0" err="1">
                <a:cs typeface="B Tehran" pitchFamily="2" charset="-78"/>
              </a:rPr>
              <a:t>نيايش</a:t>
            </a:r>
            <a:r>
              <a:rPr lang="fa-IR" sz="1600" dirty="0">
                <a:cs typeface="B Tehran" pitchFamily="2" charset="-78"/>
              </a:rPr>
              <a:t> پرداز، باشد </a:t>
            </a:r>
            <a:r>
              <a:rPr lang="fa-IR" sz="1600" dirty="0" err="1">
                <a:cs typeface="B Tehran" pitchFamily="2" charset="-78"/>
              </a:rPr>
              <a:t>كه</a:t>
            </a:r>
            <a:r>
              <a:rPr lang="fa-IR" sz="1600" dirty="0">
                <a:cs typeface="B Tehran" pitchFamily="2" charset="-78"/>
              </a:rPr>
              <a:t> خشنود </a:t>
            </a:r>
            <a:r>
              <a:rPr lang="fa-IR" sz="1600" dirty="0" err="1">
                <a:cs typeface="B Tehran" pitchFamily="2" charset="-78"/>
              </a:rPr>
              <a:t>گردى</a:t>
            </a:r>
            <a:r>
              <a:rPr lang="fa-IR" sz="1600" dirty="0">
                <a:cs typeface="B Tehran" pitchFamily="2" charset="-78"/>
              </a:rPr>
              <a:t>. دسته سوم از </a:t>
            </a:r>
            <a:r>
              <a:rPr lang="fa-IR" sz="1600" dirty="0" err="1">
                <a:cs typeface="B Tehran" pitchFamily="2" charset="-78"/>
              </a:rPr>
              <a:t>آيات</a:t>
            </a:r>
            <a:r>
              <a:rPr lang="fa-IR" sz="1600" dirty="0">
                <a:cs typeface="B Tehran" pitchFamily="2" charset="-78"/>
              </a:rPr>
              <a:t> درباره نماز </a:t>
            </a:r>
            <a:r>
              <a:rPr lang="fa-IR" sz="1600" dirty="0" err="1">
                <a:cs typeface="B Tehran" pitchFamily="2" charset="-78"/>
              </a:rPr>
              <a:t>آياتي</a:t>
            </a:r>
            <a:r>
              <a:rPr lang="fa-IR" sz="1600" dirty="0">
                <a:cs typeface="B Tehran" pitchFamily="2" charset="-78"/>
              </a:rPr>
              <a:t> است </a:t>
            </a:r>
            <a:r>
              <a:rPr lang="fa-IR" sz="1600" dirty="0" err="1">
                <a:cs typeface="B Tehran" pitchFamily="2" charset="-78"/>
              </a:rPr>
              <a:t>كه</a:t>
            </a:r>
            <a:r>
              <a:rPr lang="fa-IR" sz="1600" dirty="0">
                <a:cs typeface="B Tehran" pitchFamily="2" charset="-78"/>
              </a:rPr>
              <a:t> اقامه نماز را از صفات </a:t>
            </a:r>
            <a:r>
              <a:rPr lang="fa-IR" sz="1600" dirty="0" err="1">
                <a:cs typeface="B Tehran" pitchFamily="2" charset="-78"/>
              </a:rPr>
              <a:t>مومنين</a:t>
            </a:r>
            <a:r>
              <a:rPr lang="fa-IR" sz="1600" dirty="0">
                <a:cs typeface="B Tehran" pitchFamily="2" charset="-78"/>
              </a:rPr>
              <a:t> و </a:t>
            </a:r>
            <a:r>
              <a:rPr lang="fa-IR" sz="1600" dirty="0" err="1">
                <a:cs typeface="B Tehran" pitchFamily="2" charset="-78"/>
              </a:rPr>
              <a:t>متقين</a:t>
            </a:r>
            <a:r>
              <a:rPr lang="fa-IR" sz="1600" dirty="0">
                <a:cs typeface="B Tehran" pitchFamily="2" charset="-78"/>
              </a:rPr>
              <a:t> </a:t>
            </a:r>
            <a:r>
              <a:rPr lang="fa-IR" sz="1600" dirty="0" err="1">
                <a:cs typeface="B Tehran" pitchFamily="2" charset="-78"/>
              </a:rPr>
              <a:t>واقعي</a:t>
            </a:r>
            <a:r>
              <a:rPr lang="fa-IR" sz="1600" dirty="0">
                <a:cs typeface="B Tehran" pitchFamily="2" charset="-78"/>
              </a:rPr>
              <a:t> دانسته است مانند: 1-«الَّذينَ </a:t>
            </a:r>
            <a:r>
              <a:rPr lang="fa-IR" sz="1600" dirty="0" err="1">
                <a:cs typeface="B Tehran" pitchFamily="2" charset="-78"/>
              </a:rPr>
              <a:t>يُؤْمِنُونَ</a:t>
            </a:r>
            <a:r>
              <a:rPr lang="fa-IR" sz="1600" dirty="0">
                <a:cs typeface="B Tehran" pitchFamily="2" charset="-78"/>
              </a:rPr>
              <a:t> </a:t>
            </a:r>
            <a:r>
              <a:rPr lang="fa-IR" sz="1600" dirty="0" err="1">
                <a:cs typeface="B Tehran" pitchFamily="2" charset="-78"/>
              </a:rPr>
              <a:t>بِالْغَيْبِ</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يُقيمُونَ</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مِمَّا</a:t>
            </a:r>
            <a:r>
              <a:rPr lang="fa-IR" sz="1600" dirty="0">
                <a:cs typeface="B Tehran" pitchFamily="2" charset="-78"/>
              </a:rPr>
              <a:t> </a:t>
            </a:r>
            <a:r>
              <a:rPr lang="fa-IR" sz="1600" dirty="0" err="1">
                <a:cs typeface="B Tehran" pitchFamily="2" charset="-78"/>
              </a:rPr>
              <a:t>رَزَقْناهُمْ</a:t>
            </a:r>
            <a:r>
              <a:rPr lang="fa-IR" sz="1600" dirty="0">
                <a:cs typeface="B Tehran" pitchFamily="2" charset="-78"/>
              </a:rPr>
              <a:t> </a:t>
            </a:r>
            <a:r>
              <a:rPr lang="fa-IR" sz="1600" dirty="0" err="1">
                <a:cs typeface="B Tehran" pitchFamily="2" charset="-78"/>
              </a:rPr>
              <a:t>يُنْفِقُونَ</a:t>
            </a:r>
            <a:r>
              <a:rPr lang="fa-IR" sz="1600" dirty="0">
                <a:cs typeface="B Tehran" pitchFamily="2" charset="-78"/>
              </a:rPr>
              <a:t> (6)»؛ (</a:t>
            </a:r>
            <a:r>
              <a:rPr lang="fa-IR" sz="1600" dirty="0" err="1">
                <a:cs typeface="B Tehran" pitchFamily="2" charset="-78"/>
              </a:rPr>
              <a:t>پرهيزكاران</a:t>
            </a:r>
            <a:r>
              <a:rPr lang="fa-IR" sz="1600" dirty="0">
                <a:cs typeface="B Tehran" pitchFamily="2" charset="-78"/>
              </a:rPr>
              <a:t>) </a:t>
            </a:r>
            <a:r>
              <a:rPr lang="fa-IR" sz="1600" dirty="0" err="1">
                <a:cs typeface="B Tehran" pitchFamily="2" charset="-78"/>
              </a:rPr>
              <a:t>كسانى</a:t>
            </a:r>
            <a:r>
              <a:rPr lang="fa-IR" sz="1600" dirty="0">
                <a:cs typeface="B Tehran" pitchFamily="2" charset="-78"/>
              </a:rPr>
              <a:t> هستند </a:t>
            </a:r>
            <a:r>
              <a:rPr lang="fa-IR" sz="1600" dirty="0" err="1">
                <a:cs typeface="B Tehran" pitchFamily="2" charset="-78"/>
              </a:rPr>
              <a:t>كه</a:t>
            </a:r>
            <a:r>
              <a:rPr lang="fa-IR" sz="1600" dirty="0">
                <a:cs typeface="B Tehran" pitchFamily="2" charset="-78"/>
              </a:rPr>
              <a:t> به </a:t>
            </a:r>
            <a:r>
              <a:rPr lang="fa-IR" sz="1600" dirty="0" err="1">
                <a:cs typeface="B Tehran" pitchFamily="2" charset="-78"/>
              </a:rPr>
              <a:t>غيب</a:t>
            </a:r>
            <a:r>
              <a:rPr lang="fa-IR" sz="1600" dirty="0">
                <a:cs typeface="B Tehran" pitchFamily="2" charset="-78"/>
              </a:rPr>
              <a:t> [آنچه از حس </a:t>
            </a:r>
            <a:r>
              <a:rPr lang="fa-IR" sz="1600" dirty="0" err="1">
                <a:cs typeface="B Tehran" pitchFamily="2" charset="-78"/>
              </a:rPr>
              <a:t>پوشيده</a:t>
            </a:r>
            <a:r>
              <a:rPr lang="fa-IR" sz="1600" dirty="0">
                <a:cs typeface="B Tehran" pitchFamily="2" charset="-78"/>
              </a:rPr>
              <a:t> و پنهان است‏] </a:t>
            </a:r>
            <a:r>
              <a:rPr lang="fa-IR" sz="1600" dirty="0" err="1">
                <a:cs typeface="B Tehran" pitchFamily="2" charset="-78"/>
              </a:rPr>
              <a:t>ايمان</a:t>
            </a:r>
            <a:r>
              <a:rPr lang="fa-IR" sz="1600" dirty="0">
                <a:cs typeface="B Tehran" pitchFamily="2" charset="-78"/>
              </a:rPr>
              <a:t> </a:t>
            </a:r>
            <a:r>
              <a:rPr lang="fa-IR" sz="1600" dirty="0" err="1">
                <a:cs typeface="B Tehran" pitchFamily="2" charset="-78"/>
              </a:rPr>
              <a:t>مى‏آورند</a:t>
            </a:r>
            <a:r>
              <a:rPr lang="fa-IR" sz="1600" dirty="0">
                <a:cs typeface="B Tehran" pitchFamily="2" charset="-78"/>
              </a:rPr>
              <a:t> و نماز را برپا </a:t>
            </a:r>
            <a:r>
              <a:rPr lang="fa-IR" sz="1600" dirty="0" err="1">
                <a:cs typeface="B Tehran" pitchFamily="2" charset="-78"/>
              </a:rPr>
              <a:t>مى‏دارند</a:t>
            </a:r>
            <a:r>
              <a:rPr lang="fa-IR" sz="1600" dirty="0">
                <a:cs typeface="B Tehran" pitchFamily="2" charset="-78"/>
              </a:rPr>
              <a:t> و از تمام نعمتها و </a:t>
            </a:r>
            <a:r>
              <a:rPr lang="fa-IR" sz="1600" dirty="0" err="1">
                <a:cs typeface="B Tehran" pitchFamily="2" charset="-78"/>
              </a:rPr>
              <a:t>مواهبى</a:t>
            </a:r>
            <a:r>
              <a:rPr lang="fa-IR" sz="1600" dirty="0">
                <a:cs typeface="B Tehran" pitchFamily="2" charset="-78"/>
              </a:rPr>
              <a:t> </a:t>
            </a:r>
            <a:r>
              <a:rPr lang="fa-IR" sz="1600" dirty="0" err="1">
                <a:cs typeface="B Tehran" pitchFamily="2" charset="-78"/>
              </a:rPr>
              <a:t>كه</a:t>
            </a:r>
            <a:r>
              <a:rPr lang="fa-IR" sz="1600" dirty="0">
                <a:cs typeface="B Tehran" pitchFamily="2" charset="-78"/>
              </a:rPr>
              <a:t> به آنان </a:t>
            </a:r>
            <a:r>
              <a:rPr lang="fa-IR" sz="1600" dirty="0" err="1">
                <a:cs typeface="B Tehran" pitchFamily="2" charset="-78"/>
              </a:rPr>
              <a:t>روزى</a:t>
            </a:r>
            <a:r>
              <a:rPr lang="fa-IR" sz="1600" dirty="0">
                <a:cs typeface="B Tehran" pitchFamily="2" charset="-78"/>
              </a:rPr>
              <a:t> </a:t>
            </a:r>
            <a:r>
              <a:rPr lang="fa-IR" sz="1600" dirty="0" err="1">
                <a:cs typeface="B Tehran" pitchFamily="2" charset="-78"/>
              </a:rPr>
              <a:t>داده‏ايم</a:t>
            </a:r>
            <a:r>
              <a:rPr lang="fa-IR" sz="1600" dirty="0">
                <a:cs typeface="B Tehran" pitchFamily="2" charset="-78"/>
              </a:rPr>
              <a:t>، انفاق </a:t>
            </a:r>
            <a:r>
              <a:rPr lang="fa-IR" sz="1600" dirty="0" err="1">
                <a:cs typeface="B Tehran" pitchFamily="2" charset="-78"/>
              </a:rPr>
              <a:t>مى‏كنند</a:t>
            </a:r>
            <a:r>
              <a:rPr lang="fa-IR" sz="1600" dirty="0">
                <a:cs typeface="B Tehran" pitchFamily="2" charset="-78"/>
              </a:rPr>
              <a:t>. 2-«وَ </a:t>
            </a:r>
            <a:r>
              <a:rPr lang="fa-IR" sz="1600" dirty="0" err="1">
                <a:cs typeface="B Tehran" pitchFamily="2" charset="-78"/>
              </a:rPr>
              <a:t>الْمُؤْمِنُونَ</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الْمُؤْمِناتُ</a:t>
            </a:r>
            <a:r>
              <a:rPr lang="fa-IR" sz="1600" dirty="0">
                <a:cs typeface="B Tehran" pitchFamily="2" charset="-78"/>
              </a:rPr>
              <a:t> </a:t>
            </a:r>
            <a:r>
              <a:rPr lang="fa-IR" sz="1600" dirty="0" err="1">
                <a:cs typeface="B Tehran" pitchFamily="2" charset="-78"/>
              </a:rPr>
              <a:t>بَعْضُهُمْ</a:t>
            </a:r>
            <a:r>
              <a:rPr lang="fa-IR" sz="1600" dirty="0">
                <a:cs typeface="B Tehran" pitchFamily="2" charset="-78"/>
              </a:rPr>
              <a:t> </a:t>
            </a:r>
            <a:r>
              <a:rPr lang="fa-IR" sz="1600" dirty="0" err="1">
                <a:cs typeface="B Tehran" pitchFamily="2" charset="-78"/>
              </a:rPr>
              <a:t>أَوْلِياءُ</a:t>
            </a:r>
            <a:r>
              <a:rPr lang="fa-IR" sz="1600" dirty="0">
                <a:cs typeface="B Tehran" pitchFamily="2" charset="-78"/>
              </a:rPr>
              <a:t> </a:t>
            </a:r>
            <a:r>
              <a:rPr lang="fa-IR" sz="1600" dirty="0" err="1">
                <a:cs typeface="B Tehran" pitchFamily="2" charset="-78"/>
              </a:rPr>
              <a:t>بَعْضٍ</a:t>
            </a:r>
            <a:r>
              <a:rPr lang="fa-IR" sz="1600" dirty="0">
                <a:cs typeface="B Tehran" pitchFamily="2" charset="-78"/>
              </a:rPr>
              <a:t> </a:t>
            </a:r>
            <a:r>
              <a:rPr lang="fa-IR" sz="1600" dirty="0" err="1">
                <a:cs typeface="B Tehran" pitchFamily="2" charset="-78"/>
              </a:rPr>
              <a:t>يَأْمُرُونَ</a:t>
            </a:r>
            <a:r>
              <a:rPr lang="fa-IR" sz="1600" dirty="0">
                <a:cs typeface="B Tehran" pitchFamily="2" charset="-78"/>
              </a:rPr>
              <a:t> </a:t>
            </a:r>
            <a:r>
              <a:rPr lang="fa-IR" sz="1600" dirty="0" err="1">
                <a:cs typeface="B Tehran" pitchFamily="2" charset="-78"/>
              </a:rPr>
              <a:t>بِالْمَعْرُوفِ</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يَنْهَوْنَ</a:t>
            </a:r>
            <a:r>
              <a:rPr lang="fa-IR" sz="1600" dirty="0">
                <a:cs typeface="B Tehran" pitchFamily="2" charset="-78"/>
              </a:rPr>
              <a:t> </a:t>
            </a:r>
            <a:r>
              <a:rPr lang="fa-IR" sz="1600" dirty="0" err="1">
                <a:cs typeface="B Tehran" pitchFamily="2" charset="-78"/>
              </a:rPr>
              <a:t>عَنِ</a:t>
            </a:r>
            <a:r>
              <a:rPr lang="fa-IR" sz="1600" dirty="0">
                <a:cs typeface="B Tehran" pitchFamily="2" charset="-78"/>
              </a:rPr>
              <a:t> </a:t>
            </a:r>
            <a:r>
              <a:rPr lang="fa-IR" sz="1600" dirty="0" err="1">
                <a:cs typeface="B Tehran" pitchFamily="2" charset="-78"/>
              </a:rPr>
              <a:t>الْمُنْكَرِ</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يُقيمُونَ</a:t>
            </a:r>
            <a:r>
              <a:rPr lang="fa-IR" sz="1600" dirty="0">
                <a:cs typeface="B Tehran" pitchFamily="2" charset="-78"/>
              </a:rPr>
              <a:t> </a:t>
            </a:r>
            <a:r>
              <a:rPr lang="fa-IR" sz="1600" dirty="0" err="1">
                <a:cs typeface="B Tehran" pitchFamily="2" charset="-78"/>
              </a:rPr>
              <a:t>الصَّلاةَ</a:t>
            </a:r>
            <a:r>
              <a:rPr lang="fa-IR" sz="1600" dirty="0">
                <a:cs typeface="B Tehran" pitchFamily="2" charset="-78"/>
              </a:rPr>
              <a:t> </a:t>
            </a:r>
            <a:r>
              <a:rPr lang="fa-IR" sz="1600" dirty="0" err="1">
                <a:cs typeface="B Tehran" pitchFamily="2" charset="-78"/>
              </a:rPr>
              <a:t>وَ</a:t>
            </a:r>
            <a:r>
              <a:rPr lang="fa-IR" sz="1600" dirty="0">
                <a:cs typeface="B Tehran" pitchFamily="2" charset="-78"/>
              </a:rPr>
              <a:t> </a:t>
            </a:r>
            <a:r>
              <a:rPr lang="fa-IR" sz="1600" dirty="0" err="1">
                <a:cs typeface="B Tehran" pitchFamily="2" charset="-78"/>
              </a:rPr>
              <a:t>يُؤْتُونَ</a:t>
            </a:r>
            <a:r>
              <a:rPr lang="fa-IR" sz="1600" dirty="0">
                <a:cs typeface="B Tehran" pitchFamily="2" charset="-78"/>
              </a:rPr>
              <a:t> </a:t>
            </a:r>
            <a:r>
              <a:rPr lang="fa-IR" sz="1600" dirty="0" err="1">
                <a:cs typeface="B Tehran" pitchFamily="2" charset="-78"/>
              </a:rPr>
              <a:t>الزَّكاةَ</a:t>
            </a:r>
            <a:r>
              <a:rPr lang="fa-IR" sz="1600" dirty="0">
                <a:cs typeface="B Tehran" pitchFamily="2" charset="-78"/>
              </a:rPr>
              <a:t>...»(7)؛ مردان و زنان </a:t>
            </a:r>
            <a:r>
              <a:rPr lang="fa-IR" sz="1600" dirty="0" err="1">
                <a:cs typeface="B Tehran" pitchFamily="2" charset="-78"/>
              </a:rPr>
              <a:t>باايمان</a:t>
            </a:r>
            <a:r>
              <a:rPr lang="fa-IR" sz="1600" dirty="0">
                <a:cs typeface="B Tehran" pitchFamily="2" charset="-78"/>
              </a:rPr>
              <a:t>، </a:t>
            </a:r>
            <a:r>
              <a:rPr lang="fa-IR" sz="1600" dirty="0" err="1">
                <a:cs typeface="B Tehran" pitchFamily="2" charset="-78"/>
              </a:rPr>
              <a:t>ولىّ</a:t>
            </a:r>
            <a:r>
              <a:rPr lang="fa-IR" sz="1600" dirty="0">
                <a:cs typeface="B Tehran" pitchFamily="2" charset="-78"/>
              </a:rPr>
              <a:t> (و </a:t>
            </a:r>
            <a:r>
              <a:rPr lang="fa-IR" sz="1600" dirty="0" err="1">
                <a:cs typeface="B Tehran" pitchFamily="2" charset="-78"/>
              </a:rPr>
              <a:t>يار</a:t>
            </a:r>
            <a:r>
              <a:rPr lang="fa-IR" sz="1600" dirty="0">
                <a:cs typeface="B Tehran" pitchFamily="2" charset="-78"/>
              </a:rPr>
              <a:t> و </a:t>
            </a:r>
            <a:r>
              <a:rPr lang="fa-IR" sz="1600" dirty="0" err="1">
                <a:cs typeface="B Tehran" pitchFamily="2" charset="-78"/>
              </a:rPr>
              <a:t>ياور</a:t>
            </a:r>
            <a:r>
              <a:rPr lang="fa-IR" sz="1600" dirty="0">
                <a:cs typeface="B Tehran" pitchFamily="2" charset="-78"/>
              </a:rPr>
              <a:t>) </a:t>
            </a:r>
            <a:r>
              <a:rPr lang="fa-IR" sz="1600" dirty="0" err="1">
                <a:cs typeface="B Tehran" pitchFamily="2" charset="-78"/>
              </a:rPr>
              <a:t>يكديگرند</a:t>
            </a:r>
            <a:r>
              <a:rPr lang="fa-IR" sz="1600" dirty="0">
                <a:cs typeface="B Tehran" pitchFamily="2" charset="-78"/>
              </a:rPr>
              <a:t> امر به معروف، و </a:t>
            </a:r>
            <a:r>
              <a:rPr lang="fa-IR" sz="1600" dirty="0" err="1">
                <a:cs typeface="B Tehran" pitchFamily="2" charset="-78"/>
              </a:rPr>
              <a:t>نهى</a:t>
            </a:r>
            <a:r>
              <a:rPr lang="fa-IR" sz="1600" dirty="0">
                <a:cs typeface="B Tehran" pitchFamily="2" charset="-78"/>
              </a:rPr>
              <a:t> از </a:t>
            </a:r>
            <a:r>
              <a:rPr lang="fa-IR" sz="1600" dirty="0" err="1">
                <a:cs typeface="B Tehran" pitchFamily="2" charset="-78"/>
              </a:rPr>
              <a:t>منكر</a:t>
            </a:r>
            <a:r>
              <a:rPr lang="fa-IR" sz="1600" dirty="0">
                <a:cs typeface="B Tehran" pitchFamily="2" charset="-78"/>
              </a:rPr>
              <a:t> </a:t>
            </a:r>
            <a:r>
              <a:rPr lang="fa-IR" sz="1600" dirty="0" err="1">
                <a:cs typeface="B Tehran" pitchFamily="2" charset="-78"/>
              </a:rPr>
              <a:t>مى‏كنند</a:t>
            </a:r>
            <a:r>
              <a:rPr lang="fa-IR" sz="1600" dirty="0">
                <a:cs typeface="B Tehran" pitchFamily="2" charset="-78"/>
              </a:rPr>
              <a:t> نماز را برپا </a:t>
            </a:r>
            <a:r>
              <a:rPr lang="fa-IR" sz="1600" dirty="0" err="1">
                <a:cs typeface="B Tehran" pitchFamily="2" charset="-78"/>
              </a:rPr>
              <a:t>مى‏دارند</a:t>
            </a:r>
            <a:r>
              <a:rPr lang="fa-IR" sz="1600" dirty="0">
                <a:cs typeface="B Tehran" pitchFamily="2" charset="-78"/>
              </a:rPr>
              <a:t> و </a:t>
            </a:r>
            <a:r>
              <a:rPr lang="fa-IR" sz="1600" dirty="0" err="1">
                <a:cs typeface="B Tehran" pitchFamily="2" charset="-78"/>
              </a:rPr>
              <a:t>زكات</a:t>
            </a:r>
            <a:r>
              <a:rPr lang="fa-IR" sz="1600" dirty="0">
                <a:cs typeface="B Tehran" pitchFamily="2" charset="-78"/>
              </a:rPr>
              <a:t> را </a:t>
            </a:r>
            <a:r>
              <a:rPr lang="fa-IR" sz="1600" dirty="0" err="1">
                <a:cs typeface="B Tehran" pitchFamily="2" charset="-78"/>
              </a:rPr>
              <a:t>مى‏پردازند</a:t>
            </a:r>
            <a:r>
              <a:rPr lang="fa-IR" sz="1600" dirty="0">
                <a:cs typeface="B Tehran" pitchFamily="2" charset="-78"/>
              </a:rPr>
              <a:t>... </a:t>
            </a:r>
            <a:r>
              <a:rPr lang="fa-IR" sz="1600" dirty="0" err="1">
                <a:cs typeface="B Tehran" pitchFamily="2" charset="-78"/>
              </a:rPr>
              <a:t>آياتي</a:t>
            </a:r>
            <a:r>
              <a:rPr lang="fa-IR" sz="1600" dirty="0">
                <a:cs typeface="B Tehran" pitchFamily="2" charset="-78"/>
              </a:rPr>
              <a:t> درباره آثار نماز: طه (20) 132، بقره (2) 277و 45و153، توبه (9) 7 و 11و.... </a:t>
            </a:r>
            <a:r>
              <a:rPr lang="fa-IR" sz="1600" dirty="0" err="1">
                <a:cs typeface="B Tehran" pitchFamily="2" charset="-78"/>
              </a:rPr>
              <a:t>آياتي</a:t>
            </a:r>
            <a:r>
              <a:rPr lang="fa-IR" sz="1600" dirty="0">
                <a:cs typeface="B Tehran" pitchFamily="2" charset="-78"/>
              </a:rPr>
              <a:t> درباره آداب نماز: بقره (2) 238، انعام (6) 92، </a:t>
            </a:r>
            <a:r>
              <a:rPr lang="fa-IR" sz="1600" dirty="0" err="1">
                <a:cs typeface="B Tehran" pitchFamily="2" charset="-78"/>
              </a:rPr>
              <a:t>مؤمنون</a:t>
            </a:r>
            <a:r>
              <a:rPr lang="fa-IR" sz="1600" dirty="0">
                <a:cs typeface="B Tehran" pitchFamily="2" charset="-78"/>
              </a:rPr>
              <a:t> (23) 1 و 9، </a:t>
            </a:r>
            <a:r>
              <a:rPr lang="fa-IR" sz="1600" dirty="0" err="1">
                <a:cs typeface="B Tehran" pitchFamily="2" charset="-78"/>
              </a:rPr>
              <a:t>معارج</a:t>
            </a:r>
            <a:r>
              <a:rPr lang="fa-IR" sz="1600" dirty="0">
                <a:cs typeface="B Tehran" pitchFamily="2" charset="-78"/>
              </a:rPr>
              <a:t> (70) 34و.... البته </a:t>
            </a:r>
            <a:r>
              <a:rPr lang="fa-IR" sz="1600" dirty="0" err="1">
                <a:cs typeface="B Tehran" pitchFamily="2" charset="-78"/>
              </a:rPr>
              <a:t>آيات</a:t>
            </a:r>
            <a:r>
              <a:rPr lang="fa-IR" sz="1600" dirty="0">
                <a:cs typeface="B Tehran" pitchFamily="2" charset="-78"/>
              </a:rPr>
              <a:t> قرآن درباره نماز منحصر به </a:t>
            </a:r>
            <a:r>
              <a:rPr lang="fa-IR" sz="1600" dirty="0" err="1">
                <a:cs typeface="B Tehran" pitchFamily="2" charset="-78"/>
              </a:rPr>
              <a:t>نمازهاي</a:t>
            </a:r>
            <a:r>
              <a:rPr lang="fa-IR" sz="1600" dirty="0">
                <a:cs typeface="B Tehran" pitchFamily="2" charset="-78"/>
              </a:rPr>
              <a:t> واجب </a:t>
            </a:r>
            <a:r>
              <a:rPr lang="fa-IR" sz="1600" dirty="0" err="1">
                <a:cs typeface="B Tehran" pitchFamily="2" charset="-78"/>
              </a:rPr>
              <a:t>يوميه</a:t>
            </a:r>
            <a:r>
              <a:rPr lang="fa-IR" sz="1600" dirty="0">
                <a:cs typeface="B Tehran" pitchFamily="2" charset="-78"/>
              </a:rPr>
              <a:t> </a:t>
            </a:r>
            <a:r>
              <a:rPr lang="fa-IR" sz="1600" dirty="0" err="1">
                <a:cs typeface="B Tehran" pitchFamily="2" charset="-78"/>
              </a:rPr>
              <a:t>نيست</a:t>
            </a:r>
            <a:r>
              <a:rPr lang="fa-IR" sz="1600" dirty="0">
                <a:cs typeface="B Tehran" pitchFamily="2" charset="-78"/>
              </a:rPr>
              <a:t> و درباره نماز </a:t>
            </a:r>
            <a:r>
              <a:rPr lang="fa-IR" sz="1600" dirty="0" err="1">
                <a:cs typeface="B Tehran" pitchFamily="2" charset="-78"/>
              </a:rPr>
              <a:t>هاي</a:t>
            </a:r>
            <a:r>
              <a:rPr lang="fa-IR" sz="1600" dirty="0">
                <a:cs typeface="B Tehran" pitchFamily="2" charset="-78"/>
              </a:rPr>
              <a:t> واجب </a:t>
            </a:r>
            <a:r>
              <a:rPr lang="fa-IR" sz="1600" dirty="0" err="1">
                <a:cs typeface="B Tehran" pitchFamily="2" charset="-78"/>
              </a:rPr>
              <a:t>ديگر</a:t>
            </a:r>
            <a:r>
              <a:rPr lang="fa-IR" sz="1600" dirty="0">
                <a:cs typeface="B Tehran" pitchFamily="2" charset="-78"/>
              </a:rPr>
              <a:t> مثل نماز جمعه، نماز </a:t>
            </a:r>
            <a:r>
              <a:rPr lang="fa-IR" sz="1600" dirty="0" err="1">
                <a:cs typeface="B Tehran" pitchFamily="2" charset="-78"/>
              </a:rPr>
              <a:t>عيد</a:t>
            </a:r>
            <a:r>
              <a:rPr lang="fa-IR" sz="1600" dirty="0">
                <a:cs typeface="B Tehran" pitchFamily="2" charset="-78"/>
              </a:rPr>
              <a:t> </a:t>
            </a:r>
            <a:r>
              <a:rPr lang="fa-IR" sz="1600" dirty="0" err="1">
                <a:cs typeface="B Tehran" pitchFamily="2" charset="-78"/>
              </a:rPr>
              <a:t>يا</a:t>
            </a:r>
            <a:r>
              <a:rPr lang="fa-IR" sz="1600" dirty="0">
                <a:cs typeface="B Tehran" pitchFamily="2" charset="-78"/>
              </a:rPr>
              <a:t> نماز </a:t>
            </a:r>
            <a:r>
              <a:rPr lang="fa-IR" sz="1600" dirty="0" err="1">
                <a:cs typeface="B Tehran" pitchFamily="2" charset="-78"/>
              </a:rPr>
              <a:t>هاي</a:t>
            </a:r>
            <a:r>
              <a:rPr lang="fa-IR" sz="1600" dirty="0">
                <a:cs typeface="B Tehran" pitchFamily="2" charset="-78"/>
              </a:rPr>
              <a:t> </a:t>
            </a:r>
            <a:r>
              <a:rPr lang="fa-IR" sz="1600" dirty="0" err="1">
                <a:cs typeface="B Tehran" pitchFamily="2" charset="-78"/>
              </a:rPr>
              <a:t>ديگر</a:t>
            </a:r>
            <a:r>
              <a:rPr lang="fa-IR" sz="1600" dirty="0">
                <a:cs typeface="B Tehran" pitchFamily="2" charset="-78"/>
              </a:rPr>
              <a:t> مثل نماز خوف، نماز مسافر، نماز شب و... </a:t>
            </a:r>
            <a:r>
              <a:rPr lang="fa-IR" sz="1600" dirty="0" err="1">
                <a:cs typeface="B Tehran" pitchFamily="2" charset="-78"/>
              </a:rPr>
              <a:t>نيز</a:t>
            </a:r>
            <a:r>
              <a:rPr lang="fa-IR" sz="1600" dirty="0">
                <a:cs typeface="B Tehran" pitchFamily="2" charset="-78"/>
              </a:rPr>
              <a:t> </a:t>
            </a:r>
            <a:r>
              <a:rPr lang="fa-IR" sz="1600" dirty="0" err="1">
                <a:cs typeface="B Tehran" pitchFamily="2" charset="-78"/>
              </a:rPr>
              <a:t>آياتي</a:t>
            </a:r>
            <a:r>
              <a:rPr lang="fa-IR" sz="1600" dirty="0">
                <a:cs typeface="B Tehran" pitchFamily="2" charset="-78"/>
              </a:rPr>
              <a:t> وجود دارد </a:t>
            </a:r>
            <a:r>
              <a:rPr lang="fa-IR" sz="1600" dirty="0" err="1">
                <a:cs typeface="B Tehran" pitchFamily="2" charset="-78"/>
              </a:rPr>
              <a:t>كه</a:t>
            </a:r>
            <a:r>
              <a:rPr lang="fa-IR" sz="1600" dirty="0">
                <a:cs typeface="B Tehran" pitchFamily="2" charset="-78"/>
              </a:rPr>
              <a:t> </a:t>
            </a:r>
            <a:r>
              <a:rPr lang="fa-IR" sz="1600" dirty="0" err="1">
                <a:cs typeface="B Tehran" pitchFamily="2" charset="-78"/>
              </a:rPr>
              <a:t>براي</a:t>
            </a:r>
            <a:r>
              <a:rPr lang="fa-IR" sz="1600" dirty="0">
                <a:cs typeface="B Tehran" pitchFamily="2" charset="-78"/>
              </a:rPr>
              <a:t> دست </a:t>
            </a:r>
            <a:r>
              <a:rPr lang="fa-IR" sz="1600" dirty="0" err="1">
                <a:cs typeface="B Tehran" pitchFamily="2" charset="-78"/>
              </a:rPr>
              <a:t>يابي</a:t>
            </a:r>
            <a:r>
              <a:rPr lang="fa-IR" sz="1600" dirty="0">
                <a:cs typeface="B Tehran" pitchFamily="2" charset="-78"/>
              </a:rPr>
              <a:t> به دسته </a:t>
            </a:r>
            <a:r>
              <a:rPr lang="fa-IR" sz="1600" dirty="0" err="1">
                <a:cs typeface="B Tehran" pitchFamily="2" charset="-78"/>
              </a:rPr>
              <a:t>بندي</a:t>
            </a:r>
            <a:r>
              <a:rPr lang="fa-IR" sz="1600" dirty="0">
                <a:cs typeface="B Tehran" pitchFamily="2" charset="-78"/>
              </a:rPr>
              <a:t> </a:t>
            </a:r>
            <a:r>
              <a:rPr lang="fa-IR" sz="1600" dirty="0" err="1">
                <a:cs typeface="B Tehran" pitchFamily="2" charset="-78"/>
              </a:rPr>
              <a:t>هاي</a:t>
            </a:r>
            <a:r>
              <a:rPr lang="fa-IR" sz="1600" dirty="0">
                <a:cs typeface="B Tehran" pitchFamily="2" charset="-78"/>
              </a:rPr>
              <a:t> مناسب </a:t>
            </a:r>
            <a:r>
              <a:rPr lang="fa-IR" sz="1600" dirty="0" err="1">
                <a:cs typeface="B Tehran" pitchFamily="2" charset="-78"/>
              </a:rPr>
              <a:t>اين</a:t>
            </a:r>
            <a:r>
              <a:rPr lang="fa-IR" sz="1600" dirty="0">
                <a:cs typeface="B Tehran" pitchFamily="2" charset="-78"/>
              </a:rPr>
              <a:t> </a:t>
            </a:r>
            <a:r>
              <a:rPr lang="fa-IR" sz="1600" dirty="0" err="1">
                <a:cs typeface="B Tehran" pitchFamily="2" charset="-78"/>
              </a:rPr>
              <a:t>آيات</a:t>
            </a:r>
            <a:r>
              <a:rPr lang="fa-IR" sz="1600" dirty="0">
                <a:cs typeface="B Tehran" pitchFamily="2" charset="-78"/>
              </a:rPr>
              <a:t> و مجموع آنها </a:t>
            </a:r>
            <a:r>
              <a:rPr lang="fa-IR" sz="1600" dirty="0" err="1">
                <a:cs typeface="B Tehran" pitchFamily="2" charset="-78"/>
              </a:rPr>
              <a:t>مي</a:t>
            </a:r>
            <a:r>
              <a:rPr lang="fa-IR" sz="1600" dirty="0">
                <a:cs typeface="B Tehran" pitchFamily="2" charset="-78"/>
              </a:rPr>
              <a:t> </a:t>
            </a:r>
            <a:r>
              <a:rPr lang="fa-IR" sz="1600" dirty="0" err="1">
                <a:cs typeface="B Tehran" pitchFamily="2" charset="-78"/>
              </a:rPr>
              <a:t>توانيد</a:t>
            </a:r>
            <a:r>
              <a:rPr lang="fa-IR" sz="1600" dirty="0">
                <a:cs typeface="B Tehran" pitchFamily="2" charset="-78"/>
              </a:rPr>
              <a:t> به </a:t>
            </a:r>
            <a:r>
              <a:rPr lang="fa-IR" sz="1600" dirty="0" err="1">
                <a:cs typeface="B Tehran" pitchFamily="2" charset="-78"/>
              </a:rPr>
              <a:t>كتاب</a:t>
            </a:r>
            <a:r>
              <a:rPr lang="fa-IR" sz="1600" dirty="0">
                <a:cs typeface="B Tehran" pitchFamily="2" charset="-78"/>
              </a:rPr>
              <a:t> </a:t>
            </a:r>
            <a:r>
              <a:rPr lang="fa-IR" sz="1600" dirty="0" err="1">
                <a:cs typeface="B Tehran" pitchFamily="2" charset="-78"/>
              </a:rPr>
              <a:t>يا</a:t>
            </a:r>
            <a:r>
              <a:rPr lang="fa-IR" sz="1600" dirty="0">
                <a:cs typeface="B Tehran" pitchFamily="2" charset="-78"/>
              </a:rPr>
              <a:t> نرم افزار فرهنگ قرآن، ج31، ص391، واژه نماز، مراجعه </a:t>
            </a:r>
            <a:r>
              <a:rPr lang="fa-IR" sz="1600" dirty="0" err="1">
                <a:cs typeface="B Tehran" pitchFamily="2" charset="-78"/>
              </a:rPr>
              <a:t>نماييد</a:t>
            </a:r>
            <a:r>
              <a:rPr lang="fa-IR" sz="1600" dirty="0">
                <a:cs typeface="B Tehran" pitchFamily="2" charset="-78"/>
              </a:rPr>
              <a:t>. </a:t>
            </a:r>
            <a:r>
              <a:rPr lang="fa-IR" sz="1600" dirty="0" err="1">
                <a:cs typeface="B Tehran" pitchFamily="2" charset="-78"/>
              </a:rPr>
              <a:t>همچنين</a:t>
            </a:r>
            <a:r>
              <a:rPr lang="fa-IR" sz="1600" dirty="0">
                <a:cs typeface="B Tehran" pitchFamily="2" charset="-78"/>
              </a:rPr>
              <a:t> </a:t>
            </a:r>
            <a:r>
              <a:rPr lang="fa-IR" sz="1600" dirty="0" err="1">
                <a:cs typeface="B Tehran" pitchFamily="2" charset="-78"/>
              </a:rPr>
              <a:t>كتاب</a:t>
            </a:r>
            <a:r>
              <a:rPr lang="fa-IR" sz="1600" dirty="0">
                <a:cs typeface="B Tehran" pitchFamily="2" charset="-78"/>
              </a:rPr>
              <a:t> «نماز در قرآن» </a:t>
            </a:r>
            <a:r>
              <a:rPr lang="fa-IR" sz="1600" dirty="0" err="1">
                <a:cs typeface="B Tehran" pitchFamily="2" charset="-78"/>
              </a:rPr>
              <a:t>براي</a:t>
            </a:r>
            <a:r>
              <a:rPr lang="fa-IR" sz="1600" dirty="0">
                <a:cs typeface="B Tehran" pitchFamily="2" charset="-78"/>
              </a:rPr>
              <a:t> مطالعه در </a:t>
            </a:r>
            <a:r>
              <a:rPr lang="fa-IR" sz="1600" dirty="0" err="1">
                <a:cs typeface="B Tehran" pitchFamily="2" charset="-78"/>
              </a:rPr>
              <a:t>اين</a:t>
            </a:r>
            <a:r>
              <a:rPr lang="fa-IR" sz="1600" dirty="0">
                <a:cs typeface="B Tehran" pitchFamily="2" charset="-78"/>
              </a:rPr>
              <a:t> </a:t>
            </a:r>
            <a:r>
              <a:rPr lang="fa-IR" sz="1600" dirty="0" err="1">
                <a:cs typeface="B Tehran" pitchFamily="2" charset="-78"/>
              </a:rPr>
              <a:t>زمينه</a:t>
            </a:r>
            <a:r>
              <a:rPr lang="fa-IR" sz="1600" dirty="0">
                <a:cs typeface="B Tehran" pitchFamily="2" charset="-78"/>
              </a:rPr>
              <a:t> </a:t>
            </a:r>
            <a:r>
              <a:rPr lang="fa-IR" sz="1600" dirty="0" err="1">
                <a:cs typeface="B Tehran" pitchFamily="2" charset="-78"/>
              </a:rPr>
              <a:t>مفيد</a:t>
            </a:r>
            <a:r>
              <a:rPr lang="fa-IR" sz="1600" dirty="0">
                <a:cs typeface="B Tehran" pitchFamily="2" charset="-78"/>
              </a:rPr>
              <a:t> است.(8) </a:t>
            </a:r>
            <a:r>
              <a:rPr lang="fa-IR" sz="1600" dirty="0" err="1">
                <a:cs typeface="B Tehran" pitchFamily="2" charset="-78"/>
              </a:rPr>
              <a:t>پي</a:t>
            </a:r>
            <a:r>
              <a:rPr lang="fa-IR" sz="1600" dirty="0">
                <a:cs typeface="B Tehran" pitchFamily="2" charset="-78"/>
              </a:rPr>
              <a:t> نوشت ها: 1. طه(20)آيه14. 2. </a:t>
            </a:r>
            <a:r>
              <a:rPr lang="fa-IR" sz="1600" dirty="0" err="1">
                <a:cs typeface="B Tehran" pitchFamily="2" charset="-78"/>
              </a:rPr>
              <a:t>عنكبوت</a:t>
            </a:r>
            <a:r>
              <a:rPr lang="fa-IR" sz="1600" dirty="0">
                <a:cs typeface="B Tehran" pitchFamily="2" charset="-78"/>
              </a:rPr>
              <a:t>(29)آيه45. 3. </a:t>
            </a:r>
            <a:r>
              <a:rPr lang="fa-IR" sz="1600" dirty="0" err="1">
                <a:cs typeface="B Tehran" pitchFamily="2" charset="-78"/>
              </a:rPr>
              <a:t>اسراء</a:t>
            </a:r>
            <a:r>
              <a:rPr lang="fa-IR" sz="1600" dirty="0">
                <a:cs typeface="B Tehran" pitchFamily="2" charset="-78"/>
              </a:rPr>
              <a:t>(17)آيات78و79. 4. </a:t>
            </a:r>
            <a:r>
              <a:rPr lang="fa-IR" sz="1600" dirty="0" err="1">
                <a:cs typeface="B Tehran" pitchFamily="2" charset="-78"/>
              </a:rPr>
              <a:t>هود</a:t>
            </a:r>
            <a:r>
              <a:rPr lang="fa-IR" sz="1600" dirty="0">
                <a:cs typeface="B Tehran" pitchFamily="2" charset="-78"/>
              </a:rPr>
              <a:t>(11)آيه114. 5. طه، آيه130. 6. بقره(2)آيه3. 7. توبه(9)آيه71. 8. </a:t>
            </a:r>
            <a:r>
              <a:rPr lang="fa-IR" sz="1600" dirty="0" err="1">
                <a:cs typeface="B Tehran" pitchFamily="2" charset="-78"/>
              </a:rPr>
              <a:t>سيد</a:t>
            </a:r>
            <a:r>
              <a:rPr lang="fa-IR" sz="1600" dirty="0">
                <a:cs typeface="B Tehran" pitchFamily="2" charset="-78"/>
              </a:rPr>
              <a:t> </a:t>
            </a:r>
            <a:r>
              <a:rPr lang="fa-IR" sz="1600" dirty="0" err="1">
                <a:cs typeface="B Tehran" pitchFamily="2" charset="-78"/>
              </a:rPr>
              <a:t>علوي</a:t>
            </a:r>
            <a:r>
              <a:rPr lang="fa-IR" sz="1600" dirty="0">
                <a:cs typeface="B Tehran" pitchFamily="2" charset="-78"/>
              </a:rPr>
              <a:t>، </a:t>
            </a:r>
            <a:r>
              <a:rPr lang="fa-IR" sz="1600" dirty="0" err="1">
                <a:cs typeface="B Tehran" pitchFamily="2" charset="-78"/>
              </a:rPr>
              <a:t>سيد</a:t>
            </a:r>
            <a:r>
              <a:rPr lang="fa-IR" sz="1600" dirty="0">
                <a:cs typeface="B Tehran" pitchFamily="2" charset="-78"/>
              </a:rPr>
              <a:t> </a:t>
            </a:r>
            <a:r>
              <a:rPr lang="fa-IR" sz="1600" dirty="0" err="1">
                <a:cs typeface="B Tehran" pitchFamily="2" charset="-78"/>
              </a:rPr>
              <a:t>ابراهيم</a:t>
            </a:r>
            <a:r>
              <a:rPr lang="fa-IR" sz="1600" dirty="0">
                <a:cs typeface="B Tehran" pitchFamily="2" charset="-78"/>
              </a:rPr>
              <a:t>، نماز در قرآن، انتشارات چاپ و نشر </a:t>
            </a:r>
            <a:r>
              <a:rPr lang="fa-IR" sz="1600" dirty="0" err="1">
                <a:cs typeface="B Tehran" pitchFamily="2" charset="-78"/>
              </a:rPr>
              <a:t>بين</a:t>
            </a:r>
            <a:r>
              <a:rPr lang="fa-IR" sz="1600" dirty="0">
                <a:cs typeface="B Tehran" pitchFamily="2" charset="-78"/>
              </a:rPr>
              <a:t> </a:t>
            </a:r>
            <a:r>
              <a:rPr lang="fa-IR" sz="1600" dirty="0" err="1">
                <a:cs typeface="B Tehran" pitchFamily="2" charset="-78"/>
              </a:rPr>
              <a:t>الملل</a:t>
            </a:r>
            <a:r>
              <a:rPr lang="fa-IR" sz="1600" dirty="0">
                <a:cs typeface="B Tehran" pitchFamily="2" charset="-78"/>
              </a:rPr>
              <a:t>، چاپ اول، 1389</a:t>
            </a:r>
            <a:r>
              <a:rPr lang="fa-IR" sz="1600" dirty="0" smtClean="0">
                <a:cs typeface="B Tehran" pitchFamily="2" charset="-78"/>
              </a:rPr>
              <a:t>.</a:t>
            </a:r>
            <a:endParaRPr lang="fa-IR" sz="1600" dirty="0">
              <a:cs typeface="B Tehran" pitchFamily="2" charset="-78"/>
            </a:endParaRPr>
          </a:p>
        </p:txBody>
      </p:sp>
    </p:spTree>
    <p:extLst>
      <p:ext uri="{BB962C8B-B14F-4D97-AF65-F5344CB8AC3E}">
        <p14:creationId xmlns:p14="http://schemas.microsoft.com/office/powerpoint/2010/main" val="2123431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Oval 3"/>
          <p:cNvSpPr/>
          <p:nvPr/>
        </p:nvSpPr>
        <p:spPr>
          <a:xfrm>
            <a:off x="0" y="0"/>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threePt" dir="t"/>
            </a:scene3d>
            <a:sp3d extrusionH="57150">
              <a:bevelT w="38100" h="38100"/>
            </a:sp3d>
          </a:bodyPr>
          <a:lstStyle/>
          <a:p>
            <a:pPr algn="ctr" rtl="1"/>
            <a:r>
              <a:rPr lang="fa-IR" sz="34400" dirty="0">
                <a:ln>
                  <a:solidFill>
                    <a:sysClr val="windowText" lastClr="000000"/>
                  </a:solidFill>
                </a:ln>
                <a:solidFill>
                  <a:srgbClr val="FFFF00"/>
                </a:solidFill>
                <a:cs typeface="B Nazanin Outline" pitchFamily="2" charset="-78"/>
              </a:rPr>
              <a:t>1</a:t>
            </a:r>
          </a:p>
        </p:txBody>
      </p:sp>
      <p:sp>
        <p:nvSpPr>
          <p:cNvPr id="2" name="Rectangle 1"/>
          <p:cNvSpPr/>
          <p:nvPr/>
        </p:nvSpPr>
        <p:spPr>
          <a:xfrm>
            <a:off x="3851920" y="4653136"/>
            <a:ext cx="1944216" cy="864096"/>
          </a:xfrm>
          <a:prstGeom prst="rect">
            <a:avLst/>
          </a:prstGeom>
          <a:solidFill>
            <a:srgbClr val="00B0F0"/>
          </a:solidFill>
          <a:ln w="9525"/>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400" dirty="0" smtClean="0">
                <a:solidFill>
                  <a:srgbClr val="FFFF00"/>
                </a:solidFill>
                <a:cs typeface="B Jalal" pitchFamily="2" charset="-78"/>
              </a:rPr>
              <a:t>اهمیت </a:t>
            </a:r>
            <a:endParaRPr lang="en-US" sz="4400" dirty="0">
              <a:solidFill>
                <a:srgbClr val="FFFF00"/>
              </a:solidFill>
              <a:cs typeface="B Jalal" pitchFamily="2" charset="-78"/>
            </a:endParaRPr>
          </a:p>
        </p:txBody>
      </p:sp>
      <p:sp>
        <p:nvSpPr>
          <p:cNvPr id="5" name="Rounded Rectangle 4"/>
          <p:cNvSpPr/>
          <p:nvPr/>
        </p:nvSpPr>
        <p:spPr>
          <a:xfrm>
            <a:off x="0" y="5949280"/>
            <a:ext cx="9144000" cy="908720"/>
          </a:xfrm>
          <a:prstGeom prst="roundRect">
            <a:avLst>
              <a:gd name="adj" fmla="val 0"/>
            </a:avLst>
          </a:prstGeom>
          <a:noFill/>
          <a:ln w="25400" cap="flat" cmpd="sng" algn="ctr">
            <a:noFill/>
            <a:prstDash val="solid"/>
          </a:ln>
          <a:effectLst/>
        </p:spPr>
        <p:txBody>
          <a:bodyPr rtlCol="0" anchor="ctr"/>
          <a:lstStyle/>
          <a:p>
            <a:pPr marL="0" marR="0" lvl="0" indent="0" algn="justLow" defTabSz="914400" rtl="1" eaLnBrk="1" fontAlgn="auto" latinLnBrk="0" hangingPunct="1">
              <a:lnSpc>
                <a:spcPct val="115000"/>
              </a:lnSpc>
              <a:spcBef>
                <a:spcPts val="0"/>
              </a:spcBef>
              <a:spcAft>
                <a:spcPts val="1000"/>
              </a:spcAft>
              <a:buClrTx/>
              <a:buSzTx/>
              <a:buFontTx/>
              <a:buNone/>
              <a:tabLst/>
              <a:defRPr/>
            </a:pPr>
            <a:r>
              <a:rPr kumimoji="0" lang="fa-IR" sz="1800" b="0"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الإمام</a:t>
            </a:r>
            <a:r>
              <a:rPr kumimoji="0" lang="fa-IR" sz="1800" b="0"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800" b="0"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الصّادق</a:t>
            </a:r>
            <a:r>
              <a:rPr kumimoji="0" lang="fa-IR" sz="1800" b="0"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«ع»: </a:t>
            </a:r>
            <a:endParaRPr kumimoji="0" lang="fa-IR" sz="1800" b="0" i="0" u="none" strike="noStrike" kern="0" cap="none" spc="0" normalizeH="0" baseline="0" noProof="0" dirty="0" smtClean="0">
              <a:ln>
                <a:noFill/>
              </a:ln>
              <a:solidFill>
                <a:srgbClr val="FF0000"/>
              </a:solidFill>
              <a:effectLst/>
              <a:uLnTx/>
              <a:uFillTx/>
              <a:latin typeface="Calibri"/>
              <a:ea typeface="Calibri"/>
              <a:cs typeface="B Nazanin" panose="00000400000000000000" pitchFamily="2" charset="-78"/>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fa-IR" sz="1600" b="1" i="0" u="none" strike="noStrike" kern="0" cap="none" spc="0" normalizeH="0" baseline="0" noProof="0" dirty="0" err="1" smtClean="0">
                <a:ln>
                  <a:noFill/>
                </a:ln>
                <a:solidFill>
                  <a:srgbClr val="FF0000"/>
                </a:solidFill>
                <a:effectLst/>
                <a:uLnTx/>
                <a:uFillTx/>
                <a:latin typeface="Calibri"/>
                <a:ea typeface="Calibri"/>
                <a:cs typeface="B Nazanin" panose="00000400000000000000" pitchFamily="2" charset="-78"/>
              </a:rPr>
              <a:t>خصلتان</a:t>
            </a:r>
            <a:r>
              <a:rPr kumimoji="0" lang="fa-IR" sz="1600" b="1" i="0" u="none" strike="noStrike" kern="0" cap="none" spc="0" normalizeH="0" baseline="0" noProof="0" dirty="0" smtClean="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من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كانتا</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فيه</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إلّا</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فاعزب</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قيل</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و ما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هما</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قال: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الصّلاة</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في</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مواقيتها</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المحافظة</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عليها</a:t>
            </a:r>
            <a:r>
              <a:rPr kumimoji="0" lang="fa-IR"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FF0000"/>
                </a:solidFill>
                <a:effectLst/>
                <a:uLnTx/>
                <a:uFillTx/>
                <a:latin typeface="Calibri"/>
                <a:ea typeface="Calibri"/>
                <a:cs typeface="B Nazanin" panose="00000400000000000000" pitchFamily="2" charset="-78"/>
              </a:rPr>
              <a:t>المؤاساة</a:t>
            </a:r>
            <a:r>
              <a:rPr kumimoji="0" lang="fa-IR" sz="1600" b="1" i="0" u="none" strike="noStrike" kern="0" cap="none" spc="0" normalizeH="0" baseline="0" noProof="0" dirty="0" smtClean="0">
                <a:ln>
                  <a:noFill/>
                </a:ln>
                <a:solidFill>
                  <a:srgbClr val="FF0000"/>
                </a:solidFill>
                <a:effectLst/>
                <a:uLnTx/>
                <a:uFillTx/>
                <a:latin typeface="Calibri"/>
                <a:ea typeface="Calibri"/>
                <a:cs typeface="B Nazanin" panose="00000400000000000000" pitchFamily="2" charset="-78"/>
              </a:rPr>
              <a:t>».</a:t>
            </a:r>
            <a:endParaRPr kumimoji="0" lang="en-US" sz="1600" b="1" i="0" u="none" strike="noStrike" kern="0" cap="none" spc="0" normalizeH="0" baseline="0" noProof="0" dirty="0">
              <a:ln>
                <a:noFill/>
              </a:ln>
              <a:solidFill>
                <a:srgbClr val="FF0000"/>
              </a:solidFill>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382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3000" r="-17000" b="-14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251520" y="533400"/>
            <a:ext cx="6408712" cy="5775920"/>
          </a:xfrm>
          <a:solidFill>
            <a:schemeClr val="accent6">
              <a:lumMod val="20000"/>
              <a:lumOff val="80000"/>
            </a:schemeClr>
          </a:solidFill>
          <a:effectLst>
            <a:glow rad="63500">
              <a:srgbClr val="FE8D7A">
                <a:alpha val="40000"/>
              </a:srgbClr>
            </a:glow>
            <a:softEdge rad="317500"/>
          </a:effectLst>
        </p:spPr>
        <p:txBody>
          <a:bodyPr>
            <a:noAutofit/>
          </a:bodyPr>
          <a:lstStyle/>
          <a:p>
            <a:pPr marL="0" indent="0">
              <a:lnSpc>
                <a:spcPct val="150000"/>
              </a:lnSpc>
              <a:buNone/>
            </a:pPr>
            <a:r>
              <a:rPr lang="fa-IR" sz="5400" b="1" dirty="0" smtClean="0">
                <a:latin typeface="IranNastaliq" pitchFamily="18" charset="0"/>
                <a:cs typeface="B Tabassom" pitchFamily="2" charset="-78"/>
              </a:rPr>
              <a:t>1- نماز از منظر قرآن</a:t>
            </a:r>
          </a:p>
          <a:p>
            <a:pPr marL="0" indent="0">
              <a:lnSpc>
                <a:spcPct val="150000"/>
              </a:lnSpc>
              <a:buNone/>
            </a:pPr>
            <a:r>
              <a:rPr lang="fa-IR" sz="5400" b="1" dirty="0" smtClean="0">
                <a:latin typeface="IranNastaliq" pitchFamily="18" charset="0"/>
                <a:cs typeface="B Tabassom" pitchFamily="2" charset="-78"/>
              </a:rPr>
              <a:t>2- نماز از منظر معصومین </a:t>
            </a:r>
            <a:r>
              <a:rPr lang="fa-IR" sz="2400" dirty="0" smtClean="0">
                <a:latin typeface="IranNastaliq" pitchFamily="18" charset="0"/>
                <a:cs typeface="B Tabassom" pitchFamily="2" charset="-78"/>
              </a:rPr>
              <a:t>( </a:t>
            </a:r>
            <a:r>
              <a:rPr lang="fa-IR" sz="2400" dirty="0" err="1" smtClean="0">
                <a:latin typeface="IranNastaliq" pitchFamily="18" charset="0"/>
                <a:cs typeface="B Tabassom" pitchFamily="2" charset="-78"/>
              </a:rPr>
              <a:t>علیهم</a:t>
            </a:r>
            <a:r>
              <a:rPr lang="fa-IR" sz="2400" dirty="0" smtClean="0">
                <a:latin typeface="IranNastaliq" pitchFamily="18" charset="0"/>
                <a:cs typeface="B Tabassom" pitchFamily="2" charset="-78"/>
              </a:rPr>
              <a:t> </a:t>
            </a:r>
            <a:r>
              <a:rPr lang="fa-IR" sz="2400" dirty="0" err="1" smtClean="0">
                <a:latin typeface="IranNastaliq" pitchFamily="18" charset="0"/>
                <a:cs typeface="B Tabassom" pitchFamily="2" charset="-78"/>
              </a:rPr>
              <a:t>السلام</a:t>
            </a:r>
            <a:r>
              <a:rPr lang="fa-IR" sz="2400" dirty="0" smtClean="0">
                <a:latin typeface="IranNastaliq" pitchFamily="18" charset="0"/>
                <a:cs typeface="B Tabassom" pitchFamily="2" charset="-78"/>
              </a:rPr>
              <a:t>)</a:t>
            </a:r>
            <a:endParaRPr lang="fa-IR" sz="5400" dirty="0" smtClean="0">
              <a:latin typeface="IranNastaliq" pitchFamily="18" charset="0"/>
              <a:cs typeface="B Tabassom" pitchFamily="2" charset="-78"/>
            </a:endParaRPr>
          </a:p>
          <a:p>
            <a:pPr marL="0" indent="0">
              <a:lnSpc>
                <a:spcPct val="150000"/>
              </a:lnSpc>
              <a:buNone/>
            </a:pPr>
            <a:r>
              <a:rPr lang="fa-IR" sz="5400" b="1" dirty="0" smtClean="0">
                <a:latin typeface="IranNastaliq" pitchFamily="18" charset="0"/>
                <a:cs typeface="B Tabassom" pitchFamily="2" charset="-78"/>
              </a:rPr>
              <a:t>3- نماز در مقایسه با دیگر </a:t>
            </a:r>
            <a:r>
              <a:rPr lang="fa-IR" sz="5400" b="1" dirty="0" err="1" smtClean="0">
                <a:latin typeface="IranNastaliq" pitchFamily="18" charset="0"/>
                <a:cs typeface="B Tabassom" pitchFamily="2" charset="-78"/>
              </a:rPr>
              <a:t>واجبات</a:t>
            </a:r>
            <a:endParaRPr lang="fa-IR" sz="5400" b="1" dirty="0" smtClean="0">
              <a:latin typeface="IranNastaliq" pitchFamily="18" charset="0"/>
              <a:cs typeface="B Tabassom" pitchFamily="2" charset="-78"/>
            </a:endParaRPr>
          </a:p>
          <a:p>
            <a:pPr marL="0" indent="0">
              <a:lnSpc>
                <a:spcPct val="150000"/>
              </a:lnSpc>
              <a:buNone/>
            </a:pPr>
            <a:r>
              <a:rPr lang="fa-IR" sz="5400" b="1" dirty="0" smtClean="0">
                <a:latin typeface="IranNastaliq" pitchFamily="18" charset="0"/>
                <a:cs typeface="B Tabassom" pitchFamily="2" charset="-78"/>
              </a:rPr>
              <a:t>4- خصوصیات ویژه نماز</a:t>
            </a:r>
            <a:endParaRPr lang="fa-IR" sz="5400" b="1" dirty="0">
              <a:latin typeface="IranNastaliq" pitchFamily="18" charset="0"/>
              <a:cs typeface="B Tabassom" pitchFamily="2" charset="-78"/>
            </a:endParaRPr>
          </a:p>
        </p:txBody>
      </p:sp>
      <p:sp>
        <p:nvSpPr>
          <p:cNvPr id="4" name="Frame 3"/>
          <p:cNvSpPr/>
          <p:nvPr/>
        </p:nvSpPr>
        <p:spPr>
          <a:xfrm>
            <a:off x="0" y="0"/>
            <a:ext cx="9144000" cy="6858000"/>
          </a:xfrm>
          <a:prstGeom prst="frame">
            <a:avLst>
              <a:gd name="adj1" fmla="val 2500"/>
            </a:avLst>
          </a:prstGeom>
          <a:solidFill>
            <a:srgbClr val="228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fa-IR">
              <a:solidFill>
                <a:prstClr val="black"/>
              </a:solidFill>
            </a:endParaRPr>
          </a:p>
        </p:txBody>
      </p:sp>
      <p:sp>
        <p:nvSpPr>
          <p:cNvPr id="5" name="Right Brace 4"/>
          <p:cNvSpPr/>
          <p:nvPr/>
        </p:nvSpPr>
        <p:spPr>
          <a:xfrm>
            <a:off x="6553200" y="548679"/>
            <a:ext cx="533400" cy="5688795"/>
          </a:xfrm>
          <a:prstGeom prst="rightBrace">
            <a:avLst>
              <a:gd name="adj1" fmla="val 25980"/>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r" rtl="1"/>
            <a:endParaRPr lang="fa-IR">
              <a:solidFill>
                <a:prstClr val="black"/>
              </a:solidFill>
            </a:endParaRPr>
          </a:p>
        </p:txBody>
      </p:sp>
      <p:sp>
        <p:nvSpPr>
          <p:cNvPr id="6" name="Rounded Rectangle 5"/>
          <p:cNvSpPr/>
          <p:nvPr/>
        </p:nvSpPr>
        <p:spPr>
          <a:xfrm>
            <a:off x="7086600" y="3031232"/>
            <a:ext cx="1752600" cy="685800"/>
          </a:xfrm>
          <a:prstGeom prst="roundRect">
            <a:avLst/>
          </a:prstGeom>
          <a:solidFill>
            <a:srgbClr val="FD4D51"/>
          </a:solidFill>
          <a:effectLst>
            <a:glow rad="139700">
              <a:schemeClr val="accent2">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3200" b="1" dirty="0">
                <a:solidFill>
                  <a:prstClr val="white"/>
                </a:solidFill>
                <a:cs typeface="B Compset" pitchFamily="2" charset="-78"/>
              </a:rPr>
              <a:t>اهمیت نماز</a:t>
            </a:r>
          </a:p>
        </p:txBody>
      </p:sp>
    </p:spTree>
    <p:extLst>
      <p:ext uri="{BB962C8B-B14F-4D97-AF65-F5344CB8AC3E}">
        <p14:creationId xmlns:p14="http://schemas.microsoft.com/office/powerpoint/2010/main" val="3685875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2000" r="-17000" b="-7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457200" y="1600200"/>
            <a:ext cx="8229600" cy="3200400"/>
          </a:xfrm>
          <a:solidFill>
            <a:schemeClr val="accent6">
              <a:lumMod val="20000"/>
              <a:lumOff val="80000"/>
            </a:schemeClr>
          </a:solidFill>
          <a:effectLst>
            <a:glow rad="63500">
              <a:schemeClr val="accent6">
                <a:satMod val="175000"/>
                <a:alpha val="40000"/>
              </a:schemeClr>
            </a:glow>
            <a:softEdge rad="127000"/>
          </a:effectLst>
        </p:spPr>
        <p:txBody>
          <a:bodyPr anchor="b">
            <a:noAutofit/>
          </a:bodyPr>
          <a:lstStyle/>
          <a:p>
            <a:pPr marL="0" indent="0" algn="ctr">
              <a:buNone/>
            </a:pPr>
            <a:r>
              <a:rPr lang="fa-IR" sz="11500" dirty="0" smtClean="0">
                <a:latin typeface="IranNastaliq" pitchFamily="18" charset="0"/>
                <a:cs typeface="IranNastaliq" pitchFamily="18" charset="0"/>
              </a:rPr>
              <a:t>نماز از منظر   </a:t>
            </a:r>
            <a:r>
              <a:rPr lang="fa-IR" sz="11500" dirty="0" smtClean="0">
                <a:ln>
                  <a:solidFill>
                    <a:srgbClr val="FF0000"/>
                  </a:solidFill>
                </a:ln>
                <a:solidFill>
                  <a:srgbClr val="C00000"/>
                </a:solidFill>
                <a:latin typeface="IranNastaliq" pitchFamily="18" charset="0"/>
                <a:cs typeface="IranNastaliq" pitchFamily="18" charset="0"/>
              </a:rPr>
              <a:t>قرآن</a:t>
            </a:r>
            <a:endParaRPr lang="fa-IR" sz="11500" dirty="0">
              <a:ln>
                <a:solidFill>
                  <a:srgbClr val="FF0000"/>
                </a:solidFill>
              </a:ln>
              <a:solidFill>
                <a:srgbClr val="C00000"/>
              </a:solidFill>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228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
        <p:nvSpPr>
          <p:cNvPr id="5" name="Rectangle 4"/>
          <p:cNvSpPr/>
          <p:nvPr/>
        </p:nvSpPr>
        <p:spPr>
          <a:xfrm>
            <a:off x="3086100" y="4753970"/>
            <a:ext cx="2971800" cy="1676400"/>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273050" algn="r" rtl="1">
              <a:lnSpc>
                <a:spcPct val="150000"/>
              </a:lnSpc>
              <a:buFont typeface="+mj-lt"/>
              <a:buAutoNum type="arabicPeriod"/>
            </a:pPr>
            <a:r>
              <a:rPr lang="fa-IR" sz="2400" b="1" dirty="0">
                <a:solidFill>
                  <a:srgbClr val="92D050"/>
                </a:solidFill>
                <a:cs typeface="B Roya" pitchFamily="2" charset="-78"/>
              </a:rPr>
              <a:t>تعداد آیات</a:t>
            </a:r>
          </a:p>
          <a:p>
            <a:pPr marL="273050" indent="-273050" algn="r" rtl="1">
              <a:lnSpc>
                <a:spcPct val="150000"/>
              </a:lnSpc>
              <a:buFont typeface="+mj-lt"/>
              <a:buAutoNum type="arabicPeriod"/>
            </a:pPr>
            <a:r>
              <a:rPr lang="fa-IR" sz="2400" b="1" dirty="0">
                <a:solidFill>
                  <a:srgbClr val="92D050"/>
                </a:solidFill>
                <a:cs typeface="B Roya" pitchFamily="2" charset="-78"/>
              </a:rPr>
              <a:t>نوع افعال دعوت</a:t>
            </a:r>
          </a:p>
          <a:p>
            <a:pPr marL="273050" indent="-273050" algn="r" rtl="1">
              <a:lnSpc>
                <a:spcPct val="150000"/>
              </a:lnSpc>
              <a:buFont typeface="+mj-lt"/>
              <a:buAutoNum type="arabicPeriod"/>
            </a:pPr>
            <a:r>
              <a:rPr lang="fa-IR" sz="2400" b="1" dirty="0">
                <a:solidFill>
                  <a:srgbClr val="92D050"/>
                </a:solidFill>
                <a:cs typeface="B Roya" pitchFamily="2" charset="-78"/>
              </a:rPr>
              <a:t>محوریت دادن به نماز </a:t>
            </a:r>
            <a:endParaRPr lang="en-US" sz="2400" b="1" dirty="0">
              <a:solidFill>
                <a:srgbClr val="92D050"/>
              </a:solidFill>
              <a:cs typeface="B Roya" pitchFamily="2" charset="-78"/>
            </a:endParaRPr>
          </a:p>
        </p:txBody>
      </p:sp>
    </p:spTree>
    <p:extLst>
      <p:ext uri="{BB962C8B-B14F-4D97-AF65-F5344CB8AC3E}">
        <p14:creationId xmlns:p14="http://schemas.microsoft.com/office/powerpoint/2010/main" val="40796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fa-IR"/>
          </a:p>
        </p:txBody>
      </p:sp>
      <p:sp>
        <p:nvSpPr>
          <p:cNvPr id="3" name="نگهدارنده مکان محتوا 2"/>
          <p:cNvSpPr>
            <a:spLocks noGrp="1"/>
          </p:cNvSpPr>
          <p:nvPr>
            <p:ph idx="1"/>
          </p:nvPr>
        </p:nvSpPr>
        <p:spPr/>
        <p:txBody>
          <a:bodyPr/>
          <a:lstStyle/>
          <a:p>
            <a:endParaRPr lang="fa-IR" dirty="0">
              <a:solidFill>
                <a:schemeClr val="bg1"/>
              </a:solidFill>
            </a:endParaRPr>
          </a:p>
        </p:txBody>
      </p:sp>
      <p:sp>
        <p:nvSpPr>
          <p:cNvPr id="5" name="Rounded Rectangle 4"/>
          <p:cNvSpPr/>
          <p:nvPr/>
        </p:nvSpPr>
        <p:spPr>
          <a:xfrm>
            <a:off x="103312" y="112440"/>
            <a:ext cx="8964488" cy="6669360"/>
          </a:xfrm>
          <a:prstGeom prst="roundRect">
            <a:avLst>
              <a:gd name="adj" fmla="val 1314"/>
            </a:avLst>
          </a:prstGeom>
          <a:solidFill>
            <a:schemeClr val="tx2">
              <a:lumMod val="5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lnSpc>
                <a:spcPct val="115000"/>
              </a:lnSpc>
              <a:spcAft>
                <a:spcPts val="1000"/>
              </a:spcAft>
            </a:pPr>
            <a:r>
              <a:rPr lang="fa-IR" sz="6000" b="1" dirty="0">
                <a:ln>
                  <a:solidFill>
                    <a:schemeClr val="tx1"/>
                  </a:solidFill>
                </a:ln>
                <a:solidFill>
                  <a:schemeClr val="bg1"/>
                </a:solidFill>
                <a:ea typeface="Calibri"/>
                <a:cs typeface="B Titr" pitchFamily="2" charset="-78"/>
              </a:rPr>
              <a:t>در </a:t>
            </a:r>
            <a:r>
              <a:rPr lang="fa-IR" sz="6000" b="1" dirty="0" smtClean="0">
                <a:ln>
                  <a:solidFill>
                    <a:srgbClr val="C00000"/>
                  </a:solidFill>
                </a:ln>
                <a:solidFill>
                  <a:srgbClr val="FFFF00"/>
                </a:solidFill>
                <a:ea typeface="Calibri"/>
                <a:cs typeface="B Titr" pitchFamily="2" charset="-78"/>
              </a:rPr>
              <a:t>قرآن</a:t>
            </a:r>
            <a:r>
              <a:rPr lang="fa-IR" sz="6000" b="1" dirty="0">
                <a:ln>
                  <a:solidFill>
                    <a:schemeClr val="tx1"/>
                  </a:solidFill>
                </a:ln>
                <a:solidFill>
                  <a:schemeClr val="bg1"/>
                </a:solidFill>
                <a:ea typeface="Calibri"/>
                <a:cs typeface="B Titr" pitchFamily="2" charset="-78"/>
              </a:rPr>
              <a:t> </a:t>
            </a:r>
            <a:r>
              <a:rPr lang="fa-IR" sz="6000" b="1" dirty="0" smtClean="0">
                <a:ln>
                  <a:solidFill>
                    <a:schemeClr val="tx1"/>
                  </a:solidFill>
                </a:ln>
                <a:solidFill>
                  <a:schemeClr val="bg1"/>
                </a:solidFill>
                <a:ea typeface="Calibri"/>
                <a:cs typeface="B Titr" pitchFamily="2" charset="-78"/>
              </a:rPr>
              <a:t>بيش </a:t>
            </a:r>
            <a:r>
              <a:rPr lang="fa-IR" sz="6000" b="1" dirty="0">
                <a:ln>
                  <a:solidFill>
                    <a:schemeClr val="tx1"/>
                  </a:solidFill>
                </a:ln>
                <a:solidFill>
                  <a:schemeClr val="bg1"/>
                </a:solidFill>
                <a:ea typeface="Calibri"/>
                <a:cs typeface="B Titr" pitchFamily="2" charset="-78"/>
              </a:rPr>
              <a:t>از</a:t>
            </a:r>
          </a:p>
          <a:p>
            <a:pPr algn="ctr" rtl="1">
              <a:lnSpc>
                <a:spcPct val="150000"/>
              </a:lnSpc>
              <a:spcAft>
                <a:spcPts val="1000"/>
              </a:spcAft>
            </a:pPr>
            <a:r>
              <a:rPr lang="fa-IR" sz="6000" dirty="0">
                <a:solidFill>
                  <a:prstClr val="white"/>
                </a:solidFill>
                <a:ea typeface="Calibri"/>
                <a:cs typeface="2  Titr" pitchFamily="2" charset="-78"/>
              </a:rPr>
              <a:t> </a:t>
            </a:r>
            <a:r>
              <a:rPr lang="fa-IR" sz="6000" dirty="0">
                <a:ln>
                  <a:solidFill>
                    <a:srgbClr val="FFFF00"/>
                  </a:solidFill>
                </a:ln>
                <a:solidFill>
                  <a:srgbClr val="FF0000"/>
                </a:solidFill>
                <a:ea typeface="Calibri"/>
                <a:cs typeface="B Titr" pitchFamily="2" charset="-78"/>
              </a:rPr>
              <a:t>1000</a:t>
            </a:r>
            <a:r>
              <a:rPr lang="fa-IR" sz="6000" dirty="0">
                <a:solidFill>
                  <a:prstClr val="white"/>
                </a:solidFill>
                <a:ea typeface="Calibri"/>
                <a:cs typeface="B Titr" pitchFamily="2" charset="-78"/>
              </a:rPr>
              <a:t> </a:t>
            </a:r>
            <a:r>
              <a:rPr lang="fa-IR" sz="6000" dirty="0">
                <a:ln>
                  <a:solidFill>
                    <a:schemeClr val="tx1"/>
                  </a:solidFill>
                </a:ln>
                <a:solidFill>
                  <a:prstClr val="white"/>
                </a:solidFill>
                <a:ea typeface="Calibri"/>
                <a:cs typeface="B Titr" pitchFamily="2" charset="-78"/>
              </a:rPr>
              <a:t>آیه درباره نماز آمده است</a:t>
            </a:r>
          </a:p>
          <a:p>
            <a:pPr algn="ctr" rtl="1">
              <a:lnSpc>
                <a:spcPct val="115000"/>
              </a:lnSpc>
              <a:spcAft>
                <a:spcPts val="1000"/>
              </a:spcAft>
            </a:pPr>
            <a:endParaRPr lang="fa-IR" sz="28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ea typeface="Calibri"/>
              <a:cs typeface="B Titr" pitchFamily="2" charset="-78"/>
            </a:endParaRPr>
          </a:p>
          <a:p>
            <a:pPr algn="ctr" rtl="1">
              <a:lnSpc>
                <a:spcPct val="115000"/>
              </a:lnSpc>
              <a:spcAft>
                <a:spcPts val="1000"/>
              </a:spcAft>
            </a:pPr>
            <a:r>
              <a:rPr lang="fa-IR" sz="28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ea typeface="Calibri"/>
                <a:cs typeface="B Titr" pitchFamily="2" charset="-78"/>
              </a:rPr>
              <a:t> </a:t>
            </a:r>
            <a:r>
              <a:rPr lang="fa-IR" sz="2800" dirty="0">
                <a:ln w="18415" cmpd="sng">
                  <a:noFill/>
                  <a:prstDash val="solid"/>
                </a:ln>
                <a:solidFill>
                  <a:srgbClr val="FFFFFF"/>
                </a:solidFill>
                <a:effectLst>
                  <a:outerShdw blurRad="63500" dir="3600000" algn="tl" rotWithShape="0">
                    <a:srgbClr val="000000">
                      <a:alpha val="70000"/>
                    </a:srgbClr>
                  </a:outerShdw>
                </a:effectLst>
                <a:ea typeface="Calibri"/>
                <a:cs typeface="B Titr" pitchFamily="2" charset="-78"/>
              </a:rPr>
              <a:t>بیش از </a:t>
            </a:r>
            <a:r>
              <a:rPr lang="fa-IR" sz="28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ea typeface="Calibri"/>
                <a:cs typeface="B Titr" pitchFamily="2" charset="-78"/>
              </a:rPr>
              <a:t>90</a:t>
            </a:r>
            <a:r>
              <a:rPr lang="fa-IR" sz="2800" dirty="0">
                <a:solidFill>
                  <a:prstClr val="white"/>
                </a:solidFill>
                <a:ea typeface="Calibri"/>
                <a:cs typeface="B Titr" pitchFamily="2" charset="-78"/>
              </a:rPr>
              <a:t>  بار واژه ی </a:t>
            </a:r>
            <a:r>
              <a:rPr lang="fa-IR" sz="2800" b="1" dirty="0" err="1">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a typeface="Calibri"/>
                <a:cs typeface="B Titr" pitchFamily="2" charset="-78"/>
              </a:rPr>
              <a:t>صَلاه</a:t>
            </a:r>
            <a:endParaRPr lang="fa-IR" sz="2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a typeface="Calibri"/>
              <a:cs typeface="B Titr" pitchFamily="2" charset="-78"/>
            </a:endParaRPr>
          </a:p>
          <a:p>
            <a:pPr algn="ctr" rtl="1">
              <a:lnSpc>
                <a:spcPct val="115000"/>
              </a:lnSpc>
              <a:spcAft>
                <a:spcPts val="1000"/>
              </a:spcAft>
            </a:pPr>
            <a:r>
              <a:rPr lang="fa-IR" sz="2800" dirty="0">
                <a:solidFill>
                  <a:prstClr val="white"/>
                </a:solidFill>
                <a:ea typeface="Calibri"/>
                <a:cs typeface="B Badr"/>
              </a:rPr>
              <a:t>و بيش از</a:t>
            </a:r>
            <a:r>
              <a:rPr lang="fa-IR" sz="40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ea typeface="Calibri"/>
                <a:cs typeface="B Badr"/>
              </a:rPr>
              <a:t> 900</a:t>
            </a:r>
            <a:r>
              <a:rPr lang="fa-IR" sz="2800" dirty="0">
                <a:solidFill>
                  <a:prstClr val="white"/>
                </a:solidFill>
                <a:ea typeface="Calibri"/>
                <a:cs typeface="B Badr"/>
              </a:rPr>
              <a:t> بار واژگان مرتبط با آن </a:t>
            </a:r>
            <a:r>
              <a:rPr lang="fa-IR" sz="2400" dirty="0">
                <a:solidFill>
                  <a:prstClr val="white"/>
                </a:solidFill>
                <a:ea typeface="Calibri"/>
                <a:cs typeface="B Badr"/>
              </a:rPr>
              <a:t>( مثل  عبادت ، وضو ، مسجد ، قبله ، وقت ، غسل،</a:t>
            </a:r>
            <a:r>
              <a:rPr lang="en-US" sz="2400" dirty="0">
                <a:solidFill>
                  <a:prstClr val="white"/>
                </a:solidFill>
                <a:ea typeface="Calibri"/>
                <a:cs typeface="B Badr"/>
              </a:rPr>
              <a:t> </a:t>
            </a:r>
            <a:r>
              <a:rPr lang="fa-IR" sz="2400" dirty="0">
                <a:solidFill>
                  <a:prstClr val="white"/>
                </a:solidFill>
                <a:ea typeface="Calibri"/>
                <a:cs typeface="B Badr"/>
              </a:rPr>
              <a:t>ذکر، رکوع ، سجده، قنوت</a:t>
            </a:r>
            <a:r>
              <a:rPr lang="en-US" sz="2400" dirty="0">
                <a:solidFill>
                  <a:prstClr val="white"/>
                </a:solidFill>
                <a:ea typeface="Calibri"/>
                <a:cs typeface="B Badr"/>
              </a:rPr>
              <a:t> </a:t>
            </a:r>
            <a:r>
              <a:rPr lang="fa-IR" sz="2400" dirty="0">
                <a:solidFill>
                  <a:prstClr val="white"/>
                </a:solidFill>
                <a:ea typeface="Calibri"/>
                <a:cs typeface="B Badr"/>
              </a:rPr>
              <a:t>و حسنات ، قرآن </a:t>
            </a:r>
            <a:r>
              <a:rPr lang="fa-IR" sz="2400" dirty="0" err="1">
                <a:solidFill>
                  <a:prstClr val="white"/>
                </a:solidFill>
                <a:ea typeface="Calibri"/>
                <a:cs typeface="B Badr"/>
              </a:rPr>
              <a:t>الفجر</a:t>
            </a:r>
            <a:r>
              <a:rPr lang="fa-IR" sz="2400" dirty="0">
                <a:solidFill>
                  <a:prstClr val="white"/>
                </a:solidFill>
                <a:ea typeface="Calibri"/>
                <a:cs typeface="B Badr"/>
              </a:rPr>
              <a:t>، </a:t>
            </a:r>
            <a:r>
              <a:rPr lang="fa-IR" sz="2400" dirty="0" err="1">
                <a:solidFill>
                  <a:prstClr val="white"/>
                </a:solidFill>
                <a:ea typeface="Calibri"/>
                <a:cs typeface="B Badr"/>
              </a:rPr>
              <a:t>ایمانکم</a:t>
            </a:r>
            <a:r>
              <a:rPr lang="fa-IR" sz="2400" dirty="0">
                <a:solidFill>
                  <a:prstClr val="white"/>
                </a:solidFill>
                <a:ea typeface="Calibri"/>
                <a:cs typeface="B Badr"/>
              </a:rPr>
              <a:t> ...) </a:t>
            </a:r>
            <a:r>
              <a:rPr lang="fa-IR" sz="2800" dirty="0">
                <a:solidFill>
                  <a:prstClr val="white"/>
                </a:solidFill>
                <a:ea typeface="Calibri"/>
                <a:cs typeface="B Badr"/>
              </a:rPr>
              <a:t>آمده است.</a:t>
            </a:r>
          </a:p>
          <a:p>
            <a:pPr algn="ctr" rtl="1">
              <a:lnSpc>
                <a:spcPct val="115000"/>
              </a:lnSpc>
              <a:spcAft>
                <a:spcPts val="1000"/>
              </a:spcAft>
            </a:pPr>
            <a:r>
              <a:rPr lang="fa-IR" sz="2800" dirty="0">
                <a:solidFill>
                  <a:schemeClr val="accent5">
                    <a:lumMod val="50000"/>
                  </a:schemeClr>
                </a:solidFill>
                <a:ea typeface="Calibri"/>
                <a:cs typeface="B Badr"/>
              </a:rPr>
              <a:t>( 17 بار دستور به اقامه ، 12با به صورت </a:t>
            </a:r>
            <a:r>
              <a:rPr lang="fa-IR" sz="2800" dirty="0" err="1">
                <a:solidFill>
                  <a:schemeClr val="accent5">
                    <a:lumMod val="50000"/>
                  </a:schemeClr>
                </a:solidFill>
                <a:ea typeface="Calibri"/>
                <a:cs typeface="B Badr"/>
              </a:rPr>
              <a:t>صيغة</a:t>
            </a:r>
            <a:r>
              <a:rPr lang="fa-IR" sz="2800" dirty="0">
                <a:solidFill>
                  <a:schemeClr val="accent5">
                    <a:lumMod val="50000"/>
                  </a:schemeClr>
                </a:solidFill>
                <a:ea typeface="Calibri"/>
                <a:cs typeface="B Badr"/>
              </a:rPr>
              <a:t> جمع و5 بار به صورت مفرد )</a:t>
            </a:r>
            <a:endParaRPr lang="en-US" sz="2800" dirty="0">
              <a:solidFill>
                <a:schemeClr val="accent5">
                  <a:lumMod val="50000"/>
                </a:schemeClr>
              </a:solidFill>
              <a:ea typeface="Calibri"/>
              <a:cs typeface="Arial"/>
            </a:endParaRPr>
          </a:p>
        </p:txBody>
      </p:sp>
      <p:sp>
        <p:nvSpPr>
          <p:cNvPr id="7" name="Rectangle 6"/>
          <p:cNvSpPr/>
          <p:nvPr/>
        </p:nvSpPr>
        <p:spPr>
          <a:xfrm>
            <a:off x="7559824" y="0"/>
            <a:ext cx="1584176" cy="457200"/>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2800" kern="0" dirty="0">
                <a:solidFill>
                  <a:sysClr val="window" lastClr="FFFFFF"/>
                </a:solidFill>
                <a:latin typeface="Constantia"/>
                <a:cs typeface="Times New Roman"/>
              </a:rPr>
              <a:t>اهمیت</a:t>
            </a:r>
            <a:endParaRPr lang="en-US" sz="2800" kern="0" dirty="0">
              <a:solidFill>
                <a:sysClr val="window" lastClr="FFFFFF"/>
              </a:solidFill>
              <a:latin typeface="Constantia"/>
            </a:endParaRPr>
          </a:p>
        </p:txBody>
      </p:sp>
    </p:spTree>
    <p:extLst>
      <p:ext uri="{BB962C8B-B14F-4D97-AF65-F5344CB8AC3E}">
        <p14:creationId xmlns:p14="http://schemas.microsoft.com/office/powerpoint/2010/main" val="3776026914"/>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000"/>
                            </p:stCondLst>
                            <p:childTnLst>
                              <p:par>
                                <p:cTn id="35" presetID="15" presetClass="entr" presetSubtype="0" fill="hold"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
                                            <p:txEl>
                                              <p:pRg st="4" end="4"/>
                                            </p:txEl>
                                          </p:spTgt>
                                        </p:tgtEl>
                                        <p:attrNameLst>
                                          <p:attrName>ppt_y</p:attrName>
                                        </p:attrNameLst>
                                      </p:cBhvr>
                                      <p:tavLst>
                                        <p:tav tm="0" fmla="#ppt_y+(sin(-2*pi*(1-$))*-#ppt_x+cos(-2*pi*(1-$))*(1-#ppt_y))*(1-$)">
                                          <p:val>
                                            <p:fltVal val="0"/>
                                          </p:val>
                                        </p:tav>
                                        <p:tav tm="100000">
                                          <p:val>
                                            <p:fltVal val="1"/>
                                          </p:val>
                                        </p:tav>
                                      </p:tavLst>
                                    </p:anim>
                                  </p:childTnLst>
                                </p:cTn>
                              </p:par>
                              <p:par>
                                <p:cTn id="41" presetID="6" presetClass="entr" presetSubtype="16"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circle(in)">
                                      <p:cBhvr>
                                        <p:cTn id="43"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chor="ctr">
            <a:noAutofit/>
          </a:bodyPr>
          <a:lstStyle/>
          <a:p>
            <a:pPr marL="0" indent="0" algn="ctr">
              <a:buNone/>
            </a:pPr>
            <a:r>
              <a:rPr lang="fa-IR" sz="166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rPr>
              <a:t>چند  نمو نه</a:t>
            </a:r>
            <a:endParaRPr lang="en-US" sz="16600" dirty="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01586295"/>
      </p:ext>
    </p:extLst>
  </p:cSld>
  <p:clrMapOvr>
    <a:masterClrMapping/>
  </p:clrMapOvr>
  <p:transition spd="slow">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705600"/>
          </a:xfrm>
          <a:solidFill>
            <a:srgbClr val="025E0D"/>
          </a:solidFill>
          <a:ln w="76200">
            <a:solidFill>
              <a:srgbClr val="023004"/>
            </a:solidFill>
          </a:ln>
          <a:effectLst>
            <a:glow rad="228600">
              <a:schemeClr val="accent3">
                <a:satMod val="175000"/>
                <a:alpha val="40000"/>
              </a:schemeClr>
            </a:glow>
          </a:effectLst>
          <a:scene3d>
            <a:camera prst="orthographicFront"/>
            <a:lightRig rig="threePt" dir="t"/>
          </a:scene3d>
          <a:sp3d>
            <a:bevelT w="101600" prst="riblet"/>
          </a:sp3d>
        </p:spPr>
        <p:txBody>
          <a:bodyPr>
            <a:normAutofit fontScale="70000" lnSpcReduction="20000"/>
          </a:bodyPr>
          <a:lstStyle/>
          <a:p>
            <a:pPr marL="0" lvl="0" indent="0" algn="ctr">
              <a:lnSpc>
                <a:spcPct val="200000"/>
              </a:lnSpc>
              <a:spcBef>
                <a:spcPts val="0"/>
              </a:spcBef>
              <a:spcAft>
                <a:spcPts val="1000"/>
              </a:spcAft>
              <a:buNone/>
              <a:tabLst>
                <a:tab pos="1077913" algn="l"/>
              </a:tabLst>
            </a:pPr>
            <a:r>
              <a:rPr lang="fa-IR" sz="5100" b="1" dirty="0" smtClean="0">
                <a:ln>
                  <a:solidFill>
                    <a:schemeClr val="bg1"/>
                  </a:solidFill>
                </a:ln>
                <a:effectLst/>
                <a:ea typeface="Calibri"/>
                <a:cs typeface="B Titr" pitchFamily="2" charset="-78"/>
              </a:rPr>
              <a:t>محوریت نماز</a:t>
            </a:r>
            <a:endParaRPr lang="en-US" sz="5100" b="1" dirty="0">
              <a:ln>
                <a:solidFill>
                  <a:schemeClr val="bg1"/>
                </a:solidFill>
              </a:ln>
              <a:effectLst/>
              <a:ea typeface="Calibri"/>
              <a:cs typeface="B Titr" pitchFamily="2" charset="-78"/>
            </a:endParaRPr>
          </a:p>
          <a:p>
            <a:pPr marL="12700" indent="0" algn="justLow">
              <a:lnSpc>
                <a:spcPct val="150000"/>
              </a:lnSpc>
              <a:buNone/>
            </a:pPr>
            <a:r>
              <a:rPr lang="fa-IR" b="1" dirty="0" smtClean="0">
                <a:solidFill>
                  <a:srgbClr val="FFFF00"/>
                </a:solidFill>
                <a:effectLst>
                  <a:outerShdw blurRad="38100" dist="38100" dir="2700000" algn="tl">
                    <a:srgbClr val="000000">
                      <a:alpha val="43137"/>
                    </a:srgbClr>
                  </a:outerShdw>
                </a:effectLst>
                <a:cs typeface="B Titr" pitchFamily="2" charset="-78"/>
              </a:rPr>
              <a:t>1.  در وصف یاران خدا؛ </a:t>
            </a:r>
          </a:p>
          <a:p>
            <a:pPr marL="12700" indent="0" algn="justLow">
              <a:lnSpc>
                <a:spcPct val="150000"/>
              </a:lnSpc>
              <a:buNone/>
            </a:pPr>
            <a:r>
              <a:rPr lang="fa-IR" b="1" dirty="0" smtClean="0">
                <a:effectLst/>
                <a:cs typeface="B Mitra" pitchFamily="2" charset="-78"/>
              </a:rPr>
              <a:t> </a:t>
            </a:r>
            <a:r>
              <a:rPr lang="fa-IR" b="1" dirty="0" err="1" smtClean="0">
                <a:effectLst/>
                <a:cs typeface="B Mitra" pitchFamily="2" charset="-78"/>
              </a:rPr>
              <a:t>الَّذينَ</a:t>
            </a:r>
            <a:r>
              <a:rPr lang="fa-IR" b="1" dirty="0" smtClean="0">
                <a:effectLst/>
                <a:cs typeface="B Mitra" pitchFamily="2" charset="-78"/>
              </a:rPr>
              <a:t> </a:t>
            </a:r>
            <a:r>
              <a:rPr lang="fa-IR" b="1" dirty="0" err="1">
                <a:effectLst/>
                <a:cs typeface="B Mitra" pitchFamily="2" charset="-78"/>
              </a:rPr>
              <a:t>إِنْ</a:t>
            </a:r>
            <a:r>
              <a:rPr lang="fa-IR" b="1" dirty="0">
                <a:effectLst/>
                <a:cs typeface="B Mitra" pitchFamily="2" charset="-78"/>
              </a:rPr>
              <a:t> </a:t>
            </a:r>
            <a:r>
              <a:rPr lang="fa-IR" b="1" dirty="0" err="1">
                <a:effectLst/>
                <a:cs typeface="B Mitra" pitchFamily="2" charset="-78"/>
              </a:rPr>
              <a:t>مَكَّنَّاهُمْ</a:t>
            </a:r>
            <a:r>
              <a:rPr lang="fa-IR" b="1" dirty="0">
                <a:effectLst/>
                <a:cs typeface="B Mitra" pitchFamily="2" charset="-78"/>
              </a:rPr>
              <a:t> </a:t>
            </a:r>
            <a:r>
              <a:rPr lang="fa-IR" b="1" dirty="0" err="1">
                <a:effectLst/>
                <a:cs typeface="B Mitra" pitchFamily="2" charset="-78"/>
              </a:rPr>
              <a:t>فِي</a:t>
            </a:r>
            <a:r>
              <a:rPr lang="fa-IR" b="1" dirty="0">
                <a:effectLst/>
                <a:cs typeface="B Mitra" pitchFamily="2" charset="-78"/>
              </a:rPr>
              <a:t> </a:t>
            </a:r>
            <a:r>
              <a:rPr lang="fa-IR" b="1" dirty="0" err="1">
                <a:effectLst/>
                <a:cs typeface="B Mitra" pitchFamily="2" charset="-78"/>
              </a:rPr>
              <a:t>الْأَرْضِ</a:t>
            </a:r>
            <a:r>
              <a:rPr lang="fa-IR" b="1" dirty="0">
                <a:effectLst/>
                <a:cs typeface="B Mitra" pitchFamily="2" charset="-78"/>
              </a:rPr>
              <a:t> </a:t>
            </a:r>
            <a:r>
              <a:rPr lang="fa-IR" b="1" dirty="0" err="1">
                <a:effectLst/>
                <a:cs typeface="B Mitra" pitchFamily="2" charset="-78"/>
              </a:rPr>
              <a:t>أَقامُوا</a:t>
            </a:r>
            <a:r>
              <a:rPr lang="fa-IR" b="1" dirty="0">
                <a:effectLst/>
                <a:cs typeface="B Mitra" pitchFamily="2" charset="-78"/>
              </a:rPr>
              <a:t> </a:t>
            </a:r>
            <a:r>
              <a:rPr lang="fa-IR" b="1" dirty="0" err="1">
                <a:effectLst/>
                <a:cs typeface="B Mitra" pitchFamily="2" charset="-78"/>
              </a:rPr>
              <a:t>الصَّلاةَ</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آتَوُا</a:t>
            </a:r>
            <a:r>
              <a:rPr lang="fa-IR" b="1" dirty="0">
                <a:effectLst/>
                <a:cs typeface="B Mitra" pitchFamily="2" charset="-78"/>
              </a:rPr>
              <a:t> </a:t>
            </a:r>
            <a:r>
              <a:rPr lang="fa-IR" b="1" dirty="0" err="1">
                <a:effectLst/>
                <a:cs typeface="B Mitra" pitchFamily="2" charset="-78"/>
              </a:rPr>
              <a:t>الزَّكاةَ</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أَمَرُوا</a:t>
            </a:r>
            <a:r>
              <a:rPr lang="fa-IR" b="1" dirty="0">
                <a:effectLst/>
                <a:cs typeface="B Mitra" pitchFamily="2" charset="-78"/>
              </a:rPr>
              <a:t> </a:t>
            </a:r>
            <a:r>
              <a:rPr lang="fa-IR" b="1" dirty="0" err="1">
                <a:effectLst/>
                <a:cs typeface="B Mitra" pitchFamily="2" charset="-78"/>
              </a:rPr>
              <a:t>بِالْمَعْرُوفِ</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نَهَوْا</a:t>
            </a:r>
            <a:r>
              <a:rPr lang="fa-IR" b="1" dirty="0">
                <a:effectLst/>
                <a:cs typeface="B Mitra" pitchFamily="2" charset="-78"/>
              </a:rPr>
              <a:t> </a:t>
            </a:r>
            <a:r>
              <a:rPr lang="fa-IR" b="1" dirty="0" err="1">
                <a:effectLst/>
                <a:cs typeface="B Mitra" pitchFamily="2" charset="-78"/>
              </a:rPr>
              <a:t>عَنِ</a:t>
            </a:r>
            <a:r>
              <a:rPr lang="fa-IR" b="1" dirty="0">
                <a:effectLst/>
                <a:cs typeface="B Mitra" pitchFamily="2" charset="-78"/>
              </a:rPr>
              <a:t> </a:t>
            </a:r>
            <a:r>
              <a:rPr lang="fa-IR" b="1" dirty="0" err="1">
                <a:effectLst/>
                <a:cs typeface="B Mitra" pitchFamily="2" charset="-78"/>
              </a:rPr>
              <a:t>الْمُنْكَرِ</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لِلَّهِ</a:t>
            </a:r>
            <a:r>
              <a:rPr lang="fa-IR" b="1" dirty="0">
                <a:effectLst/>
                <a:cs typeface="B Mitra" pitchFamily="2" charset="-78"/>
              </a:rPr>
              <a:t> </a:t>
            </a:r>
            <a:r>
              <a:rPr lang="fa-IR" b="1" dirty="0" err="1">
                <a:effectLst/>
                <a:cs typeface="B Mitra" pitchFamily="2" charset="-78"/>
              </a:rPr>
              <a:t>عاقِبَةُ</a:t>
            </a:r>
            <a:r>
              <a:rPr lang="fa-IR" b="1" dirty="0">
                <a:effectLst/>
                <a:cs typeface="B Mitra" pitchFamily="2" charset="-78"/>
              </a:rPr>
              <a:t> </a:t>
            </a:r>
            <a:r>
              <a:rPr lang="fa-IR" b="1" dirty="0" err="1">
                <a:effectLst/>
                <a:cs typeface="B Mitra" pitchFamily="2" charset="-78"/>
              </a:rPr>
              <a:t>الْأُمُورِ</a:t>
            </a:r>
            <a:r>
              <a:rPr lang="fa-IR" b="1" dirty="0">
                <a:effectLst/>
                <a:cs typeface="B Mitra" pitchFamily="2" charset="-78"/>
              </a:rPr>
              <a:t> </a:t>
            </a:r>
            <a:r>
              <a:rPr lang="fa-IR" sz="2400" dirty="0" smtClean="0">
                <a:effectLst/>
                <a:cs typeface="B Kamran" pitchFamily="2" charset="-78"/>
              </a:rPr>
              <a:t>(حج / 41 )</a:t>
            </a:r>
          </a:p>
          <a:p>
            <a:pPr marL="12700" indent="0" algn="justLow">
              <a:lnSpc>
                <a:spcPct val="150000"/>
              </a:lnSpc>
              <a:buNone/>
            </a:pPr>
            <a:r>
              <a:rPr lang="fa-IR" b="1" dirty="0" smtClean="0">
                <a:solidFill>
                  <a:srgbClr val="FFFF00"/>
                </a:solidFill>
                <a:effectLst>
                  <a:outerShdw blurRad="38100" dist="38100" dir="2700000" algn="tl">
                    <a:srgbClr val="000000">
                      <a:alpha val="43137"/>
                    </a:srgbClr>
                  </a:outerShdw>
                </a:effectLst>
                <a:cs typeface="B Titr" pitchFamily="2" charset="-78"/>
              </a:rPr>
              <a:t>2.  شرط نجات از شرک ؛ </a:t>
            </a:r>
          </a:p>
          <a:p>
            <a:pPr marL="12700" indent="0" algn="justLow">
              <a:lnSpc>
                <a:spcPct val="150000"/>
              </a:lnSpc>
              <a:buNone/>
            </a:pPr>
            <a:r>
              <a:rPr lang="fa-IR" b="1" dirty="0" smtClean="0">
                <a:effectLst/>
                <a:cs typeface="B Mitra" pitchFamily="2" charset="-78"/>
              </a:rPr>
              <a:t> </a:t>
            </a:r>
            <a:r>
              <a:rPr lang="fa-IR" b="1" dirty="0" err="1" smtClean="0">
                <a:effectLst/>
                <a:cs typeface="B Mitra" pitchFamily="2" charset="-78"/>
              </a:rPr>
              <a:t>فَإِنْ</a:t>
            </a:r>
            <a:r>
              <a:rPr lang="fa-IR" b="1" dirty="0" smtClean="0">
                <a:effectLst/>
                <a:cs typeface="B Mitra" pitchFamily="2" charset="-78"/>
              </a:rPr>
              <a:t> </a:t>
            </a:r>
            <a:r>
              <a:rPr lang="fa-IR" b="1" dirty="0" err="1">
                <a:effectLst/>
                <a:cs typeface="B Mitra" pitchFamily="2" charset="-78"/>
              </a:rPr>
              <a:t>تابُوا</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أَقامُوا</a:t>
            </a:r>
            <a:r>
              <a:rPr lang="fa-IR" b="1" dirty="0">
                <a:effectLst/>
                <a:cs typeface="B Mitra" pitchFamily="2" charset="-78"/>
              </a:rPr>
              <a:t> </a:t>
            </a:r>
            <a:r>
              <a:rPr lang="fa-IR" b="1" dirty="0" err="1">
                <a:effectLst/>
                <a:cs typeface="B Mitra" pitchFamily="2" charset="-78"/>
              </a:rPr>
              <a:t>الصَّلاةَ</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آتَوُا</a:t>
            </a:r>
            <a:r>
              <a:rPr lang="fa-IR" b="1" dirty="0">
                <a:effectLst/>
                <a:cs typeface="B Mitra" pitchFamily="2" charset="-78"/>
              </a:rPr>
              <a:t> </a:t>
            </a:r>
            <a:r>
              <a:rPr lang="fa-IR" b="1" dirty="0" err="1">
                <a:effectLst/>
                <a:cs typeface="B Mitra" pitchFamily="2" charset="-78"/>
              </a:rPr>
              <a:t>الزَّكاةَ</a:t>
            </a:r>
            <a:r>
              <a:rPr lang="fa-IR" b="1" dirty="0">
                <a:effectLst/>
                <a:cs typeface="B Mitra" pitchFamily="2" charset="-78"/>
              </a:rPr>
              <a:t> </a:t>
            </a:r>
            <a:r>
              <a:rPr lang="fa-IR" b="1" dirty="0" err="1">
                <a:effectLst/>
                <a:cs typeface="B Mitra" pitchFamily="2" charset="-78"/>
              </a:rPr>
              <a:t>فَإِخْوانُكُمْ</a:t>
            </a:r>
            <a:r>
              <a:rPr lang="fa-IR" b="1" dirty="0">
                <a:effectLst/>
                <a:cs typeface="B Mitra" pitchFamily="2" charset="-78"/>
              </a:rPr>
              <a:t> </a:t>
            </a:r>
            <a:r>
              <a:rPr lang="fa-IR" b="1" dirty="0" err="1">
                <a:effectLst/>
                <a:cs typeface="B Mitra" pitchFamily="2" charset="-78"/>
              </a:rPr>
              <a:t>فِي</a:t>
            </a:r>
            <a:r>
              <a:rPr lang="fa-IR" b="1" dirty="0">
                <a:effectLst/>
                <a:cs typeface="B Mitra" pitchFamily="2" charset="-78"/>
              </a:rPr>
              <a:t> </a:t>
            </a:r>
            <a:r>
              <a:rPr lang="fa-IR" b="1" dirty="0" err="1">
                <a:effectLst/>
                <a:cs typeface="B Mitra" pitchFamily="2" charset="-78"/>
              </a:rPr>
              <a:t>الدِّينِ</a:t>
            </a:r>
            <a:r>
              <a:rPr lang="fa-IR" b="1" dirty="0">
                <a:effectLst/>
                <a:cs typeface="B Mitra" pitchFamily="2" charset="-78"/>
              </a:rPr>
              <a:t> </a:t>
            </a:r>
            <a:r>
              <a:rPr lang="fa-IR" b="1" dirty="0" err="1">
                <a:effectLst/>
                <a:cs typeface="B Mitra" pitchFamily="2" charset="-78"/>
              </a:rPr>
              <a:t>وَ</a:t>
            </a:r>
            <a:r>
              <a:rPr lang="fa-IR" b="1" dirty="0">
                <a:effectLst/>
                <a:cs typeface="B Mitra" pitchFamily="2" charset="-78"/>
              </a:rPr>
              <a:t> </a:t>
            </a:r>
            <a:r>
              <a:rPr lang="fa-IR" b="1" dirty="0" err="1">
                <a:effectLst/>
                <a:cs typeface="B Mitra" pitchFamily="2" charset="-78"/>
              </a:rPr>
              <a:t>نُفَصِّلُ</a:t>
            </a:r>
            <a:r>
              <a:rPr lang="fa-IR" b="1" dirty="0">
                <a:effectLst/>
                <a:cs typeface="B Mitra" pitchFamily="2" charset="-78"/>
              </a:rPr>
              <a:t> </a:t>
            </a:r>
            <a:r>
              <a:rPr lang="fa-IR" b="1" dirty="0" err="1">
                <a:effectLst/>
                <a:cs typeface="B Mitra" pitchFamily="2" charset="-78"/>
              </a:rPr>
              <a:t>الْآياتِ</a:t>
            </a:r>
            <a:r>
              <a:rPr lang="fa-IR" b="1" dirty="0">
                <a:effectLst/>
                <a:cs typeface="B Mitra" pitchFamily="2" charset="-78"/>
              </a:rPr>
              <a:t> </a:t>
            </a:r>
            <a:r>
              <a:rPr lang="fa-IR" b="1" dirty="0" err="1">
                <a:effectLst/>
                <a:cs typeface="B Mitra" pitchFamily="2" charset="-78"/>
              </a:rPr>
              <a:t>لِقَوْمٍ</a:t>
            </a:r>
            <a:r>
              <a:rPr lang="fa-IR" b="1" dirty="0">
                <a:effectLst/>
                <a:cs typeface="B Mitra" pitchFamily="2" charset="-78"/>
              </a:rPr>
              <a:t> </a:t>
            </a:r>
            <a:r>
              <a:rPr lang="fa-IR" b="1" dirty="0" err="1">
                <a:effectLst/>
                <a:cs typeface="B Mitra" pitchFamily="2" charset="-78"/>
              </a:rPr>
              <a:t>يَعْلَمُونَ</a:t>
            </a:r>
            <a:r>
              <a:rPr lang="fa-IR" b="1" dirty="0">
                <a:effectLst/>
                <a:cs typeface="B Mitra" pitchFamily="2" charset="-78"/>
              </a:rPr>
              <a:t> </a:t>
            </a:r>
            <a:r>
              <a:rPr lang="fa-IR" sz="2400" dirty="0" smtClean="0">
                <a:effectLst/>
                <a:cs typeface="B Kamran" pitchFamily="2" charset="-78"/>
              </a:rPr>
              <a:t>(توبه / 11)</a:t>
            </a:r>
          </a:p>
          <a:p>
            <a:pPr marL="531813" indent="-519113" algn="justLow">
              <a:lnSpc>
                <a:spcPct val="150000"/>
              </a:lnSpc>
              <a:buFont typeface="+mj-lt"/>
              <a:buAutoNum type="arabicPeriod"/>
            </a:pPr>
            <a:endParaRPr lang="fa-IR" sz="2400" dirty="0">
              <a:effectLst/>
              <a:cs typeface="B Kamran" pitchFamily="2" charset="-78"/>
            </a:endParaRPr>
          </a:p>
          <a:p>
            <a:pPr marL="12700" indent="0" algn="justLow">
              <a:lnSpc>
                <a:spcPct val="150000"/>
              </a:lnSpc>
              <a:buNone/>
            </a:pPr>
            <a:r>
              <a:rPr lang="fa-IR" b="1" dirty="0" smtClean="0">
                <a:solidFill>
                  <a:srgbClr val="FFFF00"/>
                </a:solidFill>
                <a:effectLst>
                  <a:outerShdw blurRad="38100" dist="38100" dir="2700000" algn="tl">
                    <a:srgbClr val="000000">
                      <a:alpha val="43137"/>
                    </a:srgbClr>
                  </a:outerShdw>
                </a:effectLst>
                <a:cs typeface="B Titr" pitchFamily="2" charset="-78"/>
              </a:rPr>
              <a:t> 3.  شرط همراهی خدا با انسان ؛</a:t>
            </a:r>
          </a:p>
          <a:p>
            <a:pPr marL="12700" indent="0" algn="justLow">
              <a:lnSpc>
                <a:spcPct val="150000"/>
              </a:lnSpc>
              <a:buNone/>
            </a:pPr>
            <a:r>
              <a:rPr lang="fa-IR" b="1" dirty="0" smtClean="0">
                <a:effectLst/>
                <a:cs typeface="B Mitra" pitchFamily="2" charset="-78"/>
              </a:rPr>
              <a:t> </a:t>
            </a:r>
            <a:r>
              <a:rPr lang="fa-IR" b="1" dirty="0" err="1" smtClean="0">
                <a:effectLst/>
                <a:cs typeface="B Mitra" pitchFamily="2" charset="-78"/>
              </a:rPr>
              <a:t>وَ</a:t>
            </a:r>
            <a:r>
              <a:rPr lang="fa-IR" b="1" dirty="0" smtClean="0">
                <a:effectLst/>
                <a:cs typeface="B Mitra" pitchFamily="2" charset="-78"/>
              </a:rPr>
              <a:t> </a:t>
            </a:r>
            <a:r>
              <a:rPr lang="fa-IR" b="1" dirty="0" err="1">
                <a:effectLst/>
                <a:cs typeface="B Mitra" pitchFamily="2" charset="-78"/>
              </a:rPr>
              <a:t>قالَ</a:t>
            </a:r>
            <a:r>
              <a:rPr lang="fa-IR" b="1" dirty="0">
                <a:effectLst/>
                <a:cs typeface="B Mitra" pitchFamily="2" charset="-78"/>
              </a:rPr>
              <a:t> </a:t>
            </a:r>
            <a:r>
              <a:rPr lang="fa-IR" b="1" dirty="0" err="1">
                <a:effectLst/>
                <a:cs typeface="B Mitra" pitchFamily="2" charset="-78"/>
              </a:rPr>
              <a:t>اللَّهُ</a:t>
            </a:r>
            <a:r>
              <a:rPr lang="fa-IR" b="1" dirty="0">
                <a:effectLst/>
                <a:cs typeface="B Mitra" pitchFamily="2" charset="-78"/>
              </a:rPr>
              <a:t> </a:t>
            </a:r>
            <a:r>
              <a:rPr lang="fa-IR" b="1" dirty="0" err="1">
                <a:effectLst/>
                <a:cs typeface="B Mitra" pitchFamily="2" charset="-78"/>
              </a:rPr>
              <a:t>إِنِّي</a:t>
            </a:r>
            <a:r>
              <a:rPr lang="fa-IR" b="1" dirty="0">
                <a:effectLst/>
                <a:cs typeface="B Mitra" pitchFamily="2" charset="-78"/>
              </a:rPr>
              <a:t> </a:t>
            </a:r>
            <a:r>
              <a:rPr lang="fa-IR" b="1" dirty="0" err="1">
                <a:effectLst/>
                <a:cs typeface="B Mitra" pitchFamily="2" charset="-78"/>
              </a:rPr>
              <a:t>مَعَكُمْ</a:t>
            </a:r>
            <a:r>
              <a:rPr lang="fa-IR" b="1" dirty="0">
                <a:effectLst/>
                <a:cs typeface="B Mitra" pitchFamily="2" charset="-78"/>
              </a:rPr>
              <a:t> </a:t>
            </a:r>
            <a:r>
              <a:rPr lang="fa-IR" b="1" dirty="0" err="1">
                <a:effectLst/>
                <a:cs typeface="B Mitra" pitchFamily="2" charset="-78"/>
              </a:rPr>
              <a:t>لَئِنْ</a:t>
            </a:r>
            <a:r>
              <a:rPr lang="fa-IR" b="1" dirty="0">
                <a:effectLst/>
                <a:cs typeface="B Mitra" pitchFamily="2" charset="-78"/>
              </a:rPr>
              <a:t> </a:t>
            </a:r>
            <a:r>
              <a:rPr lang="fa-IR" b="1" dirty="0" err="1">
                <a:effectLst/>
                <a:cs typeface="B Mitra" pitchFamily="2" charset="-78"/>
              </a:rPr>
              <a:t>أَقَمْتُمُ</a:t>
            </a:r>
            <a:r>
              <a:rPr lang="fa-IR" b="1" dirty="0">
                <a:effectLst/>
                <a:cs typeface="B Mitra" pitchFamily="2" charset="-78"/>
              </a:rPr>
              <a:t> </a:t>
            </a:r>
            <a:r>
              <a:rPr lang="fa-IR" b="1" dirty="0" err="1">
                <a:effectLst/>
                <a:cs typeface="B Mitra" pitchFamily="2" charset="-78"/>
              </a:rPr>
              <a:t>الصَّلاةَ</a:t>
            </a:r>
            <a:r>
              <a:rPr lang="fa-IR" b="1" dirty="0">
                <a:effectLst/>
                <a:cs typeface="B Mitra" pitchFamily="2" charset="-78"/>
              </a:rPr>
              <a:t> </a:t>
            </a:r>
            <a:r>
              <a:rPr lang="fa-IR" b="1" dirty="0" err="1" smtClean="0">
                <a:effectLst/>
                <a:cs typeface="B Mitra" pitchFamily="2" charset="-78"/>
              </a:rPr>
              <a:t>وَ</a:t>
            </a:r>
            <a:r>
              <a:rPr lang="fa-IR" b="1" dirty="0" smtClean="0">
                <a:effectLst/>
                <a:cs typeface="B Mitra" pitchFamily="2" charset="-78"/>
              </a:rPr>
              <a:t>... .</a:t>
            </a:r>
            <a:r>
              <a:rPr lang="fa-IR" b="1" dirty="0">
                <a:effectLst/>
                <a:cs typeface="B Mitra" pitchFamily="2" charset="-78"/>
              </a:rPr>
              <a:t> </a:t>
            </a:r>
            <a:r>
              <a:rPr lang="fa-IR" sz="2400" dirty="0">
                <a:effectLst/>
                <a:cs typeface="B Kamran" pitchFamily="2" charset="-78"/>
              </a:rPr>
              <a:t>(</a:t>
            </a:r>
            <a:r>
              <a:rPr lang="fa-IR" sz="2400" dirty="0" err="1">
                <a:effectLst/>
                <a:cs typeface="B Kamran" pitchFamily="2" charset="-78"/>
              </a:rPr>
              <a:t>مائدة</a:t>
            </a:r>
            <a:r>
              <a:rPr lang="fa-IR" sz="2400" dirty="0">
                <a:effectLst/>
                <a:cs typeface="B Kamran" pitchFamily="2" charset="-78"/>
              </a:rPr>
              <a:t> /  12</a:t>
            </a:r>
            <a:r>
              <a:rPr lang="fa-IR" sz="2400" dirty="0" smtClean="0">
                <a:effectLst/>
                <a:cs typeface="B Kamran" pitchFamily="2" charset="-78"/>
              </a:rPr>
              <a:t>)</a:t>
            </a:r>
          </a:p>
          <a:p>
            <a:pPr marL="0" indent="0" algn="justLow">
              <a:lnSpc>
                <a:spcPct val="150000"/>
              </a:lnSpc>
              <a:buNone/>
            </a:pPr>
            <a:r>
              <a:rPr lang="fa-IR" b="1" dirty="0" smtClean="0">
                <a:solidFill>
                  <a:srgbClr val="FFFF00"/>
                </a:solidFill>
                <a:effectLst/>
                <a:cs typeface="B Titr" pitchFamily="2" charset="-78"/>
              </a:rPr>
              <a:t> 4</a:t>
            </a:r>
            <a:r>
              <a:rPr lang="fa-IR" b="1" dirty="0" smtClean="0">
                <a:solidFill>
                  <a:srgbClr val="FFFF00"/>
                </a:solidFill>
                <a:effectLst>
                  <a:outerShdw blurRad="38100" dist="38100" dir="2700000" algn="tl">
                    <a:srgbClr val="000000">
                      <a:alpha val="43137"/>
                    </a:srgbClr>
                  </a:outerShdw>
                </a:effectLst>
                <a:cs typeface="B Titr" pitchFamily="2" charset="-78"/>
              </a:rPr>
              <a:t>.  امید بخش ترین آیه قرآن </a:t>
            </a:r>
          </a:p>
          <a:p>
            <a:pPr marL="0" indent="0" algn="justLow">
              <a:lnSpc>
                <a:spcPct val="150000"/>
              </a:lnSpc>
              <a:buNone/>
            </a:pPr>
            <a:r>
              <a:rPr lang="fa-IR" b="1" dirty="0">
                <a:solidFill>
                  <a:srgbClr val="FFFF00"/>
                </a:solidFill>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وَ</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أَقِمِ</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الصَّلاةَ</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طَرَفَيِ</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النَّهارِ</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وَ</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زُلَفاً</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مِنَ</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اللَّيْلِ</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إِنَّ</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الْحَسَناتِ</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يُذْهِبْنَ</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السَّيِّئاتِ</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ذلِكَ</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ذِكْرى</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لِلذَّاكِرِينَ</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pitchFamily="2" charset="-78"/>
              </a:rPr>
              <a:t>( </a:t>
            </a:r>
            <a:r>
              <a:rPr lang="fa-IR" sz="29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pitchFamily="2" charset="-78"/>
              </a:rPr>
              <a:t>هود</a:t>
            </a:r>
            <a:r>
              <a:rPr lang="fa-IR"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pitchFamily="2" charset="-78"/>
              </a:rPr>
              <a:t> / 114 )</a:t>
            </a:r>
          </a:p>
          <a:p>
            <a:pPr marL="0" indent="0" algn="justLow">
              <a:lnSpc>
                <a:spcPct val="150000"/>
              </a:lnSpc>
              <a:buNone/>
            </a:pPr>
            <a:r>
              <a:rPr lang="fa-IR" dirty="0">
                <a:ln w="18415" cmpd="sng">
                  <a:noFill/>
                  <a:prstDash val="solid"/>
                </a:ln>
                <a:solidFill>
                  <a:srgbClr val="FFFF00"/>
                </a:solidFill>
                <a:effectLst>
                  <a:outerShdw blurRad="63500" dir="3600000" algn="tl" rotWithShape="0">
                    <a:srgbClr val="000000">
                      <a:alpha val="70000"/>
                    </a:srgbClr>
                  </a:outerShdw>
                </a:effectLst>
                <a:cs typeface="B Titr" pitchFamily="2" charset="-78"/>
              </a:rPr>
              <a:t> </a:t>
            </a:r>
            <a:r>
              <a:rPr lang="fa-IR" dirty="0" smtClean="0">
                <a:ln w="18415" cmpd="sng">
                  <a:noFill/>
                  <a:prstDash val="solid"/>
                </a:ln>
                <a:solidFill>
                  <a:srgbClr val="FFFF00"/>
                </a:solidFill>
                <a:effectLst>
                  <a:outerShdw blurRad="63500" dir="3600000" algn="tl" rotWithShape="0">
                    <a:srgbClr val="000000">
                      <a:alpha val="70000"/>
                    </a:srgbClr>
                  </a:outerShdw>
                </a:effectLst>
                <a:cs typeface="B Titr" pitchFamily="2" charset="-78"/>
              </a:rPr>
              <a:t> </a:t>
            </a:r>
            <a:r>
              <a:rPr lang="fa-IR" sz="3400" dirty="0" smtClean="0">
                <a:ln w="18415" cmpd="sng">
                  <a:noFill/>
                  <a:prstDash val="solid"/>
                </a:ln>
                <a:solidFill>
                  <a:srgbClr val="FFFF00"/>
                </a:solidFill>
                <a:effectLst>
                  <a:outerShdw blurRad="38100" dist="38100" dir="2700000" algn="tl">
                    <a:srgbClr val="000000">
                      <a:alpha val="43137"/>
                    </a:srgbClr>
                  </a:outerShdw>
                </a:effectLst>
                <a:cs typeface="B Titr" pitchFamily="2" charset="-78"/>
              </a:rPr>
              <a:t>و ... .</a:t>
            </a:r>
            <a:endParaRPr lang="fa-IR" dirty="0" smtClean="0">
              <a:ln w="18415" cmpd="sng">
                <a:noFill/>
                <a:prstDash val="solid"/>
              </a:ln>
              <a:solidFill>
                <a:srgbClr val="FFFF00"/>
              </a:solidFill>
              <a:effectLst>
                <a:outerShdw blurRad="38100" dist="38100" dir="2700000" algn="tl">
                  <a:srgbClr val="000000">
                    <a:alpha val="43137"/>
                  </a:srgbClr>
                </a:outerShdw>
              </a:effectLst>
              <a:cs typeface="B Titr" pitchFamily="2" charset="-78"/>
            </a:endParaRPr>
          </a:p>
        </p:txBody>
      </p:sp>
    </p:spTree>
    <p:extLst>
      <p:ext uri="{BB962C8B-B14F-4D97-AF65-F5344CB8AC3E}">
        <p14:creationId xmlns:p14="http://schemas.microsoft.com/office/powerpoint/2010/main" val="10294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iterate type="lt">
                                    <p:tmPct val="1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150"/>
                            </p:stCondLst>
                            <p:childTnLst>
                              <p:par>
                                <p:cTn id="11" presetID="47" presetClass="entr" presetSubtype="0" fill="hold" nodeType="afterEffect">
                                  <p:stCondLst>
                                    <p:cond delay="0"/>
                                  </p:stCondLst>
                                  <p:iterate type="lt">
                                    <p:tmPct val="1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iterate type="lt">
                                    <p:tmPct val="1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1140"/>
                            </p:stCondLst>
                            <p:childTnLst>
                              <p:par>
                                <p:cTn id="24" presetID="47" presetClass="entr" presetSubtype="0" fill="hold" nodeType="afterEffect">
                                  <p:stCondLst>
                                    <p:cond delay="0"/>
                                  </p:stCondLst>
                                  <p:iterate type="lt">
                                    <p:tmPct val="1000"/>
                                  </p:iterate>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iterate type="lt">
                                    <p:tmPct val="1000"/>
                                  </p:iterate>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6" fill="hold">
                            <p:stCondLst>
                              <p:cond delay="1210"/>
                            </p:stCondLst>
                            <p:childTnLst>
                              <p:par>
                                <p:cTn id="37" presetID="47" presetClass="entr" presetSubtype="0" fill="hold" nodeType="afterEffect">
                                  <p:stCondLst>
                                    <p:cond delay="0"/>
                                  </p:stCondLst>
                                  <p:iterate type="lt">
                                    <p:tmPct val="1000"/>
                                  </p:iterate>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iterate type="lt">
                                    <p:tmPct val="1000"/>
                                  </p:iterate>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49" fill="hold">
                            <p:stCondLst>
                              <p:cond delay="1190"/>
                            </p:stCondLst>
                            <p:childTnLst>
                              <p:par>
                                <p:cTn id="50" presetID="47" presetClass="entr" presetSubtype="0" fill="hold" nodeType="afterEffect">
                                  <p:stCondLst>
                                    <p:cond delay="0"/>
                                  </p:stCondLst>
                                  <p:iterate type="lt">
                                    <p:tmPct val="1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55" fill="hold">
                            <p:stCondLst>
                              <p:cond delay="3480"/>
                            </p:stCondLst>
                            <p:childTnLst>
                              <p:par>
                                <p:cTn id="56" presetID="47" presetClass="entr" presetSubtype="0" fill="hold" nodeType="afterEffect">
                                  <p:stCondLst>
                                    <p:cond delay="0"/>
                                  </p:stCondLst>
                                  <p:iterate type="lt">
                                    <p:tmPct val="1000"/>
                                  </p:iterate>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1000"/>
                                        <p:tgtEl>
                                          <p:spTgt spid="3">
                                            <p:txEl>
                                              <p:pRg st="10" end="10"/>
                                            </p:txEl>
                                          </p:spTgt>
                                        </p:tgtEl>
                                      </p:cBhvr>
                                    </p:animEffect>
                                    <p:anim calcmode="lin" valueType="num">
                                      <p:cBhvr>
                                        <p:cTn id="5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2000" r="-17000" b="-6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304800" y="1484784"/>
            <a:ext cx="8534400" cy="3312368"/>
          </a:xfrm>
          <a:solidFill>
            <a:schemeClr val="accent6">
              <a:lumMod val="20000"/>
              <a:lumOff val="80000"/>
            </a:schemeClr>
          </a:solidFill>
          <a:effectLst>
            <a:glow rad="139700">
              <a:schemeClr val="accent6">
                <a:satMod val="175000"/>
                <a:alpha val="40000"/>
              </a:schemeClr>
            </a:glow>
            <a:softEdge rad="63500"/>
          </a:effectLst>
        </p:spPr>
        <p:txBody>
          <a:bodyPr anchor="b">
            <a:noAutofit/>
          </a:bodyPr>
          <a:lstStyle/>
          <a:p>
            <a:pPr marL="0" indent="0" algn="ctr">
              <a:buNone/>
            </a:pPr>
            <a:r>
              <a:rPr lang="fa-IR" sz="11000" dirty="0" smtClean="0">
                <a:latin typeface="IranNastaliq" pitchFamily="18" charset="0"/>
                <a:cs typeface="IranNastaliq" pitchFamily="18" charset="0"/>
              </a:rPr>
              <a:t>نماز از منظر </a:t>
            </a:r>
            <a:r>
              <a:rPr lang="fa-IR" sz="11000" dirty="0" smtClean="0">
                <a:ln>
                  <a:solidFill>
                    <a:schemeClr val="tx1"/>
                  </a:solidFill>
                </a:ln>
                <a:solidFill>
                  <a:srgbClr val="C00000"/>
                </a:solidFill>
                <a:latin typeface="IranNastaliq" pitchFamily="18" charset="0"/>
                <a:cs typeface="IranNastaliq" pitchFamily="18" charset="0"/>
              </a:rPr>
              <a:t>معصومین</a:t>
            </a:r>
            <a:endParaRPr lang="fa-IR" sz="11000" dirty="0">
              <a:ln>
                <a:solidFill>
                  <a:schemeClr val="tx1"/>
                </a:solidFill>
              </a:ln>
              <a:solidFill>
                <a:srgbClr val="C00000"/>
              </a:solidFill>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228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
        <p:nvSpPr>
          <p:cNvPr id="5" name="Rectangle 4"/>
          <p:cNvSpPr/>
          <p:nvPr/>
        </p:nvSpPr>
        <p:spPr>
          <a:xfrm>
            <a:off x="2123728" y="4953000"/>
            <a:ext cx="4824536" cy="1524000"/>
          </a:xfrm>
          <a:prstGeom prst="rect">
            <a:avLst/>
          </a:prstGeom>
          <a:noFill/>
          <a:ln>
            <a:solidFill>
              <a:srgbClr val="66FF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r" rtl="1">
              <a:buFont typeface="+mj-lt"/>
              <a:buAutoNum type="arabicPeriod"/>
            </a:pPr>
            <a:r>
              <a:rPr lang="fa-IR" sz="2400" b="1" dirty="0">
                <a:solidFill>
                  <a:srgbClr val="92D050"/>
                </a:solidFill>
                <a:cs typeface="B Roya" pitchFamily="2" charset="-78"/>
              </a:rPr>
              <a:t>تعداد روایات</a:t>
            </a:r>
          </a:p>
          <a:p>
            <a:pPr marL="342900" indent="-342900" algn="r" rtl="1">
              <a:buFont typeface="+mj-lt"/>
              <a:buAutoNum type="arabicPeriod"/>
            </a:pPr>
            <a:r>
              <a:rPr lang="fa-IR" sz="2400" b="1" dirty="0">
                <a:solidFill>
                  <a:srgbClr val="92D050"/>
                </a:solidFill>
                <a:cs typeface="B Roya" pitchFamily="2" charset="-78"/>
              </a:rPr>
              <a:t>تنوع بیان؛ </a:t>
            </a:r>
          </a:p>
          <a:p>
            <a:pPr algn="r" rtl="1"/>
            <a:r>
              <a:rPr lang="fa-IR" sz="2000" b="1" dirty="0">
                <a:solidFill>
                  <a:srgbClr val="92D050"/>
                </a:solidFill>
                <a:cs typeface="B Kamran" pitchFamily="2" charset="-78"/>
              </a:rPr>
              <a:t>در نامه ها، توصیه ها، </a:t>
            </a:r>
            <a:r>
              <a:rPr lang="fa-IR" sz="2000" b="1" dirty="0" err="1">
                <a:solidFill>
                  <a:srgbClr val="92D050"/>
                </a:solidFill>
                <a:cs typeface="B Kamran" pitchFamily="2" charset="-78"/>
              </a:rPr>
              <a:t>وصیت</a:t>
            </a:r>
            <a:r>
              <a:rPr lang="fa-IR" sz="2000" b="1" dirty="0">
                <a:solidFill>
                  <a:srgbClr val="92D050"/>
                </a:solidFill>
                <a:cs typeface="B Kamran" pitchFamily="2" charset="-78"/>
              </a:rPr>
              <a:t> ها، با مقایسه، سوگند ، تکرار و ...</a:t>
            </a:r>
            <a:endParaRPr lang="en-US" sz="2000" b="1" dirty="0">
              <a:solidFill>
                <a:srgbClr val="92D050"/>
              </a:solidFill>
              <a:cs typeface="B Kamran" pitchFamily="2" charset="-78"/>
            </a:endParaRPr>
          </a:p>
        </p:txBody>
      </p:sp>
    </p:spTree>
    <p:extLst>
      <p:ext uri="{BB962C8B-B14F-4D97-AF65-F5344CB8AC3E}">
        <p14:creationId xmlns:p14="http://schemas.microsoft.com/office/powerpoint/2010/main" val="16953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Rounded Rectangle 2"/>
          <p:cNvSpPr/>
          <p:nvPr/>
        </p:nvSpPr>
        <p:spPr>
          <a:xfrm>
            <a:off x="107504" y="72008"/>
            <a:ext cx="8964488" cy="6669360"/>
          </a:xfrm>
          <a:prstGeom prst="roundRect">
            <a:avLst>
              <a:gd name="adj" fmla="val 2476"/>
            </a:avLst>
          </a:prstGeom>
          <a:gradFill>
            <a:gsLst>
              <a:gs pos="0">
                <a:schemeClr val="bg2">
                  <a:lumMod val="20000"/>
                  <a:lumOff val="80000"/>
                </a:schemeClr>
              </a:gs>
              <a:gs pos="100000">
                <a:srgbClr val="0ECC17">
                  <a:alpha val="84000"/>
                  <a:lumMod val="100000"/>
                </a:srgbClr>
              </a:gs>
            </a:gsLst>
            <a:lin ang="5400000" scaled="0"/>
          </a:gradFill>
          <a:ln w="57150">
            <a:solidFill>
              <a:srgbClr val="046815"/>
            </a:solidFill>
          </a:ln>
          <a:effectLst>
            <a:glow rad="139700">
              <a:schemeClr val="accent2">
                <a:satMod val="175000"/>
                <a:alpha val="40000"/>
              </a:schemeClr>
            </a:glow>
            <a:softEdge rad="127000"/>
          </a:effectLst>
        </p:spPr>
        <p:style>
          <a:lnRef idx="1">
            <a:schemeClr val="accent2"/>
          </a:lnRef>
          <a:fillRef idx="2">
            <a:schemeClr val="accent2"/>
          </a:fillRef>
          <a:effectRef idx="1">
            <a:schemeClr val="accent2"/>
          </a:effectRef>
          <a:fontRef idx="minor">
            <a:schemeClr val="dk1"/>
          </a:fontRef>
        </p:style>
        <p:txBody>
          <a:bodyPr rtlCol="1" anchor="ctr"/>
          <a:lstStyle/>
          <a:p>
            <a:pPr algn="ctr" rtl="1">
              <a:lnSpc>
                <a:spcPct val="150000"/>
              </a:lnSpc>
            </a:pPr>
            <a:r>
              <a:rPr lang="fa-IR" sz="6000" b="1" dirty="0" smtClean="0">
                <a:ln>
                  <a:solidFill>
                    <a:srgbClr val="C00000"/>
                  </a:solidFill>
                </a:ln>
                <a:solidFill>
                  <a:prstClr val="black"/>
                </a:solidFill>
                <a:cs typeface="B Zar" panose="00000400000000000000" pitchFamily="2" charset="-78"/>
              </a:rPr>
              <a:t>بیش از </a:t>
            </a:r>
            <a:r>
              <a:rPr lang="fa-IR" sz="6000" b="1" dirty="0" smtClean="0">
                <a:ln>
                  <a:solidFill>
                    <a:sysClr val="windowText" lastClr="000000"/>
                  </a:solidFill>
                </a:ln>
                <a:solidFill>
                  <a:srgbClr val="FF0000"/>
                </a:solidFill>
                <a:cs typeface="B Zar" panose="00000400000000000000" pitchFamily="2" charset="-78"/>
              </a:rPr>
              <a:t>19000</a:t>
            </a:r>
            <a:r>
              <a:rPr lang="fa-IR" sz="6000" b="1" dirty="0" smtClean="0">
                <a:solidFill>
                  <a:prstClr val="black"/>
                </a:solidFill>
                <a:cs typeface="B Zar" panose="00000400000000000000" pitchFamily="2" charset="-78"/>
              </a:rPr>
              <a:t> روایت از معصومین در خصوص احکام </a:t>
            </a:r>
            <a:r>
              <a:rPr lang="fa-IR" sz="6000" b="1" dirty="0" smtClean="0">
                <a:ln w="28575">
                  <a:solidFill>
                    <a:srgbClr val="FF0000"/>
                  </a:solidFill>
                </a:ln>
                <a:solidFill>
                  <a:srgbClr val="FFFF00"/>
                </a:solidFill>
                <a:latin typeface="110_Besmellah_2(MRT)" pitchFamily="2" charset="0"/>
                <a:cs typeface="B Zar" panose="00000400000000000000" pitchFamily="2" charset="-78"/>
              </a:rPr>
              <a:t>نماز</a:t>
            </a:r>
            <a:r>
              <a:rPr lang="fa-IR" sz="6000" b="1" dirty="0" smtClean="0">
                <a:solidFill>
                  <a:srgbClr val="FFFF00"/>
                </a:solidFill>
                <a:latin typeface="110_Besmellah_2(MRT)" pitchFamily="2" charset="0"/>
                <a:cs typeface="B Zar" panose="00000400000000000000" pitchFamily="2" charset="-78"/>
              </a:rPr>
              <a:t> </a:t>
            </a:r>
            <a:r>
              <a:rPr lang="fa-IR" sz="6000" b="1" dirty="0" smtClean="0">
                <a:solidFill>
                  <a:prstClr val="black"/>
                </a:solidFill>
                <a:cs typeface="B Zar" panose="00000400000000000000" pitchFamily="2" charset="-78"/>
              </a:rPr>
              <a:t>است.</a:t>
            </a:r>
            <a:endParaRPr lang="fa-IR" sz="6000" dirty="0" smtClean="0">
              <a:solidFill>
                <a:prstClr val="black"/>
              </a:solidFill>
              <a:cs typeface="2  Homa" pitchFamily="2" charset="-78"/>
            </a:endParaRPr>
          </a:p>
          <a:p>
            <a:pPr algn="ctr" rtl="1">
              <a:lnSpc>
                <a:spcPct val="150000"/>
              </a:lnSpc>
            </a:pPr>
            <a:r>
              <a:rPr lang="fa-IR" sz="1400" b="1" dirty="0" smtClean="0">
                <a:solidFill>
                  <a:prstClr val="black"/>
                </a:solidFill>
                <a:cs typeface="B Zar" panose="00000400000000000000" pitchFamily="2" charset="-78"/>
              </a:rPr>
              <a:t>( </a:t>
            </a:r>
            <a:r>
              <a:rPr lang="fa-IR" sz="1400" b="1" dirty="0" err="1" smtClean="0">
                <a:solidFill>
                  <a:prstClr val="black"/>
                </a:solidFill>
                <a:cs typeface="B Zar" panose="00000400000000000000" pitchFamily="2" charset="-78"/>
              </a:rPr>
              <a:t>وسائل</a:t>
            </a:r>
            <a:r>
              <a:rPr lang="fa-IR" sz="1400" b="1" dirty="0" smtClean="0">
                <a:solidFill>
                  <a:prstClr val="black"/>
                </a:solidFill>
                <a:cs typeface="B Zar" panose="00000400000000000000" pitchFamily="2" charset="-78"/>
              </a:rPr>
              <a:t> </a:t>
            </a:r>
            <a:r>
              <a:rPr lang="fa-IR" sz="1400" b="1" dirty="0" err="1" smtClean="0">
                <a:solidFill>
                  <a:prstClr val="black"/>
                </a:solidFill>
                <a:cs typeface="B Zar" panose="00000400000000000000" pitchFamily="2" charset="-78"/>
              </a:rPr>
              <a:t>الشيعة</a:t>
            </a:r>
            <a:r>
              <a:rPr lang="fa-IR" sz="1400" b="1" dirty="0" smtClean="0">
                <a:solidFill>
                  <a:prstClr val="black"/>
                </a:solidFill>
                <a:cs typeface="B Zar" panose="00000400000000000000" pitchFamily="2" charset="-78"/>
              </a:rPr>
              <a:t> ، </a:t>
            </a:r>
            <a:r>
              <a:rPr lang="fa-IR" sz="1400" b="1" dirty="0" err="1" smtClean="0">
                <a:solidFill>
                  <a:prstClr val="black"/>
                </a:solidFill>
                <a:cs typeface="B Zar" panose="00000400000000000000" pitchFamily="2" charset="-78"/>
              </a:rPr>
              <a:t>مستدرك</a:t>
            </a:r>
            <a:r>
              <a:rPr lang="fa-IR" sz="1400" b="1" dirty="0" smtClean="0">
                <a:solidFill>
                  <a:prstClr val="black"/>
                </a:solidFill>
                <a:cs typeface="B Zar" panose="00000400000000000000" pitchFamily="2" charset="-78"/>
              </a:rPr>
              <a:t> </a:t>
            </a:r>
            <a:r>
              <a:rPr lang="fa-IR" sz="1400" b="1" dirty="0" err="1" smtClean="0">
                <a:solidFill>
                  <a:prstClr val="black"/>
                </a:solidFill>
                <a:cs typeface="B Zar" panose="00000400000000000000" pitchFamily="2" charset="-78"/>
              </a:rPr>
              <a:t>الوسائل</a:t>
            </a:r>
            <a:r>
              <a:rPr lang="fa-IR" sz="1400" b="1" dirty="0" smtClean="0">
                <a:solidFill>
                  <a:prstClr val="black"/>
                </a:solidFill>
                <a:cs typeface="B Zar" panose="00000400000000000000" pitchFamily="2" charset="-78"/>
              </a:rPr>
              <a:t> - مستنبط </a:t>
            </a:r>
            <a:r>
              <a:rPr lang="fa-IR" sz="1400" b="1" dirty="0" err="1" smtClean="0">
                <a:solidFill>
                  <a:prstClr val="black"/>
                </a:solidFill>
                <a:cs typeface="B Zar" panose="00000400000000000000" pitchFamily="2" charset="-78"/>
              </a:rPr>
              <a:t>المسائل</a:t>
            </a:r>
            <a:r>
              <a:rPr lang="fa-IR" sz="1400" b="1" dirty="0" smtClean="0">
                <a:solidFill>
                  <a:prstClr val="black"/>
                </a:solidFill>
                <a:cs typeface="B Zar" panose="00000400000000000000" pitchFamily="2" charset="-78"/>
              </a:rPr>
              <a:t> - </a:t>
            </a:r>
            <a:r>
              <a:rPr lang="fa-IR" sz="1400" b="1" dirty="0" err="1" smtClean="0">
                <a:solidFill>
                  <a:prstClr val="black"/>
                </a:solidFill>
                <a:cs typeface="B Zar" panose="00000400000000000000" pitchFamily="2" charset="-78"/>
              </a:rPr>
              <a:t>كنزل</a:t>
            </a:r>
            <a:r>
              <a:rPr lang="fa-IR" sz="1400" b="1" dirty="0" smtClean="0">
                <a:solidFill>
                  <a:prstClr val="black"/>
                </a:solidFill>
                <a:cs typeface="B Zar" panose="00000400000000000000" pitchFamily="2" charset="-78"/>
              </a:rPr>
              <a:t> </a:t>
            </a:r>
            <a:r>
              <a:rPr lang="fa-IR" sz="1400" b="1" dirty="0" err="1" smtClean="0">
                <a:solidFill>
                  <a:prstClr val="black"/>
                </a:solidFill>
                <a:cs typeface="B Zar" panose="00000400000000000000" pitchFamily="2" charset="-78"/>
              </a:rPr>
              <a:t>االعمال</a:t>
            </a:r>
            <a:r>
              <a:rPr lang="fa-IR" sz="1400" b="1" dirty="0" smtClean="0">
                <a:solidFill>
                  <a:prstClr val="black"/>
                </a:solidFill>
                <a:cs typeface="B Zar" panose="00000400000000000000" pitchFamily="2" charset="-78"/>
              </a:rPr>
              <a:t> ) </a:t>
            </a:r>
          </a:p>
          <a:p>
            <a:pPr algn="ctr" rtl="1">
              <a:lnSpc>
                <a:spcPct val="150000"/>
              </a:lnSpc>
            </a:pPr>
            <a:endParaRPr lang="fa-IR" sz="1400" b="1" dirty="0" smtClean="0">
              <a:solidFill>
                <a:prstClr val="black"/>
              </a:solidFill>
              <a:cs typeface="B Zar" panose="00000400000000000000" pitchFamily="2" charset="-78"/>
            </a:endParaRPr>
          </a:p>
          <a:p>
            <a:pPr algn="ctr" rtl="1">
              <a:lnSpc>
                <a:spcPct val="150000"/>
              </a:lnSpc>
            </a:pPr>
            <a:r>
              <a:rPr lang="fa-IR" sz="2000" b="1" dirty="0" smtClean="0">
                <a:solidFill>
                  <a:prstClr val="black"/>
                </a:solidFill>
                <a:cs typeface="B Zar" panose="00000400000000000000" pitchFamily="2" charset="-78"/>
              </a:rPr>
              <a:t>‍    ‍</a:t>
            </a:r>
            <a:r>
              <a:rPr lang="en-US" sz="2000" b="1" dirty="0" smtClean="0">
                <a:solidFill>
                  <a:prstClr val="black"/>
                </a:solidFill>
                <a:cs typeface="B Zar" panose="00000400000000000000" pitchFamily="2" charset="-78"/>
              </a:rPr>
              <a:t>    </a:t>
            </a:r>
            <a:r>
              <a:rPr lang="fa-IR" sz="3200" b="1" dirty="0" smtClean="0">
                <a:solidFill>
                  <a:prstClr val="black"/>
                </a:solidFill>
                <a:cs typeface="B Zar" panose="00000400000000000000" pitchFamily="2" charset="-78"/>
              </a:rPr>
              <a:t>شهيد ثاني در الفيه به بيش از </a:t>
            </a:r>
            <a:r>
              <a:rPr lang="fa-IR" sz="3200" b="1" dirty="0" smtClean="0">
                <a:ln>
                  <a:solidFill>
                    <a:sysClr val="windowText" lastClr="000000"/>
                  </a:solidFill>
                </a:ln>
                <a:solidFill>
                  <a:srgbClr val="FF0000"/>
                </a:solidFill>
                <a:cs typeface="B Zar" panose="00000400000000000000" pitchFamily="2" charset="-78"/>
              </a:rPr>
              <a:t>1000 </a:t>
            </a:r>
            <a:r>
              <a:rPr lang="fa-IR" sz="3200" b="1" dirty="0" smtClean="0">
                <a:solidFill>
                  <a:prstClr val="black"/>
                </a:solidFill>
                <a:cs typeface="B Zar" panose="00000400000000000000" pitchFamily="2" charset="-78"/>
              </a:rPr>
              <a:t>حدود از مسائل مربوط به نماز و </a:t>
            </a:r>
            <a:r>
              <a:rPr lang="fa-IR" sz="3200" b="1" dirty="0" smtClean="0">
                <a:ln>
                  <a:solidFill>
                    <a:sysClr val="windowText" lastClr="000000"/>
                  </a:solidFill>
                </a:ln>
                <a:solidFill>
                  <a:srgbClr val="FF0000"/>
                </a:solidFill>
                <a:cs typeface="B Zar" panose="00000400000000000000" pitchFamily="2" charset="-78"/>
              </a:rPr>
              <a:t>3000 </a:t>
            </a:r>
            <a:r>
              <a:rPr lang="fa-IR" sz="3200" b="1" dirty="0" smtClean="0">
                <a:solidFill>
                  <a:prstClr val="black"/>
                </a:solidFill>
                <a:cs typeface="B Zar" panose="00000400000000000000" pitchFamily="2" charset="-78"/>
              </a:rPr>
              <a:t>حدود در نفليه از مستحبات نمازپرداخته است .</a:t>
            </a:r>
            <a:endParaRPr lang="fa-IR" sz="3200" b="1" dirty="0">
              <a:solidFill>
                <a:prstClr val="black"/>
              </a:solidFill>
              <a:cs typeface="B Zar" panose="00000400000000000000" pitchFamily="2" charset="-78"/>
            </a:endParaRPr>
          </a:p>
        </p:txBody>
      </p:sp>
    </p:spTree>
    <p:extLst>
      <p:ext uri="{BB962C8B-B14F-4D97-AF65-F5344CB8AC3E}">
        <p14:creationId xmlns:p14="http://schemas.microsoft.com/office/powerpoint/2010/main" val="42896795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chor="ctr">
            <a:noAutofit/>
          </a:bodyPr>
          <a:lstStyle/>
          <a:p>
            <a:pPr marL="0" indent="0" algn="ctr">
              <a:buNone/>
            </a:pPr>
            <a:r>
              <a:rPr lang="fa-IR" sz="166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rPr>
              <a:t>چند  نمو نه</a:t>
            </a:r>
            <a:endParaRPr lang="en-US" sz="16600" dirty="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253393728"/>
      </p:ext>
    </p:extLst>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ame 3"/>
          <p:cNvSpPr/>
          <p:nvPr/>
        </p:nvSpPr>
        <p:spPr>
          <a:xfrm>
            <a:off x="0" y="0"/>
            <a:ext cx="9144000" cy="6858000"/>
          </a:xfrm>
          <a:prstGeom prst="frame">
            <a:avLst>
              <a:gd name="adj1" fmla="val 5512"/>
            </a:avLst>
          </a:prstGeom>
          <a:solidFill>
            <a:srgbClr val="0070C0"/>
          </a:solidFill>
          <a:ln w="57150">
            <a:noFill/>
          </a:ln>
          <a:effectLst>
            <a:glow rad="101600">
              <a:srgbClr val="004EC0">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6" name="Frame 5"/>
          <p:cNvSpPr/>
          <p:nvPr/>
        </p:nvSpPr>
        <p:spPr>
          <a:xfrm>
            <a:off x="35496" y="6381328"/>
            <a:ext cx="726504" cy="489446"/>
          </a:xfrm>
          <a:prstGeom prst="frame">
            <a:avLst>
              <a:gd name="adj1" fmla="val 4135"/>
            </a:avLst>
          </a:prstGeom>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dirty="0">
                <a:solidFill>
                  <a:srgbClr val="00B0F0"/>
                </a:solidFill>
                <a:cs typeface="B Fantezy" pitchFamily="2" charset="-78"/>
              </a:rPr>
              <a:t>زارعی</a:t>
            </a:r>
          </a:p>
        </p:txBody>
      </p:sp>
    </p:spTree>
    <p:extLst>
      <p:ext uri="{BB962C8B-B14F-4D97-AF65-F5344CB8AC3E}">
        <p14:creationId xmlns:p14="http://schemas.microsoft.com/office/powerpoint/2010/main" val="350236865"/>
      </p:ext>
    </p:extLst>
  </p:cSld>
  <p:clrMapOvr>
    <a:masterClrMapping/>
  </p:clrMapOvr>
  <mc:AlternateContent xmlns:mc="http://schemas.openxmlformats.org/markup-compatibility/2006" xmlns:p14="http://schemas.microsoft.com/office/powerpoint/2010/main">
    <mc:Choice Requires="p14">
      <p:transition spd="slow" p14:dur="1200" advClick="0" advTm="10000">
        <p:zoom/>
      </p:transition>
    </mc:Choice>
    <mc:Fallback xmlns="">
      <p:transition spd="slow" advClick="0" advTm="10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
        <p:nvSpPr>
          <p:cNvPr id="4" name="Frame 3"/>
          <p:cNvSpPr/>
          <p:nvPr/>
        </p:nvSpPr>
        <p:spPr>
          <a:xfrm>
            <a:off x="0" y="4287"/>
            <a:ext cx="9144000" cy="6881097"/>
          </a:xfrm>
          <a:prstGeom prst="frame">
            <a:avLst>
              <a:gd name="adj1" fmla="val 7113"/>
            </a:avLst>
          </a:prstGeom>
          <a:pattFill prst="lgGrid">
            <a:fgClr>
              <a:schemeClr val="bg2">
                <a:lumMod val="60000"/>
                <a:lumOff val="40000"/>
              </a:schemeClr>
            </a:fgClr>
            <a:bgClr>
              <a:srgbClr val="00B050"/>
            </a:bgClr>
          </a:pattFill>
          <a:ln w="28575">
            <a:solidFill>
              <a:schemeClr val="accent4">
                <a:lumMod val="50000"/>
              </a:schemeClr>
            </a:solidFill>
          </a:ln>
          <a:effectLst>
            <a:glow rad="139700">
              <a:srgbClr val="00B050">
                <a:alpha val="40000"/>
              </a:srgbClr>
            </a:glow>
            <a:softEdge rad="63500"/>
          </a:effectLst>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1"/>
            <a:r>
              <a:rPr lang="en-US" dirty="0" smtClean="0">
                <a:solidFill>
                  <a:prstClr val="white"/>
                </a:solidFill>
              </a:rPr>
              <a:t> </a:t>
            </a:r>
            <a:endParaRPr lang="fa-IR" dirty="0">
              <a:solidFill>
                <a:prstClr val="white"/>
              </a:solidFill>
            </a:endParaRPr>
          </a:p>
        </p:txBody>
      </p:sp>
      <p:sp>
        <p:nvSpPr>
          <p:cNvPr id="5" name="Bevel 4"/>
          <p:cNvSpPr/>
          <p:nvPr/>
        </p:nvSpPr>
        <p:spPr>
          <a:xfrm>
            <a:off x="446856" y="476672"/>
            <a:ext cx="8229600" cy="5943600"/>
          </a:xfrm>
          <a:prstGeom prst="bevel">
            <a:avLst>
              <a:gd name="adj" fmla="val 1557"/>
            </a:avLst>
          </a:prstGeom>
          <a:gradFill>
            <a:gsLst>
              <a:gs pos="0">
                <a:srgbClr val="B7FFC0">
                  <a:alpha val="74000"/>
                </a:srgbClr>
              </a:gs>
              <a:gs pos="100000">
                <a:srgbClr val="0ECC17">
                  <a:alpha val="84000"/>
                  <a:lumMod val="100000"/>
                </a:srgbClr>
              </a:gs>
            </a:gsLst>
            <a:lin ang="5400000" scaled="0"/>
          </a:gradFill>
          <a:ln w="28575">
            <a:solidFill>
              <a:srgbClr val="92D050"/>
            </a:solidFill>
          </a:ln>
        </p:spPr>
        <p:style>
          <a:lnRef idx="0">
            <a:schemeClr val="accent4"/>
          </a:lnRef>
          <a:fillRef idx="3">
            <a:schemeClr val="accent4"/>
          </a:fillRef>
          <a:effectRef idx="3">
            <a:schemeClr val="accent4"/>
          </a:effectRef>
          <a:fontRef idx="minor">
            <a:schemeClr val="lt1"/>
          </a:fontRef>
        </p:style>
        <p:txBody>
          <a:bodyPr rtlCol="1" anchor="ctr"/>
          <a:lstStyle/>
          <a:p>
            <a:pPr algn="ctr" rtl="1"/>
            <a:r>
              <a:rPr lang="fa-IR" sz="2800" dirty="0">
                <a:blipFill>
                  <a:blip r:embed="rId3"/>
                  <a:tile tx="0" ty="0" sx="100000" sy="100000" flip="none" algn="tl"/>
                </a:blipFill>
                <a:effectLst>
                  <a:glow rad="101600">
                    <a:srgbClr val="E7BC29">
                      <a:satMod val="175000"/>
                      <a:alpha val="40000"/>
                    </a:srgbClr>
                  </a:glow>
                </a:effectLst>
                <a:cs typeface="2  Lotus" pitchFamily="2" charset="-78"/>
              </a:rPr>
              <a:t>امام صادق علیه </a:t>
            </a:r>
            <a:r>
              <a:rPr lang="fa-IR" sz="2800" dirty="0" err="1">
                <a:blipFill>
                  <a:blip r:embed="rId3"/>
                  <a:tile tx="0" ty="0" sx="100000" sy="100000" flip="none" algn="tl"/>
                </a:blipFill>
                <a:effectLst>
                  <a:glow rad="101600">
                    <a:srgbClr val="E7BC29">
                      <a:satMod val="175000"/>
                      <a:alpha val="40000"/>
                    </a:srgbClr>
                  </a:glow>
                </a:effectLst>
                <a:cs typeface="2  Lotus" pitchFamily="2" charset="-78"/>
              </a:rPr>
              <a:t>السلام</a:t>
            </a:r>
            <a:endParaRPr lang="fa-IR" sz="2800" dirty="0">
              <a:blipFill>
                <a:blip r:embed="rId3"/>
                <a:tile tx="0" ty="0" sx="100000" sy="100000" flip="none" algn="tl"/>
              </a:blipFill>
              <a:effectLst>
                <a:glow rad="101600">
                  <a:srgbClr val="E7BC29">
                    <a:satMod val="175000"/>
                    <a:alpha val="40000"/>
                  </a:srgbClr>
                </a:glow>
              </a:effectLst>
              <a:cs typeface="2  Lotus" pitchFamily="2" charset="-78"/>
            </a:endParaRPr>
          </a:p>
          <a:p>
            <a:pPr algn="ctr" rtl="1"/>
            <a:r>
              <a:rPr lang="fa-IR" sz="2400" dirty="0" err="1">
                <a:blipFill>
                  <a:blip r:embed="rId3"/>
                  <a:tile tx="0" ty="0" sx="100000" sy="100000" flip="none" algn="tl"/>
                </a:blipFill>
                <a:effectLst>
                  <a:glow rad="228600">
                    <a:srgbClr val="E7BC29">
                      <a:satMod val="175000"/>
                      <a:alpha val="40000"/>
                    </a:srgbClr>
                  </a:glow>
                </a:effectLst>
                <a:cs typeface="2  Lotus" pitchFamily="2" charset="-78"/>
              </a:rPr>
              <a:t>حَّجَةٌ</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اَفضَلُ</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مِن</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الدُّنیا</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وما</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فیها</a:t>
            </a:r>
            <a:r>
              <a:rPr lang="fa-IR" sz="2400" dirty="0">
                <a:blipFill>
                  <a:blip r:embed="rId3"/>
                  <a:tile tx="0" ty="0" sx="100000" sy="100000" flip="none" algn="tl"/>
                </a:blipFill>
                <a:effectLst>
                  <a:glow rad="228600">
                    <a:srgbClr val="E7BC29">
                      <a:satMod val="175000"/>
                      <a:alpha val="40000"/>
                    </a:srgbClr>
                  </a:glow>
                </a:effectLst>
                <a:cs typeface="2  Lotus" pitchFamily="2" charset="-78"/>
              </a:rPr>
              <a:t> و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صلاةٌ</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فریضةٌ</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اَفضل</a:t>
            </a:r>
            <a:r>
              <a:rPr lang="fa-IR" sz="2400" dirty="0">
                <a:blipFill>
                  <a:blip r:embed="rId3"/>
                  <a:tile tx="0" ty="0" sx="100000" sy="100000" flip="none" algn="tl"/>
                </a:blipFill>
                <a:effectLst>
                  <a:glow rad="228600">
                    <a:srgbClr val="E7BC29">
                      <a:satMod val="175000"/>
                      <a:alpha val="40000"/>
                    </a:srgbClr>
                  </a:glow>
                </a:effectLst>
                <a:cs typeface="2  Lotus" pitchFamily="2" charset="-78"/>
              </a:rPr>
              <a:t> من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اَلف</a:t>
            </a:r>
            <a:r>
              <a:rPr lang="fa-IR" sz="2400" dirty="0">
                <a:blipFill>
                  <a:blip r:embed="rId3"/>
                  <a:tile tx="0" ty="0" sx="100000" sy="100000" flip="none" algn="tl"/>
                </a:blipFill>
                <a:effectLst>
                  <a:glow rad="228600">
                    <a:srgbClr val="E7BC29">
                      <a:satMod val="175000"/>
                      <a:alpha val="40000"/>
                    </a:srgbClr>
                  </a:glow>
                </a:effectLst>
                <a:cs typeface="2  Lotus" pitchFamily="2" charset="-78"/>
              </a:rPr>
              <a:t> </a:t>
            </a:r>
            <a:r>
              <a:rPr lang="fa-IR" sz="2400" dirty="0" err="1">
                <a:blipFill>
                  <a:blip r:embed="rId3"/>
                  <a:tile tx="0" ty="0" sx="100000" sy="100000" flip="none" algn="tl"/>
                </a:blipFill>
                <a:effectLst>
                  <a:glow rad="228600">
                    <a:srgbClr val="E7BC29">
                      <a:satMod val="175000"/>
                      <a:alpha val="40000"/>
                    </a:srgbClr>
                  </a:glow>
                </a:effectLst>
                <a:cs typeface="2  Lotus" pitchFamily="2" charset="-78"/>
              </a:rPr>
              <a:t>حَجَّةٍ</a:t>
            </a:r>
            <a:endParaRPr lang="fa-IR" sz="2400" dirty="0">
              <a:blipFill>
                <a:blip r:embed="rId3"/>
                <a:tile tx="0" ty="0" sx="100000" sy="100000" flip="none" algn="tl"/>
              </a:blipFill>
              <a:effectLst>
                <a:glow rad="228600">
                  <a:srgbClr val="E7BC29">
                    <a:satMod val="175000"/>
                    <a:alpha val="40000"/>
                  </a:srgbClr>
                </a:glow>
              </a:effectLst>
              <a:cs typeface="2  Lotus" pitchFamily="2" charset="-78"/>
            </a:endParaRPr>
          </a:p>
          <a:p>
            <a:pPr algn="justLow" rtl="1"/>
            <a:endParaRPr lang="fa-IR" sz="2400" b="1" dirty="0">
              <a:ln>
                <a:solidFill>
                  <a:srgbClr val="002600"/>
                </a:solidFill>
              </a:ln>
              <a:blipFill>
                <a:blip r:embed="rId3"/>
                <a:tile tx="0" ty="0" sx="100000" sy="100000" flip="none" algn="tl"/>
              </a:blipFill>
              <a:effectLst>
                <a:glow rad="228600">
                  <a:srgbClr val="E7BC29">
                    <a:satMod val="175000"/>
                    <a:alpha val="40000"/>
                  </a:srgbClr>
                </a:glow>
              </a:effectLst>
              <a:cs typeface="2  Lotus" pitchFamily="2" charset="-78"/>
            </a:endParaRPr>
          </a:p>
          <a:p>
            <a:pPr algn="justLow" rtl="1"/>
            <a:r>
              <a:rPr lang="fa-IR" sz="6600" b="1" dirty="0" err="1">
                <a:ln>
                  <a:solidFill>
                    <a:schemeClr val="bg1"/>
                  </a:solidFill>
                </a:ln>
                <a:solidFill>
                  <a:srgbClr val="FF0000"/>
                </a:solidFill>
                <a:effectLst>
                  <a:glow rad="228600">
                    <a:srgbClr val="A5B592">
                      <a:satMod val="175000"/>
                      <a:alpha val="40000"/>
                    </a:srgbClr>
                  </a:glow>
                </a:effectLst>
                <a:cs typeface="B Shiraz" pitchFamily="2" charset="-78"/>
              </a:rPr>
              <a:t>يك</a:t>
            </a:r>
            <a:r>
              <a:rPr lang="fa-IR" sz="6600" b="1" dirty="0">
                <a:ln>
                  <a:solidFill>
                    <a:schemeClr val="bg1"/>
                  </a:solidFill>
                </a:ln>
                <a:solidFill>
                  <a:srgbClr val="FF0000"/>
                </a:solidFill>
                <a:effectLst>
                  <a:glow rad="228600">
                    <a:srgbClr val="A5B592">
                      <a:satMod val="175000"/>
                      <a:alpha val="40000"/>
                    </a:srgbClr>
                  </a:glow>
                </a:effectLst>
                <a:cs typeface="B Shiraz" pitchFamily="2" charset="-78"/>
              </a:rPr>
              <a:t> حج </a:t>
            </a:r>
            <a:r>
              <a:rPr lang="fa-IR" sz="6600" b="1" dirty="0">
                <a:ln>
                  <a:solidFill>
                    <a:schemeClr val="bg1"/>
                  </a:solidFill>
                </a:ln>
                <a:blipFill>
                  <a:blip r:embed="rId4"/>
                  <a:tile tx="0" ty="0" sx="100000" sy="100000" flip="none" algn="tl"/>
                </a:blipFill>
                <a:effectLst>
                  <a:glow rad="228600">
                    <a:srgbClr val="A5B592">
                      <a:satMod val="175000"/>
                      <a:alpha val="40000"/>
                    </a:srgbClr>
                  </a:glow>
                </a:effectLst>
                <a:cs typeface="B Shiraz" pitchFamily="2" charset="-78"/>
              </a:rPr>
              <a:t>از </a:t>
            </a:r>
            <a:r>
              <a:rPr lang="fa-IR" sz="6600" b="1" dirty="0" err="1">
                <a:ln>
                  <a:solidFill>
                    <a:schemeClr val="bg1"/>
                  </a:solidFill>
                </a:ln>
                <a:blipFill>
                  <a:blip r:embed="rId4"/>
                  <a:tile tx="0" ty="0" sx="100000" sy="100000" flip="none" algn="tl"/>
                </a:blipFill>
                <a:effectLst>
                  <a:glow rad="228600">
                    <a:srgbClr val="A5B592">
                      <a:satMod val="175000"/>
                      <a:alpha val="40000"/>
                    </a:srgbClr>
                  </a:glow>
                </a:effectLst>
                <a:cs typeface="B Shiraz" pitchFamily="2" charset="-78"/>
              </a:rPr>
              <a:t>دنيا</a:t>
            </a:r>
            <a:r>
              <a:rPr lang="fa-IR" sz="6600" b="1" dirty="0">
                <a:ln>
                  <a:solidFill>
                    <a:schemeClr val="bg1"/>
                  </a:solidFill>
                </a:ln>
                <a:blipFill>
                  <a:blip r:embed="rId4"/>
                  <a:tile tx="0" ty="0" sx="100000" sy="100000" flip="none" algn="tl"/>
                </a:blipFill>
                <a:effectLst>
                  <a:glow rad="228600">
                    <a:srgbClr val="A5B592">
                      <a:satMod val="175000"/>
                      <a:alpha val="40000"/>
                    </a:srgbClr>
                  </a:glow>
                </a:effectLst>
                <a:cs typeface="B Shiraz" pitchFamily="2" charset="-78"/>
              </a:rPr>
              <a:t> و آنچه در آن هست برتر است و </a:t>
            </a:r>
            <a:r>
              <a:rPr lang="fa-IR" sz="6600" b="1" dirty="0" err="1">
                <a:ln>
                  <a:solidFill>
                    <a:schemeClr val="bg1"/>
                  </a:solidFill>
                </a:ln>
                <a:solidFill>
                  <a:srgbClr val="FF0000"/>
                </a:solidFill>
                <a:effectLst>
                  <a:glow rad="228600">
                    <a:srgbClr val="A5B592">
                      <a:satMod val="175000"/>
                      <a:alpha val="40000"/>
                    </a:srgbClr>
                  </a:glow>
                </a:effectLst>
                <a:cs typeface="B Shiraz" pitchFamily="2" charset="-78"/>
              </a:rPr>
              <a:t>يك</a:t>
            </a:r>
            <a:r>
              <a:rPr lang="fa-IR" sz="6600" b="1" dirty="0">
                <a:ln>
                  <a:solidFill>
                    <a:schemeClr val="bg1"/>
                  </a:solidFill>
                </a:ln>
                <a:solidFill>
                  <a:srgbClr val="FF0000"/>
                </a:solidFill>
                <a:effectLst>
                  <a:glow rad="228600">
                    <a:srgbClr val="A5B592">
                      <a:satMod val="175000"/>
                      <a:alpha val="40000"/>
                    </a:srgbClr>
                  </a:glow>
                </a:effectLst>
                <a:cs typeface="B Shiraz" pitchFamily="2" charset="-78"/>
              </a:rPr>
              <a:t> نماز</a:t>
            </a:r>
            <a:r>
              <a:rPr lang="fa-IR" sz="6600" b="1" dirty="0">
                <a:ln>
                  <a:solidFill>
                    <a:schemeClr val="bg1"/>
                  </a:solidFill>
                </a:ln>
                <a:blipFill>
                  <a:blip r:embed="rId4"/>
                  <a:tile tx="0" ty="0" sx="100000" sy="100000" flip="none" algn="tl"/>
                </a:blipFill>
                <a:effectLst>
                  <a:glow rad="228600">
                    <a:srgbClr val="A5B592">
                      <a:satMod val="175000"/>
                      <a:alpha val="40000"/>
                    </a:srgbClr>
                  </a:glow>
                </a:effectLst>
                <a:cs typeface="B Shiraz" pitchFamily="2" charset="-78"/>
              </a:rPr>
              <a:t> واجب از هزار حج برتر است0</a:t>
            </a:r>
          </a:p>
          <a:p>
            <a:pPr algn="ctr" rtl="1"/>
            <a:endParaRPr lang="fa-IR" dirty="0">
              <a:blipFill>
                <a:blip r:embed="rId3"/>
                <a:tile tx="0" ty="0" sx="100000" sy="100000" flip="none" algn="tl"/>
              </a:blipFill>
              <a:cs typeface="2  Lotus" pitchFamily="2" charset="-78"/>
            </a:endParaRPr>
          </a:p>
          <a:p>
            <a:pPr algn="ctr" rtl="1"/>
            <a:r>
              <a:rPr lang="fa-IR" sz="2400" dirty="0" err="1">
                <a:blipFill>
                  <a:blip r:embed="rId3"/>
                  <a:tile tx="0" ty="0" sx="100000" sy="100000" flip="none" algn="tl"/>
                </a:blipFill>
                <a:cs typeface="2  Lotus" pitchFamily="2" charset="-78"/>
              </a:rPr>
              <a:t>التهذیب</a:t>
            </a:r>
            <a:r>
              <a:rPr lang="fa-IR" sz="2400" dirty="0">
                <a:blipFill>
                  <a:blip r:embed="rId3"/>
                  <a:tile tx="0" ty="0" sx="100000" sy="100000" flip="none" algn="tl"/>
                </a:blipFill>
                <a:cs typeface="2  Lotus" pitchFamily="2" charset="-78"/>
              </a:rPr>
              <a:t> ج/2 باب 12 ح 22- </a:t>
            </a:r>
            <a:r>
              <a:rPr lang="fa-IR" sz="2400" dirty="0" err="1">
                <a:blipFill>
                  <a:blip r:embed="rId3"/>
                  <a:tile tx="0" ty="0" sx="100000" sy="100000" flip="none" algn="tl"/>
                </a:blipFill>
                <a:cs typeface="2  Lotus" pitchFamily="2" charset="-78"/>
              </a:rPr>
              <a:t>وسائل</a:t>
            </a:r>
            <a:r>
              <a:rPr lang="fa-IR" sz="2400" dirty="0">
                <a:blipFill>
                  <a:blip r:embed="rId3"/>
                  <a:tile tx="0" ty="0" sx="100000" sy="100000" flip="none" algn="tl"/>
                </a:blipFill>
                <a:cs typeface="2  Lotus" pitchFamily="2" charset="-78"/>
              </a:rPr>
              <a:t> </a:t>
            </a:r>
            <a:r>
              <a:rPr lang="fa-IR" sz="2400" dirty="0" err="1">
                <a:blipFill>
                  <a:blip r:embed="rId3"/>
                  <a:tile tx="0" ty="0" sx="100000" sy="100000" flip="none" algn="tl"/>
                </a:blipFill>
                <a:cs typeface="2  Lotus" pitchFamily="2" charset="-78"/>
              </a:rPr>
              <a:t>الشیعة</a:t>
            </a:r>
            <a:r>
              <a:rPr lang="fa-IR" sz="2400" dirty="0">
                <a:blipFill>
                  <a:blip r:embed="rId3"/>
                  <a:tile tx="0" ty="0" sx="100000" sy="100000" flip="none" algn="tl"/>
                </a:blipFill>
                <a:cs typeface="2  Lotus" pitchFamily="2" charset="-78"/>
              </a:rPr>
              <a:t> ج4 باب10 ح 446</a:t>
            </a:r>
            <a:r>
              <a:rPr lang="fa-IR" sz="2400" dirty="0">
                <a:blipFill>
                  <a:blip r:embed="rId3"/>
                  <a:tile tx="0" ty="0" sx="100000" sy="100000" flip="none" algn="tl"/>
                </a:blipFill>
              </a:rPr>
              <a:t>0 </a:t>
            </a:r>
            <a:r>
              <a:rPr lang="en-US" sz="2400" dirty="0" smtClean="0">
                <a:blipFill>
                  <a:blip r:embed="rId3"/>
                  <a:tile tx="0" ty="0" sx="100000" sy="100000" flip="none" algn="tl"/>
                </a:blipFill>
              </a:rPr>
              <a:t>  </a:t>
            </a:r>
            <a:endParaRPr lang="fa-IR" sz="2400" dirty="0">
              <a:blipFill>
                <a:blip r:embed="rId3"/>
                <a:tile tx="0" ty="0" sx="100000" sy="100000" flip="none" algn="tl"/>
              </a:blipFill>
            </a:endParaRPr>
          </a:p>
        </p:txBody>
      </p:sp>
      <p:sp>
        <p:nvSpPr>
          <p:cNvPr id="6" name="Rectangle 5"/>
          <p:cNvSpPr/>
          <p:nvPr/>
        </p:nvSpPr>
        <p:spPr>
          <a:xfrm>
            <a:off x="7559824" y="-23097"/>
            <a:ext cx="1584176" cy="576064"/>
          </a:xfrm>
          <a:prstGeom prst="rect">
            <a:avLst/>
          </a:prstGeom>
          <a:solidFill>
            <a:srgbClr val="92D050"/>
          </a:solidFill>
          <a:ln w="9525"/>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200" dirty="0">
                <a:solidFill>
                  <a:prstClr val="white"/>
                </a:solidFill>
              </a:rPr>
              <a:t>اهمیت</a:t>
            </a:r>
            <a:endParaRPr lang="en-US" sz="3200" dirty="0">
              <a:solidFill>
                <a:prstClr val="white"/>
              </a:solidFill>
            </a:endParaRPr>
          </a:p>
        </p:txBody>
      </p:sp>
    </p:spTree>
    <p:extLst>
      <p:ext uri="{BB962C8B-B14F-4D97-AF65-F5344CB8AC3E}">
        <p14:creationId xmlns:p14="http://schemas.microsoft.com/office/powerpoint/2010/main" val="140093594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xEl>
                                              <p:pRg st="3" end="3"/>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3" end="3"/>
                                            </p:txEl>
                                          </p:spTgt>
                                        </p:tgtEl>
                                        <p:attrNameLst>
                                          <p:attrName>ppt_w</p:attrName>
                                        </p:attrNameLst>
                                      </p:cBhvr>
                                    </p:anim>
                                    <p:anim by="(#ppt_w*0.50)" calcmode="lin" valueType="num">
                                      <p:cBhvr>
                                        <p:cTn id="8" dur="500" decel="50000" autoRev="1" fill="hold">
                                          <p:stCondLst>
                                            <p:cond delay="0"/>
                                          </p:stCondLst>
                                        </p:cTn>
                                        <p:tgtEl>
                                          <p:spTgt spid="5">
                                            <p:txEl>
                                              <p:pRg st="3" end="3"/>
                                            </p:txEl>
                                          </p:spTgt>
                                        </p:tgtEl>
                                        <p:attrNameLst>
                                          <p:attrName>ppt_x</p:attrName>
                                        </p:attrNameLst>
                                      </p:cBhvr>
                                    </p:anim>
                                    <p:anim from="(-#ppt_h/2)" to="(#ppt_y)" calcmode="lin" valueType="num">
                                      <p:cBhvr>
                                        <p:cTn id="9" dur="1000" fill="hold">
                                          <p:stCondLst>
                                            <p:cond delay="0"/>
                                          </p:stCondLst>
                                        </p:cTn>
                                        <p:tgtEl>
                                          <p:spTgt spid="5">
                                            <p:txEl>
                                              <p:pRg st="3" end="3"/>
                                            </p:txEl>
                                          </p:spTgt>
                                        </p:tgtEl>
                                        <p:attrNameLst>
                                          <p:attrName>ppt_y</p:attrName>
                                        </p:attrNameLst>
                                      </p:cBhvr>
                                    </p:anim>
                                    <p:animRot by="21600000">
                                      <p:cBhvr>
                                        <p:cTn id="10" dur="1000" fill="hold">
                                          <p:stCondLst>
                                            <p:cond delay="0"/>
                                          </p:stCondLst>
                                        </p:cTn>
                                        <p:tgtEl>
                                          <p:spTgt spid="5">
                                            <p:txEl>
                                              <p:pRg st="3" end="3"/>
                                            </p:txEl>
                                          </p:spTgt>
                                        </p:tgtEl>
                                        <p:attrNameLst>
                                          <p:attrName>r</p:attrName>
                                        </p:attrNameLst>
                                      </p:cBhvr>
                                    </p:animRot>
                                  </p:childTnLst>
                                </p:cTn>
                              </p:par>
                            </p:childTnLst>
                          </p:cTn>
                        </p:par>
                        <p:par>
                          <p:cTn id="11" fill="hold">
                            <p:stCondLst>
                              <p:cond delay="6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5">
                                            <p:txEl>
                                              <p:pRg st="5" end="5"/>
                                            </p:txEl>
                                          </p:spTgt>
                                        </p:tgtEl>
                                        <p:attrNameLst>
                                          <p:attrName>style.visibility</p:attrName>
                                        </p:attrNameLst>
                                      </p:cBhvr>
                                      <p:to>
                                        <p:strVal val="visible"/>
                                      </p:to>
                                    </p:set>
                                    <p:anim by="(-#ppt_w*2)" calcmode="lin" valueType="num">
                                      <p:cBhvr rctx="PPT">
                                        <p:cTn id="14" dur="500" autoRev="1" fill="hold">
                                          <p:stCondLst>
                                            <p:cond delay="0"/>
                                          </p:stCondLst>
                                        </p:cTn>
                                        <p:tgtEl>
                                          <p:spTgt spid="5">
                                            <p:txEl>
                                              <p:pRg st="5" end="5"/>
                                            </p:txEl>
                                          </p:spTgt>
                                        </p:tgtEl>
                                        <p:attrNameLst>
                                          <p:attrName>ppt_w</p:attrName>
                                        </p:attrNameLst>
                                      </p:cBhvr>
                                    </p:anim>
                                    <p:anim by="(#ppt_w*0.50)" calcmode="lin" valueType="num">
                                      <p:cBhvr>
                                        <p:cTn id="15" dur="500" decel="50000" autoRev="1" fill="hold">
                                          <p:stCondLst>
                                            <p:cond delay="0"/>
                                          </p:stCondLst>
                                        </p:cTn>
                                        <p:tgtEl>
                                          <p:spTgt spid="5">
                                            <p:txEl>
                                              <p:pRg st="5" end="5"/>
                                            </p:txEl>
                                          </p:spTgt>
                                        </p:tgtEl>
                                        <p:attrNameLst>
                                          <p:attrName>ppt_x</p:attrName>
                                        </p:attrNameLst>
                                      </p:cBhvr>
                                    </p:anim>
                                    <p:anim from="(-#ppt_h/2)" to="(#ppt_y)" calcmode="lin" valueType="num">
                                      <p:cBhvr>
                                        <p:cTn id="16" dur="1000" fill="hold">
                                          <p:stCondLst>
                                            <p:cond delay="0"/>
                                          </p:stCondLst>
                                        </p:cTn>
                                        <p:tgtEl>
                                          <p:spTgt spid="5">
                                            <p:txEl>
                                              <p:pRg st="5" end="5"/>
                                            </p:txEl>
                                          </p:spTgt>
                                        </p:tgtEl>
                                        <p:attrNameLst>
                                          <p:attrName>ppt_y</p:attrName>
                                        </p:attrNameLst>
                                      </p:cBhvr>
                                    </p:anim>
                                    <p:animRot by="21600000">
                                      <p:cBhvr>
                                        <p:cTn id="17" dur="1000" fill="hold">
                                          <p:stCondLst>
                                            <p:cond delay="0"/>
                                          </p:stCondLst>
                                        </p:cTn>
                                        <p:tgtEl>
                                          <p:spTgt spid="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l="-2000" t="-2000" r="-7000" b="-3000"/>
          </a:stretch>
        </a:blipFill>
        <a:effectLst/>
      </p:bgPr>
    </p:bg>
    <p:spTree>
      <p:nvGrpSpPr>
        <p:cNvPr id="1" name=""/>
        <p:cNvGrpSpPr/>
        <p:nvPr/>
      </p:nvGrpSpPr>
      <p:grpSpPr>
        <a:xfrm>
          <a:off x="0" y="0"/>
          <a:ext cx="0" cy="0"/>
          <a:chOff x="0" y="0"/>
          <a:chExt cx="0" cy="0"/>
        </a:xfrm>
      </p:grpSpPr>
      <p:sp>
        <p:nvSpPr>
          <p:cNvPr id="4" name="Rounded Rectangle 3"/>
          <p:cNvSpPr/>
          <p:nvPr/>
        </p:nvSpPr>
        <p:spPr>
          <a:xfrm rot="21405981">
            <a:off x="914400" y="582708"/>
            <a:ext cx="7315200" cy="5791200"/>
          </a:xfrm>
          <a:prstGeom prst="roundRect">
            <a:avLst>
              <a:gd name="adj" fmla="val 1407"/>
            </a:avLst>
          </a:prstGeom>
          <a:no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p:spPr>
        <p:txBody>
          <a:bodyPr rtlCol="0" anchor="ctr"/>
          <a:lstStyle/>
          <a:p>
            <a:pPr algn="ctr" rtl="1">
              <a:lnSpc>
                <a:spcPct val="115000"/>
              </a:lnSpc>
              <a:spcAft>
                <a:spcPts val="1000"/>
              </a:spcAft>
              <a:defRPr/>
            </a:pP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از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سفارشهاى پيغمبر</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 </a:t>
            </a:r>
            <a:r>
              <a:rPr lang="ar-SA" b="1" kern="0" dirty="0">
                <a:solidFill>
                  <a:sysClr val="windowText" lastClr="000000"/>
                </a:solidFill>
                <a:effectLst>
                  <a:glow rad="228600">
                    <a:schemeClr val="accent3">
                      <a:satMod val="175000"/>
                      <a:alpha val="40000"/>
                    </a:schemeClr>
                  </a:glow>
                </a:effectLst>
                <a:ea typeface="Calibri"/>
                <a:cs typeface="B Lotus" pitchFamily="2" charset="-78"/>
              </a:rPr>
              <a:t>(ص</a:t>
            </a:r>
            <a:r>
              <a:rPr lang="fa-IR" b="1" kern="0" dirty="0">
                <a:solidFill>
                  <a:sysClr val="windowText" lastClr="000000"/>
                </a:solidFill>
                <a:effectLst>
                  <a:glow rad="228600">
                    <a:schemeClr val="accent3">
                      <a:satMod val="175000"/>
                      <a:alpha val="40000"/>
                    </a:schemeClr>
                  </a:glow>
                </a:effectLst>
                <a:ea typeface="Calibri"/>
                <a:cs typeface="B Lotus" pitchFamily="2" charset="-78"/>
              </a:rPr>
              <a:t>لی الله علیه </a:t>
            </a:r>
            <a:r>
              <a:rPr lang="fa-IR" b="1" kern="0" dirty="0" err="1">
                <a:solidFill>
                  <a:sysClr val="windowText" lastClr="000000"/>
                </a:solidFill>
                <a:effectLst>
                  <a:glow rad="228600">
                    <a:schemeClr val="accent3">
                      <a:satMod val="175000"/>
                      <a:alpha val="40000"/>
                    </a:schemeClr>
                  </a:glow>
                </a:effectLst>
                <a:ea typeface="Calibri"/>
                <a:cs typeface="B Lotus" pitchFamily="2" charset="-78"/>
              </a:rPr>
              <a:t>وآله</a:t>
            </a:r>
            <a:r>
              <a:rPr lang="ar-SA" b="1" kern="0" dirty="0">
                <a:solidFill>
                  <a:sysClr val="windowText" lastClr="000000"/>
                </a:solidFill>
                <a:effectLst>
                  <a:glow rad="228600">
                    <a:schemeClr val="accent3">
                      <a:satMod val="175000"/>
                      <a:alpha val="40000"/>
                    </a:schemeClr>
                  </a:glow>
                </a:effectLst>
                <a:ea typeface="Calibri"/>
                <a:cs typeface="B Lotus" pitchFamily="2" charset="-78"/>
              </a:rPr>
              <a:t>) </a:t>
            </a:r>
            <a:r>
              <a:rPr lang="fa-IR" b="1" kern="0" dirty="0">
                <a:solidFill>
                  <a:sysClr val="windowText" lastClr="000000"/>
                </a:solidFill>
                <a:effectLst>
                  <a:glow rad="228600">
                    <a:schemeClr val="accent3">
                      <a:satMod val="175000"/>
                      <a:alpha val="40000"/>
                    </a:schemeClr>
                  </a:glow>
                </a:effectLst>
                <a:ea typeface="Calibri"/>
                <a:cs typeface="B Lotus" pitchFamily="2" charset="-78"/>
              </a:rPr>
              <a:t>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به معاذ بن جبل </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هنگام اعزام او</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ب</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رای تصدی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استاندارى </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 </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يم</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ن</a:t>
            </a:r>
            <a:r>
              <a:rPr lang="ar-SA" sz="3200" b="1" kern="0" dirty="0">
                <a:solidFill>
                  <a:sysClr val="windowText" lastClr="000000"/>
                </a:solidFill>
                <a:effectLst>
                  <a:glow rad="228600">
                    <a:schemeClr val="accent3">
                      <a:satMod val="175000"/>
                      <a:alpha val="40000"/>
                    </a:schemeClr>
                  </a:glow>
                </a:effectLst>
                <a:ea typeface="Calibri"/>
                <a:cs typeface="B Lotus" pitchFamily="2" charset="-78"/>
              </a:rPr>
              <a:t> </a:t>
            </a:r>
            <a:r>
              <a:rPr lang="fa-IR" sz="3200" b="1" kern="0" dirty="0">
                <a:solidFill>
                  <a:sysClr val="windowText" lastClr="000000"/>
                </a:solidFill>
                <a:effectLst>
                  <a:glow rad="228600">
                    <a:schemeClr val="accent3">
                      <a:satMod val="175000"/>
                      <a:alpha val="40000"/>
                    </a:schemeClr>
                  </a:glow>
                </a:effectLst>
                <a:ea typeface="Calibri"/>
                <a:cs typeface="B Lotus" pitchFamily="2" charset="-78"/>
              </a:rPr>
              <a:t> </a:t>
            </a:r>
          </a:p>
          <a:p>
            <a:pPr algn="ctr" rtl="1">
              <a:lnSpc>
                <a:spcPct val="115000"/>
              </a:lnSpc>
              <a:spcAft>
                <a:spcPts val="1000"/>
              </a:spcAft>
            </a:pPr>
            <a:r>
              <a:rPr lang="ar-SA" sz="1400" b="1" kern="0" dirty="0">
                <a:solidFill>
                  <a:sysClr val="windowText" lastClr="000000"/>
                </a:solidFill>
                <a:ea typeface="Calibri"/>
                <a:cs typeface="B Lotus" pitchFamily="2" charset="-78"/>
              </a:rPr>
              <a:t>وَ أَظْهِرْ أَمْرَ الْإِسْلَامِ كُلَّهُ صَغِيرَهُ وَ كَبِيرَهُ- وَ لْيَكُنْ أَكْثَرُ هَمِّكَ الصَّلَاةَ</a:t>
            </a:r>
            <a:r>
              <a:rPr lang="fa-IR" sz="1400" b="1" kern="0" dirty="0">
                <a:solidFill>
                  <a:sysClr val="windowText" lastClr="000000"/>
                </a:solidFill>
                <a:ea typeface="Calibri"/>
                <a:cs typeface="B Lotus" pitchFamily="2" charset="-78"/>
              </a:rPr>
              <a:t> </a:t>
            </a:r>
            <a:r>
              <a:rPr lang="ar-SA" sz="1400" b="1" kern="0" dirty="0">
                <a:solidFill>
                  <a:sysClr val="windowText" lastClr="000000"/>
                </a:solidFill>
                <a:ea typeface="Calibri"/>
                <a:cs typeface="B Lotus" pitchFamily="2" charset="-78"/>
              </a:rPr>
              <a:t>فَإِنَّهَا رَأْسُ الْإِسْلَامِ بَعْدَ الْإِقْرَارِ بِالدِّين</a:t>
            </a:r>
            <a:r>
              <a:rPr lang="fa-IR" sz="1400" b="1" kern="0" dirty="0">
                <a:solidFill>
                  <a:sysClr val="windowText" lastClr="000000"/>
                </a:solidFill>
                <a:ea typeface="Calibri"/>
                <a:cs typeface="B Lotus" pitchFamily="2" charset="-78"/>
              </a:rPr>
              <a:t>  </a:t>
            </a:r>
            <a:r>
              <a:rPr lang="fa-IR" sz="1100" b="1" kern="0" dirty="0">
                <a:solidFill>
                  <a:sysClr val="windowText" lastClr="000000"/>
                </a:solidFill>
                <a:ea typeface="Calibri"/>
                <a:cs typeface="B Lotus" pitchFamily="2" charset="-78"/>
              </a:rPr>
              <a:t>( </a:t>
            </a:r>
            <a:r>
              <a:rPr lang="ar-SA" sz="1100" b="1" kern="0" dirty="0">
                <a:solidFill>
                  <a:sysClr val="windowText" lastClr="000000"/>
                </a:solidFill>
                <a:ea typeface="Calibri"/>
                <a:cs typeface="B Lotus" pitchFamily="2" charset="-78"/>
              </a:rPr>
              <a:t>تحف العقول  ص : 49</a:t>
            </a:r>
            <a:r>
              <a:rPr lang="fa-IR" sz="1100" b="1" kern="0" dirty="0">
                <a:solidFill>
                  <a:sysClr val="windowText" lastClr="000000"/>
                </a:solidFill>
                <a:ea typeface="Calibri"/>
                <a:cs typeface="B Lotus" pitchFamily="2" charset="-78"/>
              </a:rPr>
              <a:t>)</a:t>
            </a:r>
            <a:endParaRPr lang="fa-IR" sz="1200" b="1" kern="0" dirty="0">
              <a:solidFill>
                <a:sysClr val="windowText" lastClr="000000"/>
              </a:solidFill>
              <a:ea typeface="Calibri"/>
              <a:cs typeface="B Lotus" pitchFamily="2" charset="-78"/>
            </a:endParaRPr>
          </a:p>
          <a:p>
            <a:pPr algn="ctr" rtl="1">
              <a:lnSpc>
                <a:spcPct val="115000"/>
              </a:lnSpc>
              <a:spcAft>
                <a:spcPts val="1000"/>
              </a:spcAft>
              <a:defRPr/>
            </a:pPr>
            <a:r>
              <a:rPr lang="ar-SA" sz="2400" kern="0" dirty="0">
                <a:ln>
                  <a:solidFill>
                    <a:srgbClr val="002600"/>
                  </a:solidFill>
                </a:ln>
                <a:solidFill>
                  <a:sysClr val="windowText" lastClr="000000"/>
                </a:solidFill>
                <a:ea typeface="Calibri"/>
                <a:cs typeface="B Lotus" pitchFamily="2" charset="-78"/>
              </a:rPr>
              <a:t>آداب و سنن جاهليت را بجز آنچه كه اسلام امضا كرده، محو و نابود كن </a:t>
            </a:r>
            <a:r>
              <a:rPr lang="fa-IR" sz="2400" kern="0" dirty="0">
                <a:ln>
                  <a:solidFill>
                    <a:srgbClr val="002600"/>
                  </a:solidFill>
                </a:ln>
                <a:solidFill>
                  <a:sysClr val="windowText" lastClr="000000"/>
                </a:solidFill>
                <a:ea typeface="Calibri"/>
                <a:cs typeface="B Lotus" pitchFamily="2" charset="-78"/>
              </a:rPr>
              <a:t>و</a:t>
            </a:r>
            <a:r>
              <a:rPr lang="ar-SA" sz="2400" kern="0" dirty="0">
                <a:ln>
                  <a:solidFill>
                    <a:srgbClr val="002600"/>
                  </a:solidFill>
                </a:ln>
                <a:solidFill>
                  <a:sysClr val="windowText" lastClr="000000"/>
                </a:solidFill>
                <a:ea typeface="Calibri"/>
                <a:cs typeface="B Lotus" pitchFamily="2" charset="-78"/>
              </a:rPr>
              <a:t>كوچك و بزرگ مسائل اسلام را آشكار ك</a:t>
            </a:r>
            <a:r>
              <a:rPr lang="fa-IR" sz="2400" kern="0" dirty="0">
                <a:ln>
                  <a:solidFill>
                    <a:srgbClr val="002600"/>
                  </a:solidFill>
                </a:ln>
                <a:solidFill>
                  <a:sysClr val="windowText" lastClr="000000"/>
                </a:solidFill>
                <a:ea typeface="Calibri"/>
                <a:cs typeface="B Lotus" pitchFamily="2" charset="-78"/>
              </a:rPr>
              <a:t>ن</a:t>
            </a:r>
          </a:p>
          <a:p>
            <a:pPr algn="ctr" rtl="1">
              <a:lnSpc>
                <a:spcPct val="115000"/>
              </a:lnSpc>
              <a:spcAft>
                <a:spcPts val="1000"/>
              </a:spcAft>
              <a:defRPr/>
            </a:pPr>
            <a:r>
              <a:rPr lang="ar-SA"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بيشتر</a:t>
            </a:r>
            <a:r>
              <a:rPr lang="fa-IR"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ین</a:t>
            </a:r>
            <a:r>
              <a:rPr lang="ar-SA"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 هم</a:t>
            </a:r>
            <a:r>
              <a:rPr lang="fa-IR"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a:t>
            </a:r>
            <a:r>
              <a:rPr lang="ar-SA"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 خود را صرف</a:t>
            </a:r>
            <a:r>
              <a:rPr lang="ar-SA" sz="5400" b="1" kern="0" dirty="0">
                <a:ln>
                  <a:solidFill>
                    <a:srgbClr val="002600"/>
                  </a:solidFill>
                </a:ln>
                <a:solidFill>
                  <a:srgbClr val="C00000"/>
                </a:solidFill>
                <a:effectLst>
                  <a:glow rad="101600">
                    <a:prstClr val="white">
                      <a:alpha val="60000"/>
                    </a:prstClr>
                  </a:glow>
                </a:effectLst>
                <a:ea typeface="Calibri"/>
                <a:cs typeface="B Lotus" pitchFamily="2" charset="-78"/>
              </a:rPr>
              <a:t> نماز </a:t>
            </a:r>
            <a:r>
              <a:rPr lang="ar-SA"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كن كه پس از اقرار به اصول دين، سرآمد اركان اسلام است</a:t>
            </a:r>
            <a:r>
              <a:rPr lang="fa-IR"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rPr>
              <a:t>.</a:t>
            </a:r>
            <a:endParaRPr lang="en-US" sz="5400" b="1" kern="0" dirty="0">
              <a:ln>
                <a:solidFill>
                  <a:srgbClr val="002600"/>
                </a:solidFill>
              </a:ln>
              <a:solidFill>
                <a:sysClr val="windowText" lastClr="000000"/>
              </a:solidFill>
              <a:effectLst>
                <a:glow rad="101600">
                  <a:prstClr val="white">
                    <a:alpha val="60000"/>
                  </a:prstClr>
                </a:glow>
              </a:effectLst>
              <a:ea typeface="Calibri"/>
              <a:cs typeface="B Lotus" pitchFamily="2" charset="-78"/>
            </a:endParaRPr>
          </a:p>
        </p:txBody>
      </p:sp>
    </p:spTree>
    <p:extLst>
      <p:ext uri="{BB962C8B-B14F-4D97-AF65-F5344CB8AC3E}">
        <p14:creationId xmlns:p14="http://schemas.microsoft.com/office/powerpoint/2010/main" val="32045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iterate type="lt">
                                    <p:tmPct val="6000"/>
                                  </p:iterate>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childTnLst>
                          </p:cTn>
                        </p:par>
                        <p:par>
                          <p:cTn id="10" fill="hold">
                            <p:stCondLst>
                              <p:cond delay="2390"/>
                            </p:stCondLst>
                            <p:childTnLst>
                              <p:par>
                                <p:cTn id="11" presetID="53" presetClass="entr" presetSubtype="16" fill="hold" nodeType="afterEffect">
                                  <p:stCondLst>
                                    <p:cond delay="0"/>
                                  </p:stCondLst>
                                  <p:iterate type="lt">
                                    <p:tmPct val="6000"/>
                                  </p:iterate>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par>
                          <p:cTn id="16" fill="hold">
                            <p:stCondLst>
                              <p:cond delay="7690"/>
                            </p:stCondLst>
                            <p:childTnLst>
                              <p:par>
                                <p:cTn id="17" presetID="53" presetClass="entr" presetSubtype="16" fill="hold" nodeType="afterEffect">
                                  <p:stCondLst>
                                    <p:cond delay="0"/>
                                  </p:stCondLst>
                                  <p:iterate type="lt">
                                    <p:tmPct val="6000"/>
                                  </p:iterate>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52400" y="152400"/>
            <a:ext cx="8839200" cy="6583680"/>
          </a:xfrm>
          <a:prstGeom prst="roundRect">
            <a:avLst>
              <a:gd name="adj" fmla="val 0"/>
            </a:avLst>
          </a:prstGeom>
          <a:solidFill>
            <a:srgbClr val="92D050">
              <a:alpha val="60000"/>
            </a:srgbClr>
          </a:solidFill>
          <a:ln w="76200">
            <a:noFill/>
          </a:ln>
          <a:effectLst>
            <a:glow rad="228600">
              <a:schemeClr val="accent3">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800" b="1" dirty="0">
                <a:ln>
                  <a:solidFill>
                    <a:srgbClr val="C00000"/>
                  </a:solidFill>
                </a:ln>
                <a:solidFill>
                  <a:prstClr val="white"/>
                </a:solidFill>
                <a:effectLst>
                  <a:glow rad="63500">
                    <a:schemeClr val="accent1">
                      <a:satMod val="175000"/>
                      <a:alpha val="40000"/>
                    </a:schemeClr>
                  </a:glow>
                </a:effectLst>
                <a:cs typeface="B Nazanin" pitchFamily="2" charset="-78"/>
              </a:rPr>
              <a:t>امیر مؤمنان </a:t>
            </a:r>
            <a:r>
              <a:rPr lang="fa-IR" sz="3200" b="1" dirty="0">
                <a:ln>
                  <a:solidFill>
                    <a:srgbClr val="C00000"/>
                  </a:solidFill>
                </a:ln>
                <a:solidFill>
                  <a:prstClr val="white"/>
                </a:solidFill>
                <a:effectLst>
                  <a:glow rad="63500">
                    <a:schemeClr val="accent1">
                      <a:satMod val="175000"/>
                      <a:alpha val="40000"/>
                    </a:schemeClr>
                  </a:glow>
                </a:effectLst>
                <a:cs typeface="B Nazanin" pitchFamily="2" charset="-78"/>
              </a:rPr>
              <a:t>(علیه </a:t>
            </a:r>
            <a:r>
              <a:rPr lang="fa-IR" sz="3200" b="1" dirty="0" err="1">
                <a:ln>
                  <a:solidFill>
                    <a:srgbClr val="C00000"/>
                  </a:solidFill>
                </a:ln>
                <a:solidFill>
                  <a:prstClr val="white"/>
                </a:solidFill>
                <a:effectLst>
                  <a:glow rad="63500">
                    <a:schemeClr val="accent1">
                      <a:satMod val="175000"/>
                      <a:alpha val="40000"/>
                    </a:schemeClr>
                  </a:glow>
                </a:effectLst>
                <a:cs typeface="B Nazanin" pitchFamily="2" charset="-78"/>
              </a:rPr>
              <a:t>السلام</a:t>
            </a:r>
            <a:r>
              <a:rPr lang="fa-IR" sz="3200" b="1" dirty="0">
                <a:ln>
                  <a:solidFill>
                    <a:srgbClr val="C00000"/>
                  </a:solidFill>
                </a:ln>
                <a:solidFill>
                  <a:prstClr val="white"/>
                </a:solidFill>
                <a:effectLst>
                  <a:glow rad="63500">
                    <a:schemeClr val="accent1">
                      <a:satMod val="175000"/>
                      <a:alpha val="40000"/>
                    </a:schemeClr>
                  </a:glow>
                </a:effectLst>
                <a:cs typeface="B Nazanin" pitchFamily="2" charset="-78"/>
              </a:rPr>
              <a:t>)</a:t>
            </a:r>
          </a:p>
          <a:p>
            <a:pPr algn="ctr" rtl="1"/>
            <a:r>
              <a:rPr lang="fa-IR" sz="4800" b="1" dirty="0">
                <a:ln>
                  <a:solidFill>
                    <a:srgbClr val="C00000"/>
                  </a:solidFill>
                </a:ln>
                <a:solidFill>
                  <a:prstClr val="white"/>
                </a:solidFill>
                <a:effectLst>
                  <a:glow rad="63500">
                    <a:schemeClr val="accent1">
                      <a:satMod val="175000"/>
                      <a:alpha val="40000"/>
                    </a:schemeClr>
                  </a:glow>
                </a:effectLst>
                <a:cs typeface="B Nazanin" pitchFamily="2" charset="-78"/>
              </a:rPr>
              <a:t> </a:t>
            </a:r>
            <a:r>
              <a:rPr lang="fa-IR" sz="4000" b="1" dirty="0">
                <a:ln>
                  <a:solidFill>
                    <a:srgbClr val="C00000"/>
                  </a:solidFill>
                </a:ln>
                <a:solidFill>
                  <a:prstClr val="white"/>
                </a:solidFill>
                <a:effectLst>
                  <a:glow rad="63500">
                    <a:schemeClr val="accent1">
                      <a:satMod val="175000"/>
                      <a:alpha val="40000"/>
                    </a:schemeClr>
                  </a:glow>
                </a:effectLst>
                <a:cs typeface="B Nazanin" pitchFamily="2" charset="-78"/>
              </a:rPr>
              <a:t>در نامه ای خطاب  به محمد بن ابی بکر:</a:t>
            </a:r>
          </a:p>
          <a:p>
            <a:pPr algn="ctr" rtl="1"/>
            <a:endParaRPr lang="fa-IR" sz="2000" b="1" dirty="0">
              <a:solidFill>
                <a:prstClr val="white"/>
              </a:solidFill>
              <a:effectLst>
                <a:glow rad="63500">
                  <a:schemeClr val="accent1">
                    <a:satMod val="175000"/>
                    <a:alpha val="40000"/>
                  </a:schemeClr>
                </a:glow>
              </a:effectLst>
              <a:cs typeface="B Nazanin" pitchFamily="2" charset="-78"/>
            </a:endParaRPr>
          </a:p>
          <a:p>
            <a:pPr algn="ctr" rtl="1"/>
            <a:r>
              <a:rPr lang="fa-IR" sz="2000" b="1" dirty="0">
                <a:solidFill>
                  <a:schemeClr val="accent5">
                    <a:lumMod val="40000"/>
                    <a:lumOff val="60000"/>
                  </a:schemeClr>
                </a:solidFill>
                <a:effectLst>
                  <a:glow rad="63500">
                    <a:schemeClr val="accent1">
                      <a:satMod val="175000"/>
                      <a:alpha val="40000"/>
                    </a:schemeClr>
                  </a:glow>
                </a:effectLst>
                <a:cs typeface="B Nazanin" pitchFamily="2" charset="-78"/>
              </a:rPr>
              <a:t>.. </a:t>
            </a:r>
            <a:r>
              <a:rPr lang="fa-IR" sz="2400" b="1" dirty="0">
                <a:solidFill>
                  <a:schemeClr val="accent5">
                    <a:lumMod val="40000"/>
                    <a:lumOff val="60000"/>
                  </a:schemeClr>
                </a:solidFill>
                <a:effectLst>
                  <a:glow rad="63500">
                    <a:schemeClr val="accent1">
                      <a:satMod val="175000"/>
                      <a:alpha val="40000"/>
                    </a:schemeClr>
                  </a:glow>
                </a:effectLst>
                <a:cs typeface="B Nazanin" pitchFamily="2" charset="-78"/>
              </a:rPr>
              <a:t>وَ اعْلَمْ أَنَّ كُلَّ شَيْ‏ءٍ مِنْ عَمَلِكَ تَبَعٌ  </a:t>
            </a:r>
            <a:r>
              <a:rPr lang="fa-IR" sz="2400" b="1" dirty="0">
                <a:ln>
                  <a:solidFill>
                    <a:srgbClr val="FFC000"/>
                  </a:solidFill>
                </a:ln>
                <a:solidFill>
                  <a:schemeClr val="accent5">
                    <a:lumMod val="40000"/>
                    <a:lumOff val="60000"/>
                  </a:schemeClr>
                </a:solidFill>
                <a:effectLst>
                  <a:glow rad="63500">
                    <a:schemeClr val="accent1">
                      <a:satMod val="175000"/>
                      <a:alpha val="40000"/>
                    </a:schemeClr>
                  </a:glow>
                </a:effectLst>
                <a:cs typeface="B Nazanin" pitchFamily="2" charset="-78"/>
              </a:rPr>
              <a:t>لِصَلَاتِك</a:t>
            </a:r>
            <a:r>
              <a:rPr lang="fa-IR" sz="2400" b="1" dirty="0">
                <a:solidFill>
                  <a:schemeClr val="accent5">
                    <a:lumMod val="40000"/>
                    <a:lumOff val="60000"/>
                  </a:schemeClr>
                </a:solidFill>
                <a:effectLst>
                  <a:glow rad="63500">
                    <a:schemeClr val="accent1">
                      <a:satMod val="175000"/>
                      <a:alpha val="40000"/>
                    </a:schemeClr>
                  </a:glow>
                </a:effectLst>
                <a:cs typeface="B Nazanin" pitchFamily="2" charset="-78"/>
              </a:rPr>
              <a:t>‏ .فمن ضیّع الصلاةَ فإنَّهُ لغیرها أضیَع</a:t>
            </a:r>
            <a:r>
              <a:rPr lang="fa-IR" sz="2000" b="1" dirty="0">
                <a:solidFill>
                  <a:schemeClr val="accent5">
                    <a:lumMod val="40000"/>
                    <a:lumOff val="60000"/>
                  </a:schemeClr>
                </a:solidFill>
                <a:effectLst>
                  <a:glow rad="63500">
                    <a:schemeClr val="accent1">
                      <a:satMod val="175000"/>
                      <a:alpha val="40000"/>
                    </a:schemeClr>
                  </a:glow>
                </a:effectLst>
                <a:cs typeface="B Nazanin" pitchFamily="2" charset="-78"/>
              </a:rPr>
              <a:t>...</a:t>
            </a:r>
            <a:r>
              <a:rPr lang="fa-IR" sz="5400" b="1" dirty="0">
                <a:solidFill>
                  <a:schemeClr val="accent5">
                    <a:lumMod val="40000"/>
                    <a:lumOff val="60000"/>
                  </a:schemeClr>
                </a:solidFill>
                <a:effectLst>
                  <a:glow rad="63500">
                    <a:schemeClr val="accent1">
                      <a:satMod val="175000"/>
                      <a:alpha val="40000"/>
                    </a:schemeClr>
                  </a:glow>
                </a:effectLst>
                <a:cs typeface="B Nazanin" pitchFamily="2" charset="-78"/>
              </a:rPr>
              <a:t> </a:t>
            </a:r>
            <a:r>
              <a:rPr lang="fa-IR" sz="5400" b="1" dirty="0">
                <a:ln>
                  <a:solidFill>
                    <a:srgbClr val="C00000"/>
                  </a:solidFill>
                </a:ln>
                <a:solidFill>
                  <a:prstClr val="white"/>
                </a:solidFill>
                <a:effectLst>
                  <a:glow rad="63500">
                    <a:schemeClr val="accent1">
                      <a:satMod val="175000"/>
                      <a:alpha val="40000"/>
                    </a:schemeClr>
                  </a:glow>
                </a:effectLst>
                <a:cs typeface="B Nazanin" pitchFamily="2" charset="-78"/>
              </a:rPr>
              <a:t>یقیناً بدان که هر چیزی از عمل تو به دنبال نماز تو است. پس کسی که نمازش را ضایع می کند امور دیگر را ضایع تر خواهد کرد.</a:t>
            </a:r>
            <a:r>
              <a:rPr lang="fa-IR" sz="5600" b="1" dirty="0">
                <a:ln>
                  <a:solidFill>
                    <a:srgbClr val="C00000"/>
                  </a:solidFill>
                </a:ln>
                <a:solidFill>
                  <a:prstClr val="white"/>
                </a:solidFill>
                <a:effectLst>
                  <a:glow rad="63500">
                    <a:schemeClr val="accent1">
                      <a:satMod val="175000"/>
                      <a:alpha val="40000"/>
                    </a:schemeClr>
                  </a:glow>
                </a:effectLst>
                <a:cs typeface="B Nazanin" pitchFamily="2" charset="-78"/>
              </a:rPr>
              <a:t> </a:t>
            </a:r>
          </a:p>
          <a:p>
            <a:pPr algn="ctr" rtl="1"/>
            <a:r>
              <a:rPr lang="fa-IR" sz="2000" b="1" dirty="0">
                <a:solidFill>
                  <a:schemeClr val="accent5">
                    <a:lumMod val="40000"/>
                    <a:lumOff val="60000"/>
                  </a:schemeClr>
                </a:solidFill>
                <a:effectLst>
                  <a:glow rad="63500">
                    <a:schemeClr val="accent1">
                      <a:satMod val="175000"/>
                      <a:alpha val="40000"/>
                    </a:schemeClr>
                  </a:glow>
                </a:effectLst>
                <a:cs typeface="B Nazanin" pitchFamily="2" charset="-78"/>
              </a:rPr>
              <a:t>وسائل‏الشيعة ج : 4 ص : 161</a:t>
            </a:r>
          </a:p>
        </p:txBody>
      </p:sp>
      <p:sp>
        <p:nvSpPr>
          <p:cNvPr id="4" name="Rectangle 3"/>
          <p:cNvSpPr/>
          <p:nvPr/>
        </p:nvSpPr>
        <p:spPr>
          <a:xfrm>
            <a:off x="7559824" y="0"/>
            <a:ext cx="1584176" cy="576064"/>
          </a:xfrm>
          <a:prstGeom prst="rect">
            <a:avLst/>
          </a:prstGeom>
          <a:solidFill>
            <a:srgbClr val="00B0F0"/>
          </a:solidFill>
          <a:ln w="9525" cap="flat" cmpd="sng" algn="ctr">
            <a:solidFill>
              <a:srgbClr val="0D8913"/>
            </a:solidFill>
            <a:prstDash val="solid"/>
          </a:ln>
          <a:effectLst>
            <a:softEdge rad="127000"/>
          </a:effectLst>
        </p:spPr>
        <p:txBody>
          <a:bodyPr rtlCol="0" anchor="ctr"/>
          <a:lstStyle/>
          <a:p>
            <a:pPr algn="ctr" rtl="1">
              <a:defRPr/>
            </a:pPr>
            <a:r>
              <a:rPr lang="fa-IR" sz="3200" kern="0" dirty="0">
                <a:solidFill>
                  <a:schemeClr val="accent5">
                    <a:lumMod val="40000"/>
                    <a:lumOff val="60000"/>
                  </a:schemeClr>
                </a:solidFill>
                <a:latin typeface="Constantia"/>
                <a:cs typeface="Times New Roman"/>
              </a:rPr>
              <a:t>اهمیت</a:t>
            </a:r>
            <a:endParaRPr lang="en-US" sz="3200" kern="0" dirty="0">
              <a:solidFill>
                <a:schemeClr val="accent5">
                  <a:lumMod val="40000"/>
                  <a:lumOff val="60000"/>
                </a:schemeClr>
              </a:solidFill>
              <a:latin typeface="Constantia"/>
            </a:endParaRPr>
          </a:p>
        </p:txBody>
      </p:sp>
    </p:spTree>
    <p:extLst>
      <p:ext uri="{BB962C8B-B14F-4D97-AF65-F5344CB8AC3E}">
        <p14:creationId xmlns:p14="http://schemas.microsoft.com/office/powerpoint/2010/main" val="194225509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ircle(in)">
                                      <p:cBhvr>
                                        <p:cTn id="7" dur="2000"/>
                                        <p:tgtEl>
                                          <p:spTgt spid="2">
                                            <p:txEl>
                                              <p:pRg st="3" end="3"/>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circle(in)">
                                      <p:cBhvr>
                                        <p:cTn id="11"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47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8" y="72008"/>
            <a:ext cx="8964488" cy="6669360"/>
          </a:xfrm>
          <a:prstGeom prst="roundRect">
            <a:avLst>
              <a:gd name="adj" fmla="val 2296"/>
            </a:avLst>
          </a:prstGeom>
          <a:solidFill>
            <a:srgbClr val="2FE92F">
              <a:alpha val="29000"/>
            </a:srgbClr>
          </a:solidFill>
          <a:ln w="38100">
            <a:solidFill>
              <a:srgbClr val="FF0000"/>
            </a:solidFill>
          </a:ln>
          <a:effectLst>
            <a:glow rad="228600">
              <a:schemeClr val="accent3">
                <a:satMod val="175000"/>
                <a:alpha val="40000"/>
              </a:schemeClr>
            </a:glow>
            <a:outerShdw blurRad="95000" algn="tl" rotWithShape="0">
              <a:srgbClr val="000000">
                <a:alpha val="50000"/>
              </a:srgbClr>
            </a:outerShdw>
            <a:softEdge rad="127000"/>
          </a:effectLst>
          <a:scene3d>
            <a:camera prst="orthographicFront"/>
            <a:lightRig rig="soft" dir="t">
              <a:rot lat="0" lon="0" rev="18000000"/>
            </a:lightRig>
          </a:scene3d>
          <a:sp3d prstMaterial="dkEdge"/>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sz="2800" dirty="0">
                <a:solidFill>
                  <a:srgbClr val="C00000"/>
                </a:solidFill>
                <a:cs typeface="2  Fantezy" pitchFamily="2" charset="-78"/>
              </a:rPr>
              <a:t>امیرالمؤمنین (علیه السلام)</a:t>
            </a:r>
          </a:p>
          <a:p>
            <a:pPr algn="ctr" rtl="1"/>
            <a:r>
              <a:rPr lang="fa-IR" sz="2800" dirty="0">
                <a:solidFill>
                  <a:srgbClr val="C00000"/>
                </a:solidFill>
                <a:cs typeface="2  Fantezy" pitchFamily="2" charset="-78"/>
              </a:rPr>
              <a:t>الله الله  فی الصلاة فإنَّها خَیرُالعمل ، </a:t>
            </a:r>
            <a:r>
              <a:rPr lang="fa-IR" sz="2800" dirty="0" err="1">
                <a:solidFill>
                  <a:srgbClr val="C00000"/>
                </a:solidFill>
                <a:cs typeface="2  Fantezy" pitchFamily="2" charset="-78"/>
              </a:rPr>
              <a:t>إنَّها</a:t>
            </a:r>
            <a:r>
              <a:rPr lang="fa-IR" sz="2800" dirty="0">
                <a:solidFill>
                  <a:srgbClr val="C00000"/>
                </a:solidFill>
                <a:cs typeface="2  Fantezy" pitchFamily="2" charset="-78"/>
              </a:rPr>
              <a:t> </a:t>
            </a:r>
            <a:r>
              <a:rPr lang="fa-IR" sz="2800" dirty="0" smtClean="0">
                <a:solidFill>
                  <a:srgbClr val="C00000"/>
                </a:solidFill>
                <a:cs typeface="2  Fantezy" pitchFamily="2" charset="-78"/>
              </a:rPr>
              <a:t>عمود </a:t>
            </a:r>
            <a:r>
              <a:rPr lang="fa-IR" sz="2800" dirty="0">
                <a:solidFill>
                  <a:srgbClr val="C00000"/>
                </a:solidFill>
                <a:cs typeface="2  Fantezy" pitchFamily="2" charset="-78"/>
              </a:rPr>
              <a:t>دینکم</a:t>
            </a:r>
          </a:p>
          <a:p>
            <a:pPr algn="ctr" rtl="1">
              <a:lnSpc>
                <a:spcPct val="150000"/>
              </a:lnSpc>
            </a:pPr>
            <a:r>
              <a:rPr lang="fa-IR" sz="8000" b="1" dirty="0">
                <a:ln>
                  <a:solidFill>
                    <a:prstClr val="black"/>
                  </a:solidFill>
                </a:ln>
                <a:solidFill>
                  <a:srgbClr val="FF0000"/>
                </a:solidFill>
                <a:effectLst>
                  <a:glow rad="228600">
                    <a:schemeClr val="tx1">
                      <a:alpha val="40000"/>
                    </a:schemeClr>
                  </a:glow>
                </a:effectLst>
                <a:cs typeface="B Traffic" pitchFamily="2" charset="-78"/>
              </a:rPr>
              <a:t>خدا را خدا را درباره </a:t>
            </a:r>
            <a:r>
              <a:rPr lang="fa-IR" sz="8000" b="1" dirty="0" smtClean="0">
                <a:ln>
                  <a:solidFill>
                    <a:prstClr val="black"/>
                  </a:solidFill>
                </a:ln>
                <a:solidFill>
                  <a:srgbClr val="FF0000"/>
                </a:solidFill>
                <a:effectLst>
                  <a:glow rad="228600">
                    <a:schemeClr val="tx1">
                      <a:alpha val="40000"/>
                    </a:schemeClr>
                  </a:glow>
                </a:effectLst>
                <a:cs typeface="B Traffic" pitchFamily="2" charset="-78"/>
              </a:rPr>
              <a:t>نماز </a:t>
            </a:r>
            <a:r>
              <a:rPr lang="fa-IR" sz="8000" b="1" dirty="0">
                <a:ln>
                  <a:solidFill>
                    <a:prstClr val="black"/>
                  </a:solidFill>
                </a:ln>
                <a:solidFill>
                  <a:srgbClr val="FF0000"/>
                </a:solidFill>
                <a:effectLst>
                  <a:glow rad="228600">
                    <a:schemeClr val="tx1">
                      <a:alpha val="40000"/>
                    </a:schemeClr>
                  </a:glow>
                </a:effectLst>
                <a:cs typeface="B Traffic" pitchFamily="2" charset="-78"/>
              </a:rPr>
              <a:t>که بهترین کار و ستون دین شماست0</a:t>
            </a:r>
          </a:p>
          <a:p>
            <a:pPr algn="ctr" rtl="1"/>
            <a:r>
              <a:rPr lang="fa-IR" dirty="0">
                <a:solidFill>
                  <a:srgbClr val="FF0000"/>
                </a:solidFill>
                <a:cs typeface="2  Koodak" pitchFamily="2" charset="-78"/>
              </a:rPr>
              <a:t>تحف العقول / </a:t>
            </a:r>
            <a:r>
              <a:rPr lang="fa-IR" dirty="0" smtClean="0">
                <a:solidFill>
                  <a:srgbClr val="FF0000"/>
                </a:solidFill>
                <a:cs typeface="2  Koodak" pitchFamily="2" charset="-78"/>
              </a:rPr>
              <a:t>ص 198</a:t>
            </a:r>
            <a:endParaRPr lang="en-US" dirty="0">
              <a:solidFill>
                <a:srgbClr val="FF0000"/>
              </a:solidFill>
              <a:cs typeface="2  Koodak" pitchFamily="2" charset="-78"/>
            </a:endParaRPr>
          </a:p>
        </p:txBody>
      </p:sp>
      <p:sp>
        <p:nvSpPr>
          <p:cNvPr id="3" name="Rectangle 2"/>
          <p:cNvSpPr/>
          <p:nvPr/>
        </p:nvSpPr>
        <p:spPr>
          <a:xfrm>
            <a:off x="7559824" y="-19846"/>
            <a:ext cx="1584176" cy="576064"/>
          </a:xfrm>
          <a:prstGeom prst="rect">
            <a:avLst/>
          </a:prstGeom>
          <a:solidFill>
            <a:srgbClr val="00B0F0"/>
          </a:solidFill>
          <a:ln w="9525"/>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200" dirty="0">
                <a:solidFill>
                  <a:prstClr val="white"/>
                </a:solidFill>
              </a:rPr>
              <a:t>اهمیت</a:t>
            </a:r>
            <a:endParaRPr lang="en-US" sz="3200" dirty="0">
              <a:solidFill>
                <a:prstClr val="white"/>
              </a:solidFill>
            </a:endParaRPr>
          </a:p>
        </p:txBody>
      </p:sp>
    </p:spTree>
    <p:extLst>
      <p:ext uri="{BB962C8B-B14F-4D97-AF65-F5344CB8AC3E}">
        <p14:creationId xmlns:p14="http://schemas.microsoft.com/office/powerpoint/2010/main" val="236408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2" end="2"/>
                                            </p:txEl>
                                          </p:spTgt>
                                        </p:tgtEl>
                                      </p:cBhvr>
                                    </p:animEffect>
                                  </p:childTnLst>
                                </p:cTn>
                              </p:par>
                            </p:childTnLst>
                          </p:cTn>
                        </p:par>
                        <p:par>
                          <p:cTn id="12" fill="hold">
                            <p:stCondLst>
                              <p:cond delay="2700"/>
                            </p:stCondLst>
                            <p:childTnLst>
                              <p:par>
                                <p:cTn id="13" presetID="2" presetClass="entr" presetSubtype="4"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2000" r="-26000" b="-20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304800" y="965448"/>
            <a:ext cx="8534400" cy="5559896"/>
          </a:xfrm>
        </p:spPr>
        <p:txBody>
          <a:bodyPr>
            <a:normAutofit/>
          </a:bodyPr>
          <a:lstStyle/>
          <a:p>
            <a:pPr marL="0" indent="0" algn="ctr">
              <a:buNone/>
            </a:pPr>
            <a:r>
              <a:rPr lang="fa-IR" sz="9800" dirty="0" smtClean="0">
                <a:latin typeface="IranNastaliq" pitchFamily="18" charset="0"/>
                <a:cs typeface="IranNastaliq" pitchFamily="18" charset="0"/>
              </a:rPr>
              <a:t>نماز</a:t>
            </a:r>
          </a:p>
          <a:p>
            <a:pPr marL="0" indent="0" algn="ctr">
              <a:buNone/>
            </a:pPr>
            <a:endParaRPr lang="fa-IR" sz="5400" dirty="0" smtClean="0">
              <a:latin typeface="IranNastaliq" pitchFamily="18" charset="0"/>
              <a:cs typeface="IranNastaliq" pitchFamily="18" charset="0"/>
            </a:endParaRPr>
          </a:p>
          <a:p>
            <a:pPr marL="0" indent="0" algn="ctr">
              <a:buNone/>
            </a:pPr>
            <a:r>
              <a:rPr lang="fa-IR" sz="9800" dirty="0" smtClean="0">
                <a:latin typeface="IranNastaliq" pitchFamily="18" charset="0"/>
                <a:cs typeface="IranNastaliq" pitchFamily="18" charset="0"/>
              </a:rPr>
              <a:t>  در  مقایسه   با   دیگر  واجبات</a:t>
            </a:r>
            <a:endParaRPr lang="fa-IR" sz="9800" dirty="0">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228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Tree>
    <p:extLst>
      <p:ext uri="{BB962C8B-B14F-4D97-AF65-F5344CB8AC3E}">
        <p14:creationId xmlns:p14="http://schemas.microsoft.com/office/powerpoint/2010/main" val="2220262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42000"/>
          </a:stretch>
        </a:blipFill>
        <a:effectLst/>
      </p:bgPr>
    </p:bg>
    <p:spTree>
      <p:nvGrpSpPr>
        <p:cNvPr id="1" name=""/>
        <p:cNvGrpSpPr/>
        <p:nvPr/>
      </p:nvGrpSpPr>
      <p:grpSpPr>
        <a:xfrm>
          <a:off x="0" y="0"/>
          <a:ext cx="0" cy="0"/>
          <a:chOff x="0" y="0"/>
          <a:chExt cx="0" cy="0"/>
        </a:xfrm>
      </p:grpSpPr>
      <p:sp>
        <p:nvSpPr>
          <p:cNvPr id="2" name="Rounded Rectangle 1"/>
          <p:cNvSpPr/>
          <p:nvPr/>
        </p:nvSpPr>
        <p:spPr>
          <a:xfrm>
            <a:off x="72008" y="116632"/>
            <a:ext cx="9036496" cy="6705600"/>
          </a:xfrm>
          <a:prstGeom prst="roundRect">
            <a:avLst>
              <a:gd name="adj" fmla="val 1442"/>
            </a:avLst>
          </a:prstGeom>
          <a:solidFill>
            <a:srgbClr val="0070C0"/>
          </a:solidFill>
          <a:ln>
            <a:noFill/>
          </a:ln>
          <a:effectLst>
            <a:glow rad="228600">
              <a:schemeClr val="bg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71500" indent="-571500" algn="r" rtl="1">
              <a:lnSpc>
                <a:spcPct val="150000"/>
              </a:lnSpc>
              <a:buFont typeface="Wingdings" pitchFamily="2" charset="2"/>
              <a:buChar char="§"/>
            </a:pPr>
            <a:r>
              <a:rPr lang="fa-IR" sz="3600" b="1" dirty="0" err="1">
                <a:solidFill>
                  <a:srgbClr val="FFFF00"/>
                </a:solidFill>
                <a:effectLst>
                  <a:glow rad="101600">
                    <a:prstClr val="black">
                      <a:lumMod val="95000"/>
                      <a:lumOff val="5000"/>
                      <a:alpha val="60000"/>
                    </a:prstClr>
                  </a:glow>
                </a:effectLst>
                <a:latin typeface="Calibri"/>
                <a:cs typeface="B Titr" pitchFamily="2" charset="-78"/>
              </a:rPr>
              <a:t>اولاً</a:t>
            </a:r>
            <a:r>
              <a:rPr lang="fa-IR" sz="3600" b="1" dirty="0">
                <a:solidFill>
                  <a:srgbClr val="FFFF00"/>
                </a:solidFill>
                <a:effectLst>
                  <a:glow rad="101600">
                    <a:prstClr val="black">
                      <a:lumMod val="95000"/>
                      <a:lumOff val="5000"/>
                      <a:alpha val="60000"/>
                    </a:prstClr>
                  </a:glow>
                </a:effectLst>
                <a:latin typeface="Calibri"/>
                <a:cs typeface="B Titr" pitchFamily="2" charset="-78"/>
              </a:rPr>
              <a:t> ؛ </a:t>
            </a:r>
          </a:p>
          <a:p>
            <a:pPr algn="ctr" rtl="1">
              <a:lnSpc>
                <a:spcPct val="150000"/>
              </a:lnSpc>
            </a:pPr>
            <a:r>
              <a:rPr lang="fa-IR" sz="3600" b="1" dirty="0">
                <a:solidFill>
                  <a:srgbClr val="FFFF00"/>
                </a:solidFill>
                <a:effectLst>
                  <a:glow rad="101600">
                    <a:prstClr val="black">
                      <a:lumMod val="95000"/>
                      <a:lumOff val="5000"/>
                      <a:alpha val="60000"/>
                    </a:prstClr>
                  </a:glow>
                </a:effectLst>
                <a:latin typeface="Calibri"/>
                <a:cs typeface="B Titr" pitchFamily="2" charset="-78"/>
              </a:rPr>
              <a:t>قبولی </a:t>
            </a:r>
            <a:r>
              <a:rPr lang="fa-IR" sz="3600" b="1" dirty="0" smtClean="0">
                <a:solidFill>
                  <a:srgbClr val="FFFF00"/>
                </a:solidFill>
                <a:effectLst>
                  <a:glow rad="101600">
                    <a:prstClr val="black">
                      <a:lumMod val="95000"/>
                      <a:lumOff val="5000"/>
                      <a:alpha val="60000"/>
                    </a:prstClr>
                  </a:glow>
                </a:effectLst>
                <a:latin typeface="Calibri"/>
                <a:cs typeface="B Titr" pitchFamily="2" charset="-78"/>
              </a:rPr>
              <a:t> تمام  عبادات  مشروط  </a:t>
            </a:r>
            <a:r>
              <a:rPr lang="fa-IR" sz="3600" b="1" dirty="0">
                <a:solidFill>
                  <a:srgbClr val="FFFF00"/>
                </a:solidFill>
                <a:effectLst>
                  <a:glow rad="101600">
                    <a:prstClr val="black">
                      <a:lumMod val="95000"/>
                      <a:lumOff val="5000"/>
                      <a:alpha val="60000"/>
                    </a:prstClr>
                  </a:glow>
                </a:effectLst>
                <a:latin typeface="Calibri"/>
                <a:cs typeface="B Titr" pitchFamily="2" charset="-78"/>
              </a:rPr>
              <a:t>به </a:t>
            </a:r>
            <a:r>
              <a:rPr lang="fa-IR" sz="3600" b="1" dirty="0" smtClean="0">
                <a:solidFill>
                  <a:srgbClr val="FFFF00"/>
                </a:solidFill>
                <a:effectLst>
                  <a:glow rad="101600">
                    <a:prstClr val="black">
                      <a:lumMod val="95000"/>
                      <a:lumOff val="5000"/>
                      <a:alpha val="60000"/>
                    </a:prstClr>
                  </a:glow>
                </a:effectLst>
                <a:latin typeface="Calibri"/>
                <a:cs typeface="B Titr" pitchFamily="2" charset="-78"/>
              </a:rPr>
              <a:t> قبولی  </a:t>
            </a:r>
            <a:r>
              <a:rPr lang="fa-IR" sz="3600" b="1" dirty="0">
                <a:solidFill>
                  <a:srgbClr val="FFFF00"/>
                </a:solidFill>
                <a:effectLst>
                  <a:glow rad="101600">
                    <a:prstClr val="black">
                      <a:lumMod val="95000"/>
                      <a:lumOff val="5000"/>
                      <a:alpha val="60000"/>
                    </a:prstClr>
                  </a:glow>
                </a:effectLst>
                <a:latin typeface="Calibri"/>
                <a:cs typeface="B Titr" pitchFamily="2" charset="-78"/>
              </a:rPr>
              <a:t>نماز است.</a:t>
            </a:r>
          </a:p>
          <a:p>
            <a:pPr algn="r" rtl="1">
              <a:lnSpc>
                <a:spcPct val="150000"/>
              </a:lnSpc>
            </a:pPr>
            <a:endParaRPr lang="fa-IR" sz="3600" b="1" dirty="0">
              <a:solidFill>
                <a:srgbClr val="FFFF00"/>
              </a:solidFill>
              <a:effectLst>
                <a:glow rad="101600">
                  <a:prstClr val="black">
                    <a:lumMod val="95000"/>
                    <a:lumOff val="5000"/>
                    <a:alpha val="60000"/>
                  </a:prstClr>
                </a:glow>
              </a:effectLst>
              <a:latin typeface="Calibri"/>
              <a:cs typeface="B Titr" pitchFamily="2" charset="-78"/>
            </a:endParaRPr>
          </a:p>
          <a:p>
            <a:pPr algn="r" rtl="1">
              <a:lnSpc>
                <a:spcPct val="150000"/>
              </a:lnSpc>
            </a:pPr>
            <a:endParaRPr lang="fa-IR" sz="3600" b="1" dirty="0">
              <a:solidFill>
                <a:srgbClr val="FFFF00"/>
              </a:solidFill>
              <a:effectLst>
                <a:glow rad="101600">
                  <a:prstClr val="black">
                    <a:lumMod val="95000"/>
                    <a:lumOff val="5000"/>
                    <a:alpha val="60000"/>
                  </a:prstClr>
                </a:glow>
              </a:effectLst>
              <a:latin typeface="Calibri"/>
              <a:cs typeface="B Titr" pitchFamily="2" charset="-78"/>
            </a:endParaRPr>
          </a:p>
          <a:p>
            <a:pPr marL="571500" indent="-571500" algn="r" rtl="1">
              <a:lnSpc>
                <a:spcPct val="150000"/>
              </a:lnSpc>
              <a:buFont typeface="Wingdings" pitchFamily="2" charset="2"/>
              <a:buChar char="§"/>
            </a:pPr>
            <a:r>
              <a:rPr lang="fa-IR" sz="3600" b="1" dirty="0">
                <a:solidFill>
                  <a:srgbClr val="FFFF00"/>
                </a:solidFill>
                <a:effectLst>
                  <a:glow rad="101600">
                    <a:prstClr val="black">
                      <a:lumMod val="95000"/>
                      <a:lumOff val="5000"/>
                      <a:alpha val="60000"/>
                    </a:prstClr>
                  </a:glow>
                </a:effectLst>
                <a:latin typeface="Calibri"/>
                <a:cs typeface="B Titr" pitchFamily="2" charset="-78"/>
              </a:rPr>
              <a:t>ثانیاً ؛ </a:t>
            </a:r>
          </a:p>
          <a:p>
            <a:pPr algn="ctr" rtl="1">
              <a:lnSpc>
                <a:spcPct val="150000"/>
              </a:lnSpc>
            </a:pPr>
            <a:r>
              <a:rPr lang="fa-IR" sz="3600" b="1" dirty="0" smtClean="0">
                <a:solidFill>
                  <a:srgbClr val="FFFF00"/>
                </a:solidFill>
                <a:effectLst>
                  <a:glow rad="101600">
                    <a:prstClr val="black">
                      <a:lumMod val="95000"/>
                      <a:lumOff val="5000"/>
                      <a:alpha val="60000"/>
                    </a:prstClr>
                  </a:glow>
                </a:effectLst>
                <a:latin typeface="Calibri"/>
                <a:cs typeface="B Titr" pitchFamily="2" charset="-78"/>
              </a:rPr>
              <a:t>عبادات  </a:t>
            </a:r>
            <a:r>
              <a:rPr lang="fa-IR" sz="3600" b="1" dirty="0">
                <a:solidFill>
                  <a:srgbClr val="FFFF00"/>
                </a:solidFill>
                <a:effectLst>
                  <a:glow rad="101600">
                    <a:prstClr val="black">
                      <a:lumMod val="95000"/>
                      <a:lumOff val="5000"/>
                      <a:alpha val="60000"/>
                    </a:prstClr>
                  </a:glow>
                </a:effectLst>
                <a:latin typeface="Calibri"/>
                <a:cs typeface="B Titr" pitchFamily="2" charset="-78"/>
              </a:rPr>
              <a:t>دیگر همه </a:t>
            </a:r>
            <a:r>
              <a:rPr lang="fa-IR" sz="3600" b="1" dirty="0" smtClean="0">
                <a:solidFill>
                  <a:srgbClr val="FFFF00"/>
                </a:solidFill>
                <a:effectLst>
                  <a:glow rad="101600">
                    <a:prstClr val="black">
                      <a:lumMod val="95000"/>
                      <a:lumOff val="5000"/>
                      <a:alpha val="60000"/>
                    </a:prstClr>
                  </a:glow>
                </a:effectLst>
                <a:latin typeface="Calibri"/>
                <a:cs typeface="B Titr" pitchFamily="2" charset="-78"/>
              </a:rPr>
              <a:t>مشروط  </a:t>
            </a:r>
            <a:r>
              <a:rPr lang="fa-IR" sz="3600" b="1" dirty="0">
                <a:solidFill>
                  <a:srgbClr val="FFFF00"/>
                </a:solidFill>
                <a:effectLst>
                  <a:glow rad="101600">
                    <a:prstClr val="black">
                      <a:lumMod val="95000"/>
                      <a:lumOff val="5000"/>
                      <a:alpha val="60000"/>
                    </a:prstClr>
                  </a:glow>
                </a:effectLst>
                <a:latin typeface="Calibri"/>
                <a:cs typeface="B Titr" pitchFamily="2" charset="-78"/>
              </a:rPr>
              <a:t>و </a:t>
            </a:r>
            <a:r>
              <a:rPr lang="fa-IR" sz="3600" b="1" dirty="0" smtClean="0">
                <a:solidFill>
                  <a:srgbClr val="FFFF00"/>
                </a:solidFill>
                <a:effectLst>
                  <a:glow rad="101600">
                    <a:prstClr val="black">
                      <a:lumMod val="95000"/>
                      <a:lumOff val="5000"/>
                      <a:alpha val="60000"/>
                    </a:prstClr>
                  </a:glow>
                </a:effectLst>
                <a:latin typeface="Calibri"/>
                <a:cs typeface="B Titr" pitchFamily="2" charset="-78"/>
              </a:rPr>
              <a:t> محدود  هستند</a:t>
            </a:r>
            <a:r>
              <a:rPr lang="fa-IR" sz="3600" b="1" dirty="0">
                <a:solidFill>
                  <a:srgbClr val="FFFF00"/>
                </a:solidFill>
                <a:effectLst>
                  <a:glow rad="101600">
                    <a:prstClr val="black">
                      <a:lumMod val="95000"/>
                      <a:lumOff val="5000"/>
                      <a:alpha val="60000"/>
                    </a:prstClr>
                  </a:glow>
                </a:effectLst>
                <a:latin typeface="Calibri"/>
                <a:cs typeface="B Titr" pitchFamily="2" charset="-78"/>
              </a:rPr>
              <a:t>. </a:t>
            </a:r>
            <a:r>
              <a:rPr lang="fa-IR" sz="3600" b="1" dirty="0" smtClean="0">
                <a:solidFill>
                  <a:srgbClr val="FFFF00"/>
                </a:solidFill>
                <a:effectLst>
                  <a:glow rad="101600">
                    <a:prstClr val="black">
                      <a:lumMod val="95000"/>
                      <a:lumOff val="5000"/>
                      <a:alpha val="60000"/>
                    </a:prstClr>
                  </a:glow>
                </a:effectLst>
                <a:latin typeface="Calibri"/>
                <a:cs typeface="B Titr" pitchFamily="2" charset="-78"/>
              </a:rPr>
              <a:t> </a:t>
            </a:r>
            <a:r>
              <a:rPr lang="fa-IR" dirty="0" smtClean="0">
                <a:solidFill>
                  <a:srgbClr val="FFFF00"/>
                </a:solidFill>
                <a:effectLst>
                  <a:glow rad="101600">
                    <a:prstClr val="black">
                      <a:lumMod val="95000"/>
                      <a:lumOff val="5000"/>
                      <a:alpha val="60000"/>
                    </a:prstClr>
                  </a:glow>
                </a:effectLst>
                <a:latin typeface="Calibri"/>
                <a:cs typeface="B Titr" pitchFamily="2" charset="-78"/>
              </a:rPr>
              <a:t>( تعطیل )</a:t>
            </a:r>
            <a:endParaRPr lang="fa-IR" dirty="0">
              <a:solidFill>
                <a:srgbClr val="FFFF00"/>
              </a:solidFill>
              <a:effectLst>
                <a:glow rad="101600">
                  <a:prstClr val="black">
                    <a:lumMod val="95000"/>
                    <a:lumOff val="5000"/>
                    <a:alpha val="60000"/>
                  </a:prstClr>
                </a:glow>
              </a:effectLst>
              <a:latin typeface="Calibri"/>
              <a:cs typeface="B Titr" pitchFamily="2" charset="-78"/>
            </a:endParaRPr>
          </a:p>
        </p:txBody>
      </p:sp>
    </p:spTree>
    <p:extLst>
      <p:ext uri="{BB962C8B-B14F-4D97-AF65-F5344CB8AC3E}">
        <p14:creationId xmlns:p14="http://schemas.microsoft.com/office/powerpoint/2010/main" val="10246500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anim calcmode="lin" valueType="num">
                                      <p:cBhvr>
                                        <p:cTn id="9"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xEl>
                                              <p:pRg st="0" end="0"/>
                                            </p:txEl>
                                          </p:spTgt>
                                        </p:tgtEl>
                                      </p:cBhvr>
                                    </p:animEffect>
                                  </p:childTnLst>
                                </p:cTn>
                              </p:par>
                            </p:childTnLst>
                          </p:cTn>
                        </p:par>
                        <p:par>
                          <p:cTn id="21" fill="hold">
                            <p:stCondLst>
                              <p:cond delay="7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5"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xEl>
                                              <p:pRg st="4" end="4"/>
                                            </p:txEl>
                                          </p:spTgt>
                                        </p:tgtEl>
                                      </p:cBhvr>
                                    </p:animEffect>
                                  </p:childTnLst>
                                </p:cTn>
                              </p:par>
                            </p:childTnLst>
                          </p:cTn>
                        </p:par>
                        <p:par>
                          <p:cTn id="38" fill="hold">
                            <p:stCondLst>
                              <p:cond delay="8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p:cTn id="41"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43"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chor="ctr">
            <a:noAutofit/>
          </a:bodyPr>
          <a:lstStyle/>
          <a:p>
            <a:pPr marL="0" indent="0" algn="ctr">
              <a:buNone/>
            </a:pPr>
            <a:r>
              <a:rPr lang="fa-IR" sz="16600" dirty="0" smtClean="0">
                <a:ln w="18415" cmpd="sng">
                  <a:solidFill>
                    <a:srgbClr val="C00000"/>
                  </a:solidFill>
                  <a:prstDash val="solid"/>
                </a:ln>
                <a:solidFill>
                  <a:srgbClr val="FFFFFF"/>
                </a:solidFill>
                <a:effectLst>
                  <a:glow rad="101600">
                    <a:srgbClr val="18088E">
                      <a:alpha val="60000"/>
                    </a:srgbClr>
                  </a:glow>
                  <a:outerShdw blurRad="63500" dir="3600000" algn="tl" rotWithShape="0">
                    <a:srgbClr val="000000">
                      <a:alpha val="70000"/>
                    </a:srgbClr>
                  </a:outerShdw>
                </a:effectLst>
                <a:latin typeface="IranNastaliq" pitchFamily="18" charset="0"/>
                <a:cs typeface="IranNastaliq" pitchFamily="18" charset="0"/>
              </a:rPr>
              <a:t>چند  نمو نه</a:t>
            </a:r>
            <a:endParaRPr lang="en-US" sz="16600" dirty="0">
              <a:ln w="18415" cmpd="sng">
                <a:solidFill>
                  <a:srgbClr val="C00000"/>
                </a:solidFill>
                <a:prstDash val="solid"/>
              </a:ln>
              <a:solidFill>
                <a:srgbClr val="FFFFFF"/>
              </a:solidFill>
              <a:effectLst>
                <a:glow rad="101600">
                  <a:srgbClr val="18088E">
                    <a:alpha val="60000"/>
                  </a:srgbClr>
                </a:glow>
                <a:outerShdw blurRad="63500" dir="3600000" algn="tl" rotWithShape="0">
                  <a:srgbClr val="000000">
                    <a:alpha val="7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09017793"/>
      </p:ext>
    </p:extLst>
  </p:cSld>
  <p:clrMapOvr>
    <a:masterClrMapping/>
  </p:clrMapOvr>
  <p:transition spd="slow">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8" name="Rounded Rectangle 7"/>
          <p:cNvSpPr/>
          <p:nvPr/>
        </p:nvSpPr>
        <p:spPr>
          <a:xfrm>
            <a:off x="76200" y="152400"/>
            <a:ext cx="8964000" cy="6629400"/>
          </a:xfrm>
          <a:prstGeom prst="roundRect">
            <a:avLst>
              <a:gd name="adj" fmla="val 3501"/>
            </a:avLst>
          </a:prstGeom>
          <a:solidFill>
            <a:srgbClr val="0070C0"/>
          </a:solidFill>
          <a:ln w="76200">
            <a:solidFill>
              <a:srgbClr val="003300"/>
            </a:solidFill>
          </a:ln>
          <a:effectLst>
            <a:glow rad="228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cs typeface="B Titr" pitchFamily="2" charset="-78"/>
              </a:rPr>
              <a:t>حج</a:t>
            </a:r>
            <a:r>
              <a:rPr lang="fa-IR" sz="3600" b="1" dirty="0">
                <a:ln>
                  <a:solidFill>
                    <a:srgbClr val="FFC000"/>
                  </a:solidFill>
                </a:ln>
                <a:solidFill>
                  <a:prstClr val="white"/>
                </a:solidFill>
                <a:effectLst/>
                <a:cs typeface="B Lotus" pitchFamily="2" charset="-78"/>
              </a:rPr>
              <a:t>      </a:t>
            </a:r>
            <a:r>
              <a:rPr lang="fa-IR" sz="4000" b="1" dirty="0">
                <a:ln>
                  <a:solidFill>
                    <a:srgbClr val="FFC000"/>
                  </a:solidFill>
                </a:ln>
                <a:solidFill>
                  <a:prstClr val="white"/>
                </a:solidFill>
                <a:effectLst/>
                <a:cs typeface="B Lotus" pitchFamily="2" charset="-78"/>
              </a:rPr>
              <a:t>در کل عمر یک بار به شرط استطاعت</a:t>
            </a:r>
          </a:p>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cs typeface="B Titr" pitchFamily="2" charset="-78"/>
              </a:rPr>
              <a:t>روزه</a:t>
            </a:r>
            <a:r>
              <a:rPr lang="fa-IR" sz="3600" b="1" dirty="0">
                <a:ln>
                  <a:solidFill>
                    <a:srgbClr val="FFC000"/>
                  </a:solidFill>
                </a:ln>
                <a:solidFill>
                  <a:prstClr val="white"/>
                </a:solidFill>
                <a:effectLst/>
                <a:cs typeface="B Lotus" pitchFamily="2" charset="-78"/>
              </a:rPr>
              <a:t>    </a:t>
            </a:r>
            <a:r>
              <a:rPr lang="fa-IR" sz="4000" b="1" dirty="0">
                <a:ln>
                  <a:solidFill>
                    <a:srgbClr val="FFC000"/>
                  </a:solidFill>
                </a:ln>
                <a:solidFill>
                  <a:prstClr val="white"/>
                </a:solidFill>
                <a:effectLst/>
                <a:cs typeface="B Lotus" pitchFamily="2" charset="-78"/>
              </a:rPr>
              <a:t>سالی یک ماه  به شرط سلامت و توان</a:t>
            </a:r>
            <a:endParaRPr lang="fa-IR" sz="3600" b="1" dirty="0">
              <a:ln>
                <a:solidFill>
                  <a:srgbClr val="FFC000"/>
                </a:solidFill>
              </a:ln>
              <a:solidFill>
                <a:prstClr val="white"/>
              </a:solidFill>
              <a:effectLst/>
              <a:cs typeface="B Lotus" pitchFamily="2" charset="-78"/>
            </a:endParaRPr>
          </a:p>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cs typeface="B Titr" pitchFamily="2" charset="-78"/>
              </a:rPr>
              <a:t>خمس</a:t>
            </a:r>
            <a:r>
              <a:rPr lang="fa-IR" sz="3600" b="1" dirty="0">
                <a:ln>
                  <a:solidFill>
                    <a:srgbClr val="FFC000"/>
                  </a:solidFill>
                </a:ln>
                <a:solidFill>
                  <a:prstClr val="white"/>
                </a:solidFill>
                <a:effectLst/>
                <a:cs typeface="B Lotus" pitchFamily="2" charset="-78"/>
              </a:rPr>
              <a:t>   سالی یک بار در صورت مازاد بر نیاز بودن</a:t>
            </a:r>
          </a:p>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cs typeface="B Titr" pitchFamily="2" charset="-78"/>
              </a:rPr>
              <a:t>زکات</a:t>
            </a:r>
            <a:r>
              <a:rPr lang="fa-IR" sz="3600" b="1" dirty="0">
                <a:ln>
                  <a:solidFill>
                    <a:srgbClr val="FFC000"/>
                  </a:solidFill>
                </a:ln>
                <a:solidFill>
                  <a:prstClr val="white"/>
                </a:solidFill>
                <a:effectLst/>
                <a:cs typeface="B Lotus" pitchFamily="2" charset="-78"/>
              </a:rPr>
              <a:t>   </a:t>
            </a:r>
            <a:r>
              <a:rPr lang="fa-IR" sz="4400" b="1" dirty="0">
                <a:ln>
                  <a:solidFill>
                    <a:srgbClr val="FFC000"/>
                  </a:solidFill>
                </a:ln>
                <a:solidFill>
                  <a:prstClr val="white"/>
                </a:solidFill>
                <a:effectLst/>
                <a:cs typeface="B Lotus" pitchFamily="2" charset="-78"/>
              </a:rPr>
              <a:t>در نه چیز ، با حد نصاب ، یک بار </a:t>
            </a:r>
            <a:endParaRPr lang="fa-IR" sz="3600" b="1" dirty="0">
              <a:ln>
                <a:solidFill>
                  <a:srgbClr val="FFC000"/>
                </a:solidFill>
              </a:ln>
              <a:solidFill>
                <a:prstClr val="white"/>
              </a:solidFill>
              <a:effectLst/>
              <a:cs typeface="B Lotus" pitchFamily="2" charset="-78"/>
            </a:endParaRPr>
          </a:p>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cs typeface="B Titr" pitchFamily="2" charset="-78"/>
              </a:rPr>
              <a:t>جهاد</a:t>
            </a:r>
            <a:r>
              <a:rPr lang="fa-IR" sz="3600" b="1" dirty="0">
                <a:ln>
                  <a:solidFill>
                    <a:srgbClr val="FFC000"/>
                  </a:solidFill>
                </a:ln>
                <a:solidFill>
                  <a:prstClr val="white"/>
                </a:solidFill>
                <a:effectLst/>
                <a:cs typeface="B Lotus" pitchFamily="2" charset="-78"/>
              </a:rPr>
              <a:t>    در صورت هجوم دشمن به شرط امر ولایت</a:t>
            </a:r>
          </a:p>
          <a:p>
            <a:pPr marL="571500" indent="-571500" algn="justLow" rtl="1">
              <a:lnSpc>
                <a:spcPct val="150000"/>
              </a:lnSpc>
              <a:buFont typeface="Wingdings" pitchFamily="2" charset="2"/>
              <a:buChar char="§"/>
            </a:pPr>
            <a:r>
              <a:rPr lang="fa-IR" sz="3600" b="1" dirty="0">
                <a:ln>
                  <a:solidFill>
                    <a:srgbClr val="FFC000"/>
                  </a:solidFill>
                </a:ln>
                <a:solidFill>
                  <a:srgbClr val="FFFF00"/>
                </a:solidFill>
                <a:effectLst>
                  <a:glow rad="101600">
                    <a:srgbClr val="C00000">
                      <a:alpha val="60000"/>
                    </a:srgbClr>
                  </a:glow>
                </a:effectLst>
                <a:cs typeface="B Lotus" pitchFamily="2" charset="-78"/>
              </a:rPr>
              <a:t>نه در </a:t>
            </a:r>
            <a:r>
              <a:rPr lang="fa-IR" sz="3600" b="1" dirty="0" smtClean="0">
                <a:ln>
                  <a:solidFill>
                    <a:srgbClr val="FFC000"/>
                  </a:solidFill>
                </a:ln>
                <a:solidFill>
                  <a:srgbClr val="FFFF00"/>
                </a:solidFill>
                <a:effectLst>
                  <a:glow rad="101600">
                    <a:srgbClr val="C00000">
                      <a:alpha val="60000"/>
                    </a:srgbClr>
                  </a:glow>
                </a:effectLst>
                <a:cs typeface="B Lotus" pitchFamily="2" charset="-78"/>
              </a:rPr>
              <a:t>جهاد ، </a:t>
            </a:r>
            <a:r>
              <a:rPr lang="fa-IR" sz="3600" b="1" dirty="0">
                <a:ln>
                  <a:solidFill>
                    <a:srgbClr val="FFC000"/>
                  </a:solidFill>
                </a:ln>
                <a:solidFill>
                  <a:srgbClr val="FFFF00"/>
                </a:solidFill>
                <a:effectLst>
                  <a:glow rad="101600">
                    <a:srgbClr val="C00000">
                      <a:alpha val="60000"/>
                    </a:srgbClr>
                  </a:glow>
                </a:effectLst>
                <a:cs typeface="B Lotus" pitchFamily="2" charset="-78"/>
              </a:rPr>
              <a:t>نه از </a:t>
            </a:r>
            <a:r>
              <a:rPr lang="fa-IR" sz="3600" b="1" dirty="0" smtClean="0">
                <a:ln>
                  <a:solidFill>
                    <a:srgbClr val="FFC000"/>
                  </a:solidFill>
                </a:ln>
                <a:solidFill>
                  <a:srgbClr val="FFFF00"/>
                </a:solidFill>
                <a:effectLst>
                  <a:glow rad="101600">
                    <a:srgbClr val="C00000">
                      <a:alpha val="60000"/>
                    </a:srgbClr>
                  </a:glow>
                </a:effectLst>
                <a:cs typeface="B Lotus" pitchFamily="2" charset="-78"/>
              </a:rPr>
              <a:t>غریق ، </a:t>
            </a:r>
            <a:r>
              <a:rPr lang="fa-IR" sz="3600" b="1" dirty="0">
                <a:ln>
                  <a:solidFill>
                    <a:srgbClr val="FFC000"/>
                  </a:solidFill>
                </a:ln>
                <a:solidFill>
                  <a:srgbClr val="FFFF00"/>
                </a:solidFill>
                <a:effectLst>
                  <a:glow rad="101600">
                    <a:srgbClr val="C00000">
                      <a:alpha val="60000"/>
                    </a:srgbClr>
                  </a:glow>
                </a:effectLst>
                <a:cs typeface="B Lotus" pitchFamily="2" charset="-78"/>
              </a:rPr>
              <a:t>نه از مریض و مسافر و فقیر و بی سواد و ... عذری برای ترک نماز پذیرفته </a:t>
            </a:r>
            <a:r>
              <a:rPr lang="fa-IR" sz="3600" b="1" dirty="0" smtClean="0">
                <a:ln>
                  <a:solidFill>
                    <a:srgbClr val="FFC000"/>
                  </a:solidFill>
                </a:ln>
                <a:solidFill>
                  <a:srgbClr val="FFFF00"/>
                </a:solidFill>
                <a:effectLst>
                  <a:glow rad="101600">
                    <a:srgbClr val="C00000">
                      <a:alpha val="60000"/>
                    </a:srgbClr>
                  </a:glow>
                </a:effectLst>
                <a:cs typeface="B Lotus" pitchFamily="2" charset="-78"/>
              </a:rPr>
              <a:t>نیست.</a:t>
            </a:r>
            <a:endParaRPr lang="fa-IR" sz="3600" b="1" dirty="0">
              <a:ln>
                <a:solidFill>
                  <a:srgbClr val="FFC000"/>
                </a:solidFill>
              </a:ln>
              <a:solidFill>
                <a:srgbClr val="FFFF00"/>
              </a:solidFill>
              <a:effectLst>
                <a:glow rad="101600">
                  <a:srgbClr val="C00000">
                    <a:alpha val="60000"/>
                  </a:srgbClr>
                </a:glow>
              </a:effectLst>
              <a:cs typeface="B Lotus" pitchFamily="2" charset="-78"/>
            </a:endParaRPr>
          </a:p>
        </p:txBody>
      </p:sp>
      <p:sp>
        <p:nvSpPr>
          <p:cNvPr id="11" name="Rectangle 10"/>
          <p:cNvSpPr/>
          <p:nvPr/>
        </p:nvSpPr>
        <p:spPr>
          <a:xfrm rot="16200000">
            <a:off x="8123312" y="563488"/>
            <a:ext cx="1584176" cy="457200"/>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b="1" kern="0" dirty="0">
                <a:solidFill>
                  <a:sysClr val="window" lastClr="FFFFFF"/>
                </a:solidFill>
                <a:latin typeface="Constantia"/>
                <a:cs typeface="B Compset" pitchFamily="2" charset="-78"/>
              </a:rPr>
              <a:t>اهمیت</a:t>
            </a:r>
            <a:endParaRPr lang="en-US" sz="3200" b="1" kern="0" dirty="0">
              <a:solidFill>
                <a:sysClr val="window" lastClr="FFFFFF"/>
              </a:solidFill>
              <a:latin typeface="Constantia"/>
              <a:cs typeface="B Compset" pitchFamily="2" charset="-78"/>
            </a:endParaRPr>
          </a:p>
        </p:txBody>
      </p:sp>
    </p:spTree>
    <p:extLst>
      <p:ext uri="{BB962C8B-B14F-4D97-AF65-F5344CB8AC3E}">
        <p14:creationId xmlns:p14="http://schemas.microsoft.com/office/powerpoint/2010/main" val="1297855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99CCFF"/>
                                      </p:to>
                                    </p:animClr>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99CCFF"/>
                                      </p:to>
                                    </p:animClr>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p:cTn id="2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99CCFF"/>
                                      </p:to>
                                    </p:animClr>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p:cTn id="37"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99CCFF"/>
                                      </p:to>
                                    </p:animClr>
                                  </p:sub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iterate type="lt">
                                    <p:tmPct val="5000"/>
                                  </p:iterate>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p:cTn id="45"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99CCFF"/>
                                      </p:to>
                                    </p:animClr>
                                  </p:sub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iterate type="lt">
                                    <p:tmPct val="5000"/>
                                  </p:iterate>
                                  <p:childTnLst>
                                    <p:set>
                                      <p:cBhvr>
                                        <p:cTn id="52" dur="1" fill="hold">
                                          <p:stCondLst>
                                            <p:cond delay="0"/>
                                          </p:stCondLst>
                                        </p:cTn>
                                        <p:tgtEl>
                                          <p:spTgt spid="8">
                                            <p:txEl>
                                              <p:pRg st="5" end="5"/>
                                            </p:txEl>
                                          </p:spTgt>
                                        </p:tgtEl>
                                        <p:attrNameLst>
                                          <p:attrName>style.visibility</p:attrName>
                                        </p:attrNameLst>
                                      </p:cBhvr>
                                      <p:to>
                                        <p:strVal val="visible"/>
                                      </p:to>
                                    </p:set>
                                    <p:anim calcmode="lin" valueType="num">
                                      <p:cBhvr>
                                        <p:cTn id="53"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56"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Rounded Rectangle 4"/>
          <p:cNvSpPr/>
          <p:nvPr/>
        </p:nvSpPr>
        <p:spPr>
          <a:xfrm>
            <a:off x="35496" y="44624"/>
            <a:ext cx="9052560" cy="6766560"/>
          </a:xfrm>
          <a:prstGeom prst="roundRect">
            <a:avLst>
              <a:gd name="adj" fmla="val 2626"/>
            </a:avLst>
          </a:prstGeom>
          <a:solidFill>
            <a:srgbClr val="050230"/>
          </a:solidFill>
          <a:ln w="76200">
            <a:solidFill>
              <a:srgbClr val="0070C0"/>
            </a:solidFill>
          </a:ln>
          <a:effectLst>
            <a:glow rad="228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800" b="1" dirty="0" smtClean="0">
                <a:solidFill>
                  <a:prstClr val="white"/>
                </a:solidFill>
                <a:cs typeface="B Titr" pitchFamily="2" charset="-78"/>
              </a:rPr>
              <a:t>اما  </a:t>
            </a:r>
            <a:r>
              <a:rPr lang="fa-IR" sz="4800" b="1" dirty="0">
                <a:solidFill>
                  <a:srgbClr val="FF0000"/>
                </a:solidFill>
                <a:cs typeface="B Titr" pitchFamily="2" charset="-78"/>
              </a:rPr>
              <a:t>نماز </a:t>
            </a:r>
            <a:r>
              <a:rPr lang="fa-IR" sz="4800" b="1" dirty="0">
                <a:solidFill>
                  <a:prstClr val="white"/>
                </a:solidFill>
                <a:cs typeface="B Titr" pitchFamily="2" charset="-78"/>
              </a:rPr>
              <a:t>را تا می </a:t>
            </a:r>
            <a:r>
              <a:rPr lang="fa-IR" sz="4800" b="1" dirty="0" smtClean="0">
                <a:solidFill>
                  <a:prstClr val="white"/>
                </a:solidFill>
                <a:cs typeface="B Titr" pitchFamily="2" charset="-78"/>
              </a:rPr>
              <a:t>توانید ؛</a:t>
            </a:r>
            <a:endParaRPr lang="fa-IR" sz="3200" dirty="0">
              <a:solidFill>
                <a:prstClr val="white"/>
              </a:solidFill>
              <a:cs typeface="B Titr" pitchFamily="2" charset="-78"/>
            </a:endParaRPr>
          </a:p>
          <a:p>
            <a:pPr algn="ctr" rtl="1">
              <a:lnSpc>
                <a:spcPct val="150000"/>
              </a:lnSpc>
            </a:pPr>
            <a:endParaRPr lang="fa-IR" sz="1200" dirty="0">
              <a:solidFill>
                <a:srgbClr val="FFFF00"/>
              </a:solidFill>
              <a:cs typeface="B Badr" pitchFamily="2" charset="-78"/>
            </a:endParaRPr>
          </a:p>
          <a:p>
            <a:pPr algn="ctr" rtl="1">
              <a:lnSpc>
                <a:spcPct val="150000"/>
              </a:lnSpc>
            </a:pPr>
            <a:r>
              <a:rPr lang="fa-IR" sz="2800" dirty="0" smtClean="0">
                <a:solidFill>
                  <a:srgbClr val="FFFF00"/>
                </a:solidFill>
                <a:cs typeface="B Badr" pitchFamily="2" charset="-78"/>
              </a:rPr>
              <a:t>...فَإِذَا </a:t>
            </a:r>
            <a:r>
              <a:rPr lang="fa-IR" sz="2800" dirty="0">
                <a:solidFill>
                  <a:srgbClr val="FFFF00"/>
                </a:solidFill>
                <a:cs typeface="B Badr" pitchFamily="2" charset="-78"/>
              </a:rPr>
              <a:t>اطْمَأْنَنْتُمْ فَأَقيمُوا الصَّلاةَ إِنَّ الصَّلاةَ كانَتْ عَلَى الْمُؤْمِنينَ كِتاباً مَوْقُوتاً </a:t>
            </a:r>
            <a:r>
              <a:rPr lang="fa-IR" sz="2000" dirty="0">
                <a:solidFill>
                  <a:srgbClr val="FFFF00"/>
                </a:solidFill>
                <a:cs typeface="B Badr" pitchFamily="2" charset="-78"/>
              </a:rPr>
              <a:t>( نساء /103) </a:t>
            </a:r>
          </a:p>
          <a:p>
            <a:pPr algn="ctr" rtl="1">
              <a:lnSpc>
                <a:spcPct val="150000"/>
              </a:lnSpc>
            </a:pPr>
            <a:r>
              <a:rPr lang="fa-IR" sz="3200" dirty="0" err="1">
                <a:solidFill>
                  <a:srgbClr val="FFFF00"/>
                </a:solidFill>
                <a:cs typeface="B Badr" pitchFamily="2" charset="-78"/>
              </a:rPr>
              <a:t>وَ</a:t>
            </a:r>
            <a:r>
              <a:rPr lang="fa-IR" sz="3200" dirty="0">
                <a:solidFill>
                  <a:srgbClr val="FFFF00"/>
                </a:solidFill>
                <a:cs typeface="B Badr" pitchFamily="2" charset="-78"/>
              </a:rPr>
              <a:t> </a:t>
            </a:r>
            <a:r>
              <a:rPr lang="fa-IR" sz="3200" dirty="0" err="1">
                <a:solidFill>
                  <a:srgbClr val="FFFF00"/>
                </a:solidFill>
                <a:cs typeface="B Badr" pitchFamily="2" charset="-78"/>
              </a:rPr>
              <a:t>أ</a:t>
            </a:r>
            <a:r>
              <a:rPr lang="fa-IR" sz="3200" b="1" dirty="0" err="1">
                <a:solidFill>
                  <a:srgbClr val="FFFF00"/>
                </a:solidFill>
                <a:cs typeface="B Badr" pitchFamily="2" charset="-78"/>
              </a:rPr>
              <a:t>َوْصانِي</a:t>
            </a:r>
            <a:r>
              <a:rPr lang="fa-IR" sz="3200" dirty="0">
                <a:solidFill>
                  <a:srgbClr val="FFFF00"/>
                </a:solidFill>
                <a:cs typeface="B Badr" pitchFamily="2" charset="-78"/>
              </a:rPr>
              <a:t> </a:t>
            </a:r>
            <a:r>
              <a:rPr lang="fa-IR" sz="3200" dirty="0" err="1">
                <a:solidFill>
                  <a:srgbClr val="FFFF00"/>
                </a:solidFill>
                <a:cs typeface="B Badr" pitchFamily="2" charset="-78"/>
              </a:rPr>
              <a:t>بِالصَّلاةِ</a:t>
            </a:r>
            <a:r>
              <a:rPr lang="fa-IR" sz="3200" dirty="0">
                <a:solidFill>
                  <a:srgbClr val="FFFF00"/>
                </a:solidFill>
                <a:cs typeface="B Badr" pitchFamily="2" charset="-78"/>
              </a:rPr>
              <a:t> </a:t>
            </a:r>
            <a:r>
              <a:rPr lang="fa-IR" sz="3200" dirty="0" err="1">
                <a:solidFill>
                  <a:srgbClr val="FFFF00"/>
                </a:solidFill>
                <a:cs typeface="B Badr" pitchFamily="2" charset="-78"/>
              </a:rPr>
              <a:t>وَ</a:t>
            </a:r>
            <a:r>
              <a:rPr lang="fa-IR" sz="3200" dirty="0">
                <a:solidFill>
                  <a:srgbClr val="FFFF00"/>
                </a:solidFill>
                <a:cs typeface="B Badr" pitchFamily="2" charset="-78"/>
              </a:rPr>
              <a:t> </a:t>
            </a:r>
            <a:r>
              <a:rPr lang="fa-IR" sz="3200" dirty="0" err="1">
                <a:solidFill>
                  <a:srgbClr val="FFFF00"/>
                </a:solidFill>
                <a:cs typeface="B Badr" pitchFamily="2" charset="-78"/>
              </a:rPr>
              <a:t>الزَّكاةِ</a:t>
            </a:r>
            <a:r>
              <a:rPr lang="fa-IR" sz="3200" dirty="0">
                <a:solidFill>
                  <a:srgbClr val="FFFF00"/>
                </a:solidFill>
                <a:cs typeface="B Badr" pitchFamily="2" charset="-78"/>
              </a:rPr>
              <a:t> </a:t>
            </a:r>
            <a:r>
              <a:rPr lang="fa-IR" sz="3200" b="1" dirty="0">
                <a:solidFill>
                  <a:srgbClr val="FFFF00"/>
                </a:solidFill>
                <a:cs typeface="B Badr" pitchFamily="2" charset="-78"/>
              </a:rPr>
              <a:t>ما </a:t>
            </a:r>
            <a:r>
              <a:rPr lang="fa-IR" sz="3200" b="1" dirty="0" err="1">
                <a:solidFill>
                  <a:srgbClr val="FFFF00"/>
                </a:solidFill>
                <a:cs typeface="B Badr" pitchFamily="2" charset="-78"/>
              </a:rPr>
              <a:t>دُمْتُ</a:t>
            </a:r>
            <a:r>
              <a:rPr lang="fa-IR" sz="3200" b="1" dirty="0">
                <a:solidFill>
                  <a:srgbClr val="FFFF00"/>
                </a:solidFill>
                <a:cs typeface="B Badr" pitchFamily="2" charset="-78"/>
              </a:rPr>
              <a:t> </a:t>
            </a:r>
            <a:r>
              <a:rPr lang="fa-IR" sz="3200" b="1" dirty="0" err="1">
                <a:solidFill>
                  <a:srgbClr val="FFFF00"/>
                </a:solidFill>
                <a:cs typeface="B Badr" pitchFamily="2" charset="-78"/>
              </a:rPr>
              <a:t>حَيًّا</a:t>
            </a:r>
            <a:r>
              <a:rPr lang="fa-IR" sz="3200" b="1" dirty="0">
                <a:solidFill>
                  <a:srgbClr val="FFFF00"/>
                </a:solidFill>
                <a:cs typeface="B Badr" pitchFamily="2" charset="-78"/>
              </a:rPr>
              <a:t>  </a:t>
            </a:r>
            <a:r>
              <a:rPr lang="fa-IR" sz="2400" dirty="0">
                <a:solidFill>
                  <a:srgbClr val="FFFF00"/>
                </a:solidFill>
                <a:cs typeface="B Badr" pitchFamily="2" charset="-78"/>
              </a:rPr>
              <a:t>( مریم / 31 )</a:t>
            </a:r>
          </a:p>
          <a:p>
            <a:pPr algn="ctr" rtl="1">
              <a:lnSpc>
                <a:spcPct val="150000"/>
              </a:lnSpc>
            </a:pPr>
            <a:r>
              <a:rPr lang="fa-IR" sz="3200" dirty="0" err="1">
                <a:solidFill>
                  <a:srgbClr val="FFFF00"/>
                </a:solidFill>
                <a:cs typeface="B Badr" pitchFamily="2" charset="-78"/>
              </a:rPr>
              <a:t>فَإِنْ</a:t>
            </a:r>
            <a:r>
              <a:rPr lang="fa-IR" sz="3200" dirty="0">
                <a:solidFill>
                  <a:srgbClr val="FFFF00"/>
                </a:solidFill>
                <a:cs typeface="B Badr" pitchFamily="2" charset="-78"/>
              </a:rPr>
              <a:t> </a:t>
            </a:r>
            <a:r>
              <a:rPr lang="fa-IR" sz="3600" b="1" dirty="0" err="1">
                <a:solidFill>
                  <a:srgbClr val="FFFF00"/>
                </a:solidFill>
                <a:cs typeface="B Badr" pitchFamily="2" charset="-78"/>
              </a:rPr>
              <a:t>خِفْتُمْ</a:t>
            </a:r>
            <a:r>
              <a:rPr lang="fa-IR" sz="3200" dirty="0">
                <a:solidFill>
                  <a:srgbClr val="FFFF00"/>
                </a:solidFill>
                <a:cs typeface="B Badr" pitchFamily="2" charset="-78"/>
              </a:rPr>
              <a:t> </a:t>
            </a:r>
            <a:r>
              <a:rPr lang="fa-IR" sz="3200" dirty="0" err="1">
                <a:solidFill>
                  <a:srgbClr val="FFFF00"/>
                </a:solidFill>
                <a:cs typeface="B Badr" pitchFamily="2" charset="-78"/>
              </a:rPr>
              <a:t>فَرِجالاً</a:t>
            </a:r>
            <a:r>
              <a:rPr lang="fa-IR" sz="3200" dirty="0">
                <a:solidFill>
                  <a:srgbClr val="FFFF00"/>
                </a:solidFill>
                <a:cs typeface="B Badr" pitchFamily="2" charset="-78"/>
              </a:rPr>
              <a:t> </a:t>
            </a:r>
            <a:r>
              <a:rPr lang="fa-IR" sz="3200" dirty="0" err="1">
                <a:solidFill>
                  <a:srgbClr val="FFFF00"/>
                </a:solidFill>
                <a:cs typeface="B Badr" pitchFamily="2" charset="-78"/>
              </a:rPr>
              <a:t>أَوْ</a:t>
            </a:r>
            <a:r>
              <a:rPr lang="fa-IR" sz="3200" dirty="0">
                <a:solidFill>
                  <a:srgbClr val="FFFF00"/>
                </a:solidFill>
                <a:cs typeface="B Badr" pitchFamily="2" charset="-78"/>
              </a:rPr>
              <a:t> </a:t>
            </a:r>
            <a:r>
              <a:rPr lang="fa-IR" sz="3200" dirty="0" err="1">
                <a:solidFill>
                  <a:srgbClr val="FFFF00"/>
                </a:solidFill>
                <a:cs typeface="B Badr" pitchFamily="2" charset="-78"/>
              </a:rPr>
              <a:t>رُكْباناً</a:t>
            </a:r>
            <a:r>
              <a:rPr lang="fa-IR" sz="3200" dirty="0">
                <a:solidFill>
                  <a:srgbClr val="FFFF00"/>
                </a:solidFill>
                <a:cs typeface="B Badr" pitchFamily="2" charset="-78"/>
              </a:rPr>
              <a:t> ... </a:t>
            </a:r>
            <a:r>
              <a:rPr lang="fa-IR" sz="2000" dirty="0">
                <a:solidFill>
                  <a:srgbClr val="FFFF00"/>
                </a:solidFill>
                <a:cs typeface="B Badr" pitchFamily="2" charset="-78"/>
              </a:rPr>
              <a:t>( بقره /239) </a:t>
            </a:r>
            <a:r>
              <a:rPr lang="fa-IR" sz="3200" dirty="0">
                <a:solidFill>
                  <a:prstClr val="white"/>
                </a:solidFill>
                <a:cs typeface="B Badr" pitchFamily="2" charset="-78"/>
              </a:rPr>
              <a:t/>
            </a:r>
            <a:br>
              <a:rPr lang="fa-IR" sz="3200" dirty="0">
                <a:solidFill>
                  <a:prstClr val="white"/>
                </a:solidFill>
                <a:cs typeface="B Badr" pitchFamily="2" charset="-78"/>
              </a:rPr>
            </a:br>
            <a:r>
              <a:rPr lang="fa-IR" sz="3200" dirty="0">
                <a:solidFill>
                  <a:prstClr val="white"/>
                </a:solidFill>
                <a:cs typeface="B Badr" pitchFamily="2" charset="-78"/>
              </a:rPr>
              <a:t>   </a:t>
            </a:r>
            <a:r>
              <a:rPr lang="fa-IR" sz="2400" dirty="0">
                <a:solidFill>
                  <a:prstClr val="white"/>
                </a:solidFill>
                <a:cs typeface="B Badr" pitchFamily="2" charset="-78"/>
              </a:rPr>
              <a:t>پیامبر اکرم صلی الله علیه و </a:t>
            </a:r>
            <a:r>
              <a:rPr lang="fa-IR" sz="2400" dirty="0" err="1">
                <a:solidFill>
                  <a:prstClr val="white"/>
                </a:solidFill>
                <a:cs typeface="B Badr" pitchFamily="2" charset="-78"/>
              </a:rPr>
              <a:t>آله</a:t>
            </a:r>
            <a:r>
              <a:rPr lang="fa-IR" sz="2400" dirty="0">
                <a:solidFill>
                  <a:prstClr val="white"/>
                </a:solidFill>
                <a:cs typeface="B Badr" pitchFamily="2" charset="-78"/>
              </a:rPr>
              <a:t> فرمود ؛    </a:t>
            </a:r>
            <a:endParaRPr lang="fa-IR" sz="3200" dirty="0">
              <a:solidFill>
                <a:prstClr val="white"/>
              </a:solidFill>
              <a:cs typeface="B Badr" pitchFamily="2" charset="-78"/>
            </a:endParaRPr>
          </a:p>
          <a:p>
            <a:pPr algn="ctr" rtl="1"/>
            <a:r>
              <a:rPr lang="fa-IR" sz="3200" dirty="0" err="1">
                <a:solidFill>
                  <a:srgbClr val="FFFF00"/>
                </a:solidFill>
                <a:cs typeface="B Badr" pitchFamily="2" charset="-78"/>
              </a:rPr>
              <a:t>الصلاة</a:t>
            </a:r>
            <a:r>
              <a:rPr lang="fa-IR" sz="3200" dirty="0">
                <a:solidFill>
                  <a:srgbClr val="FFFF00"/>
                </a:solidFill>
                <a:cs typeface="B Badr" pitchFamily="2" charset="-78"/>
              </a:rPr>
              <a:t> </a:t>
            </a:r>
            <a:r>
              <a:rPr lang="fa-IR" sz="3200" dirty="0" err="1">
                <a:solidFill>
                  <a:srgbClr val="FFFF00"/>
                </a:solidFill>
                <a:cs typeface="B Badr" pitchFamily="2" charset="-78"/>
              </a:rPr>
              <a:t>لایترک</a:t>
            </a:r>
            <a:r>
              <a:rPr lang="fa-IR" sz="3200" dirty="0">
                <a:solidFill>
                  <a:srgbClr val="FFFF00"/>
                </a:solidFill>
                <a:cs typeface="B Badr" pitchFamily="2" charset="-78"/>
              </a:rPr>
              <a:t> </a:t>
            </a:r>
            <a:r>
              <a:rPr lang="fa-IR" sz="3200" dirty="0" err="1">
                <a:solidFill>
                  <a:srgbClr val="FFFF00"/>
                </a:solidFill>
                <a:cs typeface="B Badr" pitchFamily="2" charset="-78"/>
              </a:rPr>
              <a:t>بحالٍ</a:t>
            </a:r>
            <a:r>
              <a:rPr lang="fa-IR" sz="3200" dirty="0">
                <a:solidFill>
                  <a:srgbClr val="FFFF00"/>
                </a:solidFill>
                <a:cs typeface="B Badr" pitchFamily="2" charset="-78"/>
              </a:rPr>
              <a:t>... </a:t>
            </a:r>
          </a:p>
          <a:p>
            <a:pPr algn="ctr" rtl="1"/>
            <a:r>
              <a:rPr lang="fa-IR" sz="3200" dirty="0">
                <a:solidFill>
                  <a:srgbClr val="FFFF00"/>
                </a:solidFill>
                <a:cs typeface="B Badr" pitchFamily="2" charset="-78"/>
              </a:rPr>
              <a:t> </a:t>
            </a:r>
            <a:r>
              <a:rPr lang="fa-IR" sz="3200" dirty="0" err="1">
                <a:solidFill>
                  <a:srgbClr val="FFFF00"/>
                </a:solidFill>
                <a:cs typeface="B Badr" pitchFamily="2" charset="-78"/>
              </a:rPr>
              <a:t>الصَّلَاةُ</a:t>
            </a:r>
            <a:r>
              <a:rPr lang="fa-IR" sz="3200" dirty="0">
                <a:solidFill>
                  <a:srgbClr val="FFFF00"/>
                </a:solidFill>
                <a:cs typeface="B Badr" pitchFamily="2" charset="-78"/>
              </a:rPr>
              <a:t>  </a:t>
            </a:r>
            <a:r>
              <a:rPr lang="fa-IR" sz="3200" dirty="0" err="1">
                <a:solidFill>
                  <a:srgbClr val="FFFF00"/>
                </a:solidFill>
                <a:cs typeface="B Badr" pitchFamily="2" charset="-78"/>
              </a:rPr>
              <a:t>خَيْرُ</a:t>
            </a:r>
            <a:r>
              <a:rPr lang="fa-IR" sz="3200" dirty="0">
                <a:solidFill>
                  <a:srgbClr val="FFFF00"/>
                </a:solidFill>
                <a:cs typeface="B Badr" pitchFamily="2" charset="-78"/>
              </a:rPr>
              <a:t> </a:t>
            </a:r>
            <a:r>
              <a:rPr lang="fa-IR" sz="3200" dirty="0" err="1">
                <a:solidFill>
                  <a:srgbClr val="FFFF00"/>
                </a:solidFill>
                <a:cs typeface="B Badr" pitchFamily="2" charset="-78"/>
              </a:rPr>
              <a:t>مَوْضُوعٍ</a:t>
            </a:r>
            <a:r>
              <a:rPr lang="fa-IR" sz="3200" dirty="0">
                <a:solidFill>
                  <a:srgbClr val="FFFF00"/>
                </a:solidFill>
                <a:cs typeface="B Badr" pitchFamily="2" charset="-78"/>
              </a:rPr>
              <a:t> </a:t>
            </a:r>
            <a:r>
              <a:rPr lang="fa-IR" sz="3200" dirty="0" err="1">
                <a:solidFill>
                  <a:srgbClr val="FFFF00"/>
                </a:solidFill>
                <a:cs typeface="B Badr" pitchFamily="2" charset="-78"/>
              </a:rPr>
              <a:t>فَمَنْ</a:t>
            </a:r>
            <a:r>
              <a:rPr lang="fa-IR" sz="3200" dirty="0">
                <a:solidFill>
                  <a:srgbClr val="FFFF00"/>
                </a:solidFill>
                <a:cs typeface="B Badr" pitchFamily="2" charset="-78"/>
              </a:rPr>
              <a:t> </a:t>
            </a:r>
            <a:r>
              <a:rPr lang="fa-IR" sz="3200" dirty="0" err="1">
                <a:solidFill>
                  <a:srgbClr val="FFFF00"/>
                </a:solidFill>
                <a:cs typeface="B Badr" pitchFamily="2" charset="-78"/>
              </a:rPr>
              <a:t>شَاءَ</a:t>
            </a:r>
            <a:r>
              <a:rPr lang="fa-IR" sz="3200" dirty="0">
                <a:solidFill>
                  <a:srgbClr val="FFFF00"/>
                </a:solidFill>
                <a:cs typeface="B Badr" pitchFamily="2" charset="-78"/>
              </a:rPr>
              <a:t> </a:t>
            </a:r>
            <a:r>
              <a:rPr lang="fa-IR" sz="3200" dirty="0" err="1">
                <a:solidFill>
                  <a:srgbClr val="FFFF00"/>
                </a:solidFill>
                <a:cs typeface="B Badr" pitchFamily="2" charset="-78"/>
              </a:rPr>
              <a:t>أَقَلَّ</a:t>
            </a:r>
            <a:r>
              <a:rPr lang="fa-IR" sz="3200" dirty="0">
                <a:solidFill>
                  <a:srgbClr val="FFFF00"/>
                </a:solidFill>
                <a:cs typeface="B Badr" pitchFamily="2" charset="-78"/>
              </a:rPr>
              <a:t> </a:t>
            </a:r>
            <a:r>
              <a:rPr lang="fa-IR" sz="3200" dirty="0" err="1">
                <a:solidFill>
                  <a:srgbClr val="FFFF00"/>
                </a:solidFill>
                <a:cs typeface="B Badr" pitchFamily="2" charset="-78"/>
              </a:rPr>
              <a:t>وَ</a:t>
            </a:r>
            <a:r>
              <a:rPr lang="fa-IR" sz="3200" dirty="0">
                <a:solidFill>
                  <a:srgbClr val="FFFF00"/>
                </a:solidFill>
                <a:cs typeface="B Badr" pitchFamily="2" charset="-78"/>
              </a:rPr>
              <a:t> </a:t>
            </a:r>
            <a:r>
              <a:rPr lang="fa-IR" sz="3200" dirty="0" err="1">
                <a:solidFill>
                  <a:srgbClr val="FFFF00"/>
                </a:solidFill>
                <a:cs typeface="B Badr" pitchFamily="2" charset="-78"/>
              </a:rPr>
              <a:t>مَنْ</a:t>
            </a:r>
            <a:r>
              <a:rPr lang="fa-IR" sz="3200" dirty="0">
                <a:solidFill>
                  <a:srgbClr val="FFFF00"/>
                </a:solidFill>
                <a:cs typeface="B Badr" pitchFamily="2" charset="-78"/>
              </a:rPr>
              <a:t> </a:t>
            </a:r>
            <a:r>
              <a:rPr lang="fa-IR" sz="3200" dirty="0" err="1">
                <a:solidFill>
                  <a:srgbClr val="FFFF00"/>
                </a:solidFill>
                <a:cs typeface="B Badr" pitchFamily="2" charset="-78"/>
              </a:rPr>
              <a:t>شَاءَ</a:t>
            </a:r>
            <a:r>
              <a:rPr lang="fa-IR" sz="3200" dirty="0">
                <a:solidFill>
                  <a:srgbClr val="FFFF00"/>
                </a:solidFill>
                <a:cs typeface="B Badr" pitchFamily="2" charset="-78"/>
              </a:rPr>
              <a:t> </a:t>
            </a:r>
            <a:r>
              <a:rPr lang="fa-IR" sz="3200" dirty="0" err="1">
                <a:solidFill>
                  <a:srgbClr val="FFFF00"/>
                </a:solidFill>
                <a:cs typeface="B Badr" pitchFamily="2" charset="-78"/>
              </a:rPr>
              <a:t>أَكْثَر</a:t>
            </a:r>
            <a:r>
              <a:rPr lang="fa-IR" sz="3200" dirty="0">
                <a:solidFill>
                  <a:srgbClr val="FFFF00"/>
                </a:solidFill>
                <a:cs typeface="B Badr" pitchFamily="2" charset="-78"/>
              </a:rPr>
              <a:t>    </a:t>
            </a:r>
          </a:p>
          <a:p>
            <a:pPr algn="ctr" rtl="1"/>
            <a:r>
              <a:rPr lang="fa-IR" sz="2400" dirty="0">
                <a:solidFill>
                  <a:srgbClr val="FFFF00"/>
                </a:solidFill>
                <a:cs typeface="B Badr" pitchFamily="2" charset="-78"/>
              </a:rPr>
              <a:t> </a:t>
            </a:r>
            <a:r>
              <a:rPr lang="fa-IR" sz="2000" dirty="0">
                <a:solidFill>
                  <a:prstClr val="white"/>
                </a:solidFill>
                <a:cs typeface="B Badr" pitchFamily="2" charset="-78"/>
              </a:rPr>
              <a:t>خصال    ج‏2    523</a:t>
            </a:r>
            <a:r>
              <a:rPr lang="fa-IR" sz="2400" dirty="0">
                <a:solidFill>
                  <a:prstClr val="white"/>
                </a:solidFill>
                <a:cs typeface="B Badr" pitchFamily="2" charset="-78"/>
              </a:rPr>
              <a:t/>
            </a:r>
            <a:br>
              <a:rPr lang="fa-IR" sz="2400" dirty="0">
                <a:solidFill>
                  <a:prstClr val="white"/>
                </a:solidFill>
                <a:cs typeface="B Badr" pitchFamily="2" charset="-78"/>
              </a:rPr>
            </a:br>
            <a:r>
              <a:rPr lang="fa-IR" sz="1500" dirty="0">
                <a:solidFill>
                  <a:prstClr val="white"/>
                </a:solidFill>
                <a:cs typeface="B Badr" pitchFamily="2" charset="-78"/>
              </a:rPr>
              <a:t>( نماز جعفر، تحیت ، حاجت ، زیارت ، والدین  ، ائمه ، نوافل ، شکر ، استخاره ، ازدواج ، آیات ، میت ، وحشت ، عید ، طواف ، نذر ، استسقاء و ... </a:t>
            </a:r>
            <a:r>
              <a:rPr lang="fa-IR" sz="1500" dirty="0" smtClean="0">
                <a:solidFill>
                  <a:prstClr val="white"/>
                </a:solidFill>
                <a:cs typeface="B Badr" pitchFamily="2" charset="-78"/>
              </a:rPr>
              <a:t>)</a:t>
            </a:r>
          </a:p>
          <a:p>
            <a:pPr algn="ctr" rtl="1"/>
            <a:endParaRPr lang="fa-IR" sz="1500" dirty="0" smtClean="0">
              <a:solidFill>
                <a:prstClr val="white"/>
              </a:solidFill>
              <a:cs typeface="B Badr" pitchFamily="2" charset="-78"/>
            </a:endParaRPr>
          </a:p>
          <a:p>
            <a:pPr algn="ctr" rtl="1"/>
            <a:r>
              <a:rPr lang="fa-IR" sz="1500" dirty="0" smtClean="0">
                <a:solidFill>
                  <a:prstClr val="white"/>
                </a:solidFill>
                <a:cs typeface="B Badr" pitchFamily="2" charset="-78"/>
              </a:rPr>
              <a:t>به نماز عذر نباشد چو به تن جان داری                      شرع را مقصد و مقصود نماز است نماز</a:t>
            </a:r>
          </a:p>
          <a:p>
            <a:pPr algn="ctr" rtl="1"/>
            <a:r>
              <a:rPr lang="fa-IR" sz="1500" dirty="0" smtClean="0">
                <a:solidFill>
                  <a:prstClr val="white"/>
                </a:solidFill>
                <a:cs typeface="B Badr" pitchFamily="2" charset="-78"/>
              </a:rPr>
              <a:t>گفتم ای عقل زطاعات همگی افضل چیست؟                     عقل یکباره بفرمود نماز است نماز</a:t>
            </a:r>
            <a:endParaRPr lang="fa-IR" sz="1500" dirty="0">
              <a:solidFill>
                <a:prstClr val="white"/>
              </a:solidFill>
              <a:cs typeface="B Badr" pitchFamily="2" charset="-78"/>
            </a:endParaRPr>
          </a:p>
        </p:txBody>
      </p:sp>
      <p:sp>
        <p:nvSpPr>
          <p:cNvPr id="11" name="Rectangle 10"/>
          <p:cNvSpPr/>
          <p:nvPr/>
        </p:nvSpPr>
        <p:spPr>
          <a:xfrm>
            <a:off x="7559824" y="0"/>
            <a:ext cx="1584176" cy="588552"/>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b="1" kern="0" dirty="0">
                <a:solidFill>
                  <a:sysClr val="window" lastClr="FFFFFF"/>
                </a:solidFill>
                <a:latin typeface="Constantia"/>
                <a:cs typeface="B Compset" pitchFamily="2" charset="-78"/>
              </a:rPr>
              <a:t>اهمیت</a:t>
            </a:r>
            <a:endParaRPr lang="en-US" sz="3200" b="1" kern="0" dirty="0">
              <a:solidFill>
                <a:sysClr val="window" lastClr="FFFFFF"/>
              </a:solidFill>
              <a:latin typeface="Constantia"/>
              <a:cs typeface="B Compset" pitchFamily="2" charset="-78"/>
            </a:endParaRPr>
          </a:p>
        </p:txBody>
      </p:sp>
    </p:spTree>
    <p:extLst>
      <p:ext uri="{BB962C8B-B14F-4D97-AF65-F5344CB8AC3E}">
        <p14:creationId xmlns:p14="http://schemas.microsoft.com/office/powerpoint/2010/main" val="95783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2000" r="-17000" b="-10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304800" y="457200"/>
            <a:ext cx="8534400" cy="6096000"/>
          </a:xfrm>
        </p:spPr>
        <p:txBody>
          <a:bodyPr anchor="ctr">
            <a:normAutofit/>
          </a:bodyPr>
          <a:lstStyle/>
          <a:p>
            <a:pPr marL="0" indent="0" algn="ctr">
              <a:buNone/>
            </a:pPr>
            <a:r>
              <a:rPr lang="fa-IR" sz="9600" dirty="0" smtClean="0">
                <a:latin typeface="IranNastaliq" pitchFamily="18" charset="0"/>
                <a:cs typeface="IranNastaliq" pitchFamily="18" charset="0"/>
              </a:rPr>
              <a:t>خصوصیات   ویژه ی  نماز</a:t>
            </a:r>
            <a:endParaRPr lang="fa-IR" sz="9600" dirty="0">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228806"/>
          </a:solidFill>
          <a:ln>
            <a:noFill/>
          </a:ln>
          <a:effectLst>
            <a:glow rad="63500">
              <a:schemeClr val="accent3">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Tree>
    <p:extLst>
      <p:ext uri="{BB962C8B-B14F-4D97-AF65-F5344CB8AC3E}">
        <p14:creationId xmlns:p14="http://schemas.microsoft.com/office/powerpoint/2010/main" val="1447646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ame 4"/>
          <p:cNvSpPr/>
          <p:nvPr/>
        </p:nvSpPr>
        <p:spPr>
          <a:xfrm>
            <a:off x="-36512" y="-64056"/>
            <a:ext cx="9235440" cy="6949440"/>
          </a:xfrm>
          <a:prstGeom prst="frame">
            <a:avLst>
              <a:gd name="adj1" fmla="val 5512"/>
            </a:avLst>
          </a:prstGeom>
          <a:solidFill>
            <a:srgbClr val="00B050"/>
          </a:solidFill>
          <a:ln w="57150" cap="flat" cmpd="sng" algn="ctr">
            <a:noFill/>
            <a:prstDash val="solid"/>
          </a:ln>
          <a:effectLst>
            <a:glow rad="228600">
              <a:schemeClr val="accent4">
                <a:satMod val="175000"/>
                <a:alpha val="40000"/>
              </a:schemeClr>
            </a:glow>
            <a:softEdge rad="63500"/>
          </a:effectLst>
        </p:spPr>
        <p:txBody>
          <a:bodyPr rtlCol="1" anchor="ctr"/>
          <a:lstStyle/>
          <a:p>
            <a:pPr algn="ctr" rtl="1">
              <a:defRPr/>
            </a:pPr>
            <a:endParaRPr lang="fa-IR" kern="0">
              <a:solidFill>
                <a:sysClr val="window" lastClr="FFFFFF"/>
              </a:solidFill>
              <a:latin typeface="Constantia"/>
              <a:cs typeface="Times New Roman"/>
            </a:endParaRPr>
          </a:p>
        </p:txBody>
      </p:sp>
      <p:sp>
        <p:nvSpPr>
          <p:cNvPr id="6" name="کادر متن 2"/>
          <p:cNvSpPr txBox="1"/>
          <p:nvPr/>
        </p:nvSpPr>
        <p:spPr>
          <a:xfrm>
            <a:off x="152400" y="1580599"/>
            <a:ext cx="8839200" cy="5088761"/>
          </a:xfrm>
          <a:prstGeom prst="rect">
            <a:avLst/>
          </a:prstGeom>
          <a:noFill/>
          <a:effectLst>
            <a:softEdge rad="635000"/>
          </a:effectLst>
        </p:spPr>
        <p:txBody>
          <a:bodyPr wrap="square" rtlCol="1">
            <a:prstTxWarp prst="textArchUp">
              <a:avLst/>
            </a:prstTxWarp>
            <a:spAutoFit/>
          </a:bodyPr>
          <a:lstStyle/>
          <a:p>
            <a:pPr algn="ctr" rtl="1">
              <a:lnSpc>
                <a:spcPct val="150000"/>
              </a:lnSpc>
              <a:defRPr/>
            </a:pP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فَأَقيمُوا</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الصَّلاةَ</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إِنَّ</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الصَّلاةَ</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كانَتْ</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عَلَى</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الْمُؤْمِنينَ</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كِتاباً</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r>
              <a:rPr lang="fa-IR" sz="3600" b="1" kern="0" dirty="0" err="1">
                <a:ln>
                  <a:solidFill>
                    <a:srgbClr val="FFC000"/>
                  </a:solidFill>
                </a:ln>
                <a:solidFill>
                  <a:srgbClr val="FFFF00"/>
                </a:solidFill>
                <a:effectLst>
                  <a:glow rad="228600">
                    <a:schemeClr val="accent6">
                      <a:satMod val="175000"/>
                      <a:alpha val="40000"/>
                    </a:schemeClr>
                  </a:glow>
                </a:effectLst>
                <a:cs typeface="B Compset" pitchFamily="2" charset="-78"/>
              </a:rPr>
              <a:t>مَوْقُوتاً</a:t>
            </a:r>
            <a:r>
              <a:rPr lang="fa-IR" sz="3600" b="1" kern="0" dirty="0">
                <a:ln>
                  <a:solidFill>
                    <a:srgbClr val="FFC000"/>
                  </a:solidFill>
                </a:ln>
                <a:solidFill>
                  <a:srgbClr val="FFFF00"/>
                </a:solidFill>
                <a:effectLst>
                  <a:glow rad="228600">
                    <a:schemeClr val="accent6">
                      <a:satMod val="175000"/>
                      <a:alpha val="40000"/>
                    </a:schemeClr>
                  </a:glow>
                </a:effectLst>
                <a:cs typeface="B Compset" pitchFamily="2" charset="-78"/>
              </a:rPr>
              <a:t> </a:t>
            </a:r>
            <a:endParaRPr lang="fa-IR" sz="4000" b="1" kern="0" dirty="0">
              <a:ln>
                <a:solidFill>
                  <a:srgbClr val="FFC000"/>
                </a:solidFill>
              </a:ln>
              <a:solidFill>
                <a:srgbClr val="FFFF00"/>
              </a:solidFill>
              <a:effectLst>
                <a:glow rad="228600">
                  <a:schemeClr val="accent6">
                    <a:satMod val="175000"/>
                    <a:alpha val="40000"/>
                  </a:schemeClr>
                </a:glow>
              </a:effectLst>
              <a:cs typeface="B Compset" pitchFamily="2" charset="-78"/>
            </a:endParaRPr>
          </a:p>
          <a:p>
            <a:pPr algn="ctr" rtl="1">
              <a:defRPr/>
            </a:pPr>
            <a:r>
              <a:rPr lang="fa-IR" kern="0" dirty="0" smtClean="0">
                <a:ln>
                  <a:solidFill>
                    <a:schemeClr val="tx1"/>
                  </a:solidFill>
                </a:ln>
                <a:solidFill>
                  <a:srgbClr val="C00000"/>
                </a:solidFill>
                <a:effectLst>
                  <a:glow rad="228600">
                    <a:schemeClr val="accent6">
                      <a:satMod val="175000"/>
                      <a:alpha val="40000"/>
                    </a:schemeClr>
                  </a:glow>
                </a:effectLst>
                <a:cs typeface="B Kamran" pitchFamily="2" charset="-78"/>
              </a:rPr>
              <a:t>(</a:t>
            </a:r>
            <a:r>
              <a:rPr lang="fa-IR" kern="0" dirty="0">
                <a:ln>
                  <a:solidFill>
                    <a:schemeClr val="tx1"/>
                  </a:solidFill>
                </a:ln>
                <a:solidFill>
                  <a:srgbClr val="C00000"/>
                </a:solidFill>
                <a:effectLst>
                  <a:glow rad="228600">
                    <a:schemeClr val="accent6">
                      <a:satMod val="175000"/>
                      <a:alpha val="40000"/>
                    </a:schemeClr>
                  </a:glow>
                </a:effectLst>
                <a:cs typeface="B Kamran" pitchFamily="2" charset="-78"/>
              </a:rPr>
              <a:t>نساء/ 103)</a:t>
            </a:r>
          </a:p>
        </p:txBody>
      </p:sp>
    </p:spTree>
    <p:extLst>
      <p:ext uri="{BB962C8B-B14F-4D97-AF65-F5344CB8AC3E}">
        <p14:creationId xmlns:p14="http://schemas.microsoft.com/office/powerpoint/2010/main" val="252563138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304800" y="457200"/>
            <a:ext cx="8534400" cy="6096000"/>
          </a:xfrm>
        </p:spPr>
        <p:txBody>
          <a:bodyPr anchor="ctr">
            <a:normAutofit/>
          </a:bodyPr>
          <a:lstStyle/>
          <a:p>
            <a:pPr marL="0" indent="0">
              <a:buNone/>
            </a:pPr>
            <a:r>
              <a:rPr lang="fa-IR" sz="4800" dirty="0">
                <a:latin typeface="IranNastaliq" pitchFamily="18" charset="0"/>
                <a:cs typeface="IranNastaliq" pitchFamily="18" charset="0"/>
              </a:rPr>
              <a:t> </a:t>
            </a:r>
            <a:r>
              <a:rPr lang="fa-IR" sz="4800" dirty="0" smtClean="0">
                <a:latin typeface="IranNastaliq" pitchFamily="18" charset="0"/>
                <a:cs typeface="IranNastaliq" pitchFamily="18" charset="0"/>
              </a:rPr>
              <a:t> </a:t>
            </a:r>
            <a:r>
              <a:rPr lang="fa-IR" sz="5400" dirty="0" smtClean="0">
                <a:latin typeface="IranNastaliq" pitchFamily="18" charset="0"/>
                <a:cs typeface="IranNastaliq" pitchFamily="18" charset="0"/>
              </a:rPr>
              <a:t>نماز  دارای </a:t>
            </a:r>
            <a:r>
              <a:rPr lang="fa-IR" sz="4800" dirty="0" smtClean="0">
                <a:latin typeface="IranNastaliq" pitchFamily="18" charset="0"/>
                <a:cs typeface="IranNastaliq" pitchFamily="18" charset="0"/>
              </a:rPr>
              <a:t>؛ </a:t>
            </a:r>
            <a:endParaRPr lang="fa-IR" sz="4800" dirty="0">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
        <p:nvSpPr>
          <p:cNvPr id="2" name="Right Brace 1"/>
          <p:cNvSpPr/>
          <p:nvPr/>
        </p:nvSpPr>
        <p:spPr>
          <a:xfrm>
            <a:off x="5868144" y="353144"/>
            <a:ext cx="576064" cy="6172200"/>
          </a:xfrm>
          <a:prstGeom prst="rightBrace">
            <a:avLst>
              <a:gd name="adj1" fmla="val 22126"/>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rtl="1"/>
            <a:endParaRPr lang="en-US">
              <a:solidFill>
                <a:prstClr val="black"/>
              </a:solidFill>
            </a:endParaRPr>
          </a:p>
        </p:txBody>
      </p:sp>
      <p:sp>
        <p:nvSpPr>
          <p:cNvPr id="5" name="Rounded Rectangle 4"/>
          <p:cNvSpPr/>
          <p:nvPr/>
        </p:nvSpPr>
        <p:spPr>
          <a:xfrm>
            <a:off x="251520" y="304800"/>
            <a:ext cx="5904656" cy="6172200"/>
          </a:xfrm>
          <a:prstGeom prst="roundRect">
            <a:avLst>
              <a:gd name="adj" fmla="val 3365"/>
            </a:avLst>
          </a:prstGeom>
          <a:solidFill>
            <a:srgbClr val="B2E6A4"/>
          </a:solidFill>
          <a:effectLst>
            <a:glow rad="63500">
              <a:schemeClr val="accent5">
                <a:lumMod val="20000"/>
                <a:lumOff val="80000"/>
                <a:alpha val="40000"/>
              </a:schemeClr>
            </a:glow>
            <a:outerShdw blurRad="40000" dist="20000" dir="5400000" rotWithShape="0">
              <a:srgbClr val="000000">
                <a:alpha val="38000"/>
              </a:srgbClr>
            </a:outerShdw>
            <a:softEdge rad="317500"/>
          </a:effectLst>
        </p:spPr>
        <p:style>
          <a:lnRef idx="1">
            <a:schemeClr val="accent6"/>
          </a:lnRef>
          <a:fillRef idx="2">
            <a:schemeClr val="accent6"/>
          </a:fillRef>
          <a:effectRef idx="1">
            <a:schemeClr val="accent6"/>
          </a:effectRef>
          <a:fontRef idx="minor">
            <a:schemeClr val="dk1"/>
          </a:fontRef>
        </p:style>
        <p:txBody>
          <a:bodyPr rtlCol="0" anchor="ctr"/>
          <a:lstStyle/>
          <a:p>
            <a:pPr marL="723900" indent="-723900" algn="r" rtl="1">
              <a:lnSpc>
                <a:spcPct val="250000"/>
              </a:lnSpc>
              <a:buFont typeface="+mj-lt"/>
              <a:buAutoNum type="arabicPeriod"/>
            </a:pPr>
            <a:r>
              <a:rPr lang="fa-IR" sz="3600" b="1" dirty="0">
                <a:solidFill>
                  <a:prstClr val="black"/>
                </a:solidFill>
                <a:cs typeface="B Zar" panose="00000400000000000000" pitchFamily="2" charset="-78"/>
              </a:rPr>
              <a:t>اولین </a:t>
            </a:r>
            <a:r>
              <a:rPr lang="fa-IR" sz="3600" b="1" dirty="0" smtClean="0">
                <a:solidFill>
                  <a:prstClr val="black"/>
                </a:solidFill>
                <a:cs typeface="B Zar" panose="00000400000000000000" pitchFamily="2" charset="-78"/>
              </a:rPr>
              <a:t>ها و آخرین </a:t>
            </a:r>
            <a:r>
              <a:rPr lang="fa-IR" sz="3600" b="1" dirty="0">
                <a:solidFill>
                  <a:prstClr val="black"/>
                </a:solidFill>
                <a:cs typeface="B Zar" panose="00000400000000000000" pitchFamily="2" charset="-78"/>
              </a:rPr>
              <a:t>ها</a:t>
            </a:r>
          </a:p>
          <a:p>
            <a:pPr marL="723900" indent="-723900" algn="r" rtl="1">
              <a:lnSpc>
                <a:spcPct val="250000"/>
              </a:lnSpc>
              <a:buFont typeface="+mj-lt"/>
              <a:buAutoNum type="arabicPeriod"/>
            </a:pPr>
            <a:r>
              <a:rPr lang="fa-IR" sz="3600" b="1" dirty="0">
                <a:solidFill>
                  <a:prstClr val="black"/>
                </a:solidFill>
                <a:cs typeface="B Zar" panose="00000400000000000000" pitchFamily="2" charset="-78"/>
              </a:rPr>
              <a:t>بهترین </a:t>
            </a:r>
            <a:r>
              <a:rPr lang="fa-IR" sz="3600" b="1" dirty="0" smtClean="0">
                <a:solidFill>
                  <a:prstClr val="black"/>
                </a:solidFill>
                <a:cs typeface="B Zar" panose="00000400000000000000" pitchFamily="2" charset="-78"/>
              </a:rPr>
              <a:t>ها</a:t>
            </a:r>
            <a:endParaRPr lang="fa-IR" sz="3600" b="1" dirty="0">
              <a:solidFill>
                <a:prstClr val="black"/>
              </a:solidFill>
              <a:cs typeface="B Zar" panose="00000400000000000000" pitchFamily="2" charset="-78"/>
            </a:endParaRPr>
          </a:p>
          <a:p>
            <a:pPr marL="723900" indent="-723900" algn="r" rtl="1">
              <a:lnSpc>
                <a:spcPct val="250000"/>
              </a:lnSpc>
              <a:buFont typeface="+mj-lt"/>
              <a:buAutoNum type="arabicPeriod"/>
            </a:pPr>
            <a:r>
              <a:rPr lang="fa-IR" sz="3600" b="1" dirty="0" smtClean="0">
                <a:solidFill>
                  <a:prstClr val="black"/>
                </a:solidFill>
                <a:cs typeface="B Zar" panose="00000400000000000000" pitchFamily="2" charset="-78"/>
              </a:rPr>
              <a:t>هدف خلقت و بیشترین تبلیغات</a:t>
            </a:r>
            <a:endParaRPr lang="fa-IR" sz="3600" b="1" dirty="0">
              <a:solidFill>
                <a:prstClr val="black"/>
              </a:solidFill>
              <a:cs typeface="B Zar" panose="00000400000000000000" pitchFamily="2" charset="-78"/>
            </a:endParaRPr>
          </a:p>
          <a:p>
            <a:pPr marL="723900" indent="-723900" algn="r" rtl="1">
              <a:lnSpc>
                <a:spcPct val="250000"/>
              </a:lnSpc>
              <a:buFont typeface="+mj-lt"/>
              <a:buAutoNum type="arabicPeriod"/>
            </a:pPr>
            <a:r>
              <a:rPr lang="fa-IR" sz="3600" b="1" dirty="0">
                <a:solidFill>
                  <a:prstClr val="black"/>
                </a:solidFill>
                <a:cs typeface="B Zar" panose="00000400000000000000" pitchFamily="2" charset="-78"/>
              </a:rPr>
              <a:t>حساسیت شیطان</a:t>
            </a:r>
          </a:p>
        </p:txBody>
      </p:sp>
    </p:spTree>
    <p:extLst>
      <p:ext uri="{BB962C8B-B14F-4D97-AF65-F5344CB8AC3E}">
        <p14:creationId xmlns:p14="http://schemas.microsoft.com/office/powerpoint/2010/main" val="6478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 calcmode="lin" valueType="num">
                                      <p:cBhvr>
                                        <p:cTn id="11" dur="500" fill="hold"/>
                                        <p:tgtEl>
                                          <p:spTgt spid="5">
                                            <p:bg/>
                                          </p:spTgt>
                                        </p:tgtEl>
                                        <p:attrNameLst>
                                          <p:attrName>ppt_w</p:attrName>
                                        </p:attrNameLst>
                                      </p:cBhvr>
                                      <p:tavLst>
                                        <p:tav tm="0">
                                          <p:val>
                                            <p:fltVal val="0"/>
                                          </p:val>
                                        </p:tav>
                                        <p:tav tm="100000">
                                          <p:val>
                                            <p:strVal val="#ppt_w"/>
                                          </p:val>
                                        </p:tav>
                                      </p:tavLst>
                                    </p:anim>
                                    <p:anim calcmode="lin" valueType="num">
                                      <p:cBhvr>
                                        <p:cTn id="12" dur="500" fill="hold"/>
                                        <p:tgtEl>
                                          <p:spTgt spid="5">
                                            <p:bg/>
                                          </p:spTgt>
                                        </p:tgtEl>
                                        <p:attrNameLst>
                                          <p:attrName>ppt_h</p:attrName>
                                        </p:attrNameLst>
                                      </p:cBhvr>
                                      <p:tavLst>
                                        <p:tav tm="0">
                                          <p:val>
                                            <p:fltVal val="0"/>
                                          </p:val>
                                        </p:tav>
                                        <p:tav tm="100000">
                                          <p:val>
                                            <p:strVal val="#ppt_h"/>
                                          </p:val>
                                        </p:tav>
                                      </p:tavLst>
                                    </p:anim>
                                    <p:animEffect transition="in" filter="fade">
                                      <p:cBhvr>
                                        <p:cTn id="13" dur="50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p:cTn id="2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p:cTn id="3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p:cTn id="3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fa-IR" dirty="0"/>
          </a:p>
        </p:txBody>
      </p:sp>
      <p:sp>
        <p:nvSpPr>
          <p:cNvPr id="3" name="نگهدارنده مکان محتوا 2"/>
          <p:cNvSpPr>
            <a:spLocks noGrp="1"/>
          </p:cNvSpPr>
          <p:nvPr>
            <p:ph idx="1"/>
          </p:nvPr>
        </p:nvSpPr>
        <p:spPr/>
        <p:txBody>
          <a:bodyPr>
            <a:normAutofit/>
          </a:bodyPr>
          <a:lstStyle/>
          <a:p>
            <a:endParaRPr lang="fa-IR" dirty="0"/>
          </a:p>
        </p:txBody>
      </p:sp>
      <p:sp>
        <p:nvSpPr>
          <p:cNvPr id="4" name="Rounded Rectangle 3"/>
          <p:cNvSpPr/>
          <p:nvPr/>
        </p:nvSpPr>
        <p:spPr>
          <a:xfrm>
            <a:off x="103312" y="76200"/>
            <a:ext cx="8964488" cy="6705600"/>
          </a:xfrm>
          <a:prstGeom prst="roundRect">
            <a:avLst>
              <a:gd name="adj" fmla="val 2026"/>
            </a:avLst>
          </a:prstGeom>
          <a:solidFill>
            <a:srgbClr val="002600"/>
          </a:solidFill>
          <a:ln w="76200">
            <a:noFill/>
          </a:ln>
          <a:effectLst>
            <a:glow rad="228600">
              <a:srgbClr val="01470D">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61950" indent="-361950" algn="justLow" rtl="1">
              <a:spcAft>
                <a:spcPts val="1800"/>
              </a:spcAft>
              <a:buFont typeface="Wingdings" pitchFamily="2" charset="2"/>
              <a:buChar char="§"/>
            </a:pPr>
            <a:r>
              <a:rPr lang="fa-IR" sz="2400" dirty="0">
                <a:solidFill>
                  <a:srgbClr val="66FF66"/>
                </a:solidFill>
                <a:ea typeface="Calibri"/>
                <a:cs typeface="B Titr" pitchFamily="2" charset="-78"/>
              </a:rPr>
              <a:t>اولین</a:t>
            </a:r>
            <a:r>
              <a:rPr lang="fa-IR" sz="2400" dirty="0">
                <a:solidFill>
                  <a:prstClr val="white"/>
                </a:solidFill>
                <a:ea typeface="Calibri"/>
                <a:cs typeface="B Titr" pitchFamily="2" charset="-78"/>
              </a:rPr>
              <a:t> واجب الهی </a:t>
            </a:r>
            <a:r>
              <a:rPr lang="fa-IR" sz="1400" dirty="0">
                <a:solidFill>
                  <a:prstClr val="white"/>
                </a:solidFill>
                <a:ea typeface="Calibri"/>
                <a:cs typeface="B Titr" pitchFamily="2" charset="-78"/>
              </a:rPr>
              <a:t>( اول ما افترض الله علی امتی </a:t>
            </a:r>
            <a:r>
              <a:rPr lang="fa-IR" sz="1400" dirty="0">
                <a:solidFill>
                  <a:srgbClr val="FFFF00"/>
                </a:solidFill>
                <a:ea typeface="Calibri"/>
                <a:cs typeface="B Titr" pitchFamily="2" charset="-78"/>
              </a:rPr>
              <a:t>الصلوات</a:t>
            </a:r>
            <a:r>
              <a:rPr lang="fa-IR" sz="1400" dirty="0">
                <a:solidFill>
                  <a:prstClr val="white"/>
                </a:solidFill>
                <a:ea typeface="Calibri"/>
                <a:cs typeface="B Titr" pitchFamily="2" charset="-78"/>
              </a:rPr>
              <a:t> الخمس) </a:t>
            </a:r>
            <a:r>
              <a:rPr lang="fa-IR" sz="1050" dirty="0">
                <a:solidFill>
                  <a:prstClr val="white"/>
                </a:solidFill>
                <a:ea typeface="Calibri"/>
                <a:cs typeface="B Titr" pitchFamily="2" charset="-78"/>
              </a:rPr>
              <a:t>الصلاة فی الکتاب والسنّة/ 27</a:t>
            </a:r>
          </a:p>
          <a:p>
            <a:pPr marL="361950" indent="-361950" algn="justLow" rtl="1">
              <a:spcAft>
                <a:spcPts val="1800"/>
              </a:spcAft>
              <a:buFont typeface="Wingdings" pitchFamily="2" charset="2"/>
              <a:buChar char="§"/>
            </a:pPr>
            <a:r>
              <a:rPr lang="fa-IR" sz="2400" dirty="0">
                <a:solidFill>
                  <a:srgbClr val="66FF66"/>
                </a:solidFill>
                <a:ea typeface="Calibri"/>
                <a:cs typeface="B Titr" pitchFamily="2" charset="-78"/>
              </a:rPr>
              <a:t>اولین</a:t>
            </a:r>
            <a:r>
              <a:rPr lang="fa-IR" sz="2400" dirty="0">
                <a:solidFill>
                  <a:prstClr val="white"/>
                </a:solidFill>
                <a:ea typeface="Calibri"/>
                <a:cs typeface="B Titr" pitchFamily="2" charset="-78"/>
              </a:rPr>
              <a:t> اقدام </a:t>
            </a:r>
            <a:r>
              <a:rPr lang="fa-IR" sz="2400" dirty="0" err="1">
                <a:solidFill>
                  <a:prstClr val="white"/>
                </a:solidFill>
                <a:ea typeface="Calibri"/>
                <a:cs typeface="B Titr" pitchFamily="2" charset="-78"/>
              </a:rPr>
              <a:t>مومنین</a:t>
            </a:r>
            <a:r>
              <a:rPr lang="fa-IR" sz="2400" dirty="0">
                <a:solidFill>
                  <a:prstClr val="white"/>
                </a:solidFill>
                <a:ea typeface="Calibri"/>
                <a:cs typeface="B Titr" pitchFamily="2" charset="-78"/>
              </a:rPr>
              <a:t> به محض به دست آوردن </a:t>
            </a:r>
            <a:r>
              <a:rPr lang="fa-IR" sz="2400" dirty="0" err="1">
                <a:solidFill>
                  <a:prstClr val="white"/>
                </a:solidFill>
                <a:ea typeface="Calibri"/>
                <a:cs typeface="B Titr" pitchFamily="2" charset="-78"/>
              </a:rPr>
              <a:t>مکنت</a:t>
            </a:r>
            <a:r>
              <a:rPr lang="fa-IR" sz="2400" dirty="0">
                <a:solidFill>
                  <a:prstClr val="white"/>
                </a:solidFill>
                <a:ea typeface="Calibri"/>
                <a:cs typeface="B Titr" pitchFamily="2" charset="-78"/>
              </a:rPr>
              <a:t> و </a:t>
            </a:r>
            <a:r>
              <a:rPr lang="fa-IR" sz="2400" dirty="0" smtClean="0">
                <a:solidFill>
                  <a:prstClr val="white"/>
                </a:solidFill>
                <a:ea typeface="Calibri"/>
                <a:cs typeface="B Titr" pitchFamily="2" charset="-78"/>
              </a:rPr>
              <a:t>قدرت.</a:t>
            </a:r>
          </a:p>
          <a:p>
            <a:pPr marL="361950" indent="-361950" algn="justLow" rtl="1">
              <a:spcAft>
                <a:spcPts val="1800"/>
              </a:spcAft>
              <a:buFont typeface="Wingdings" pitchFamily="2" charset="2"/>
              <a:buChar char="§"/>
            </a:pPr>
            <a:r>
              <a:rPr lang="fa-IR" sz="2400" dirty="0" smtClean="0">
                <a:solidFill>
                  <a:srgbClr val="58FE58"/>
                </a:solidFill>
                <a:ea typeface="Calibri"/>
                <a:cs typeface="B Titr" pitchFamily="2" charset="-78"/>
              </a:rPr>
              <a:t>اولین</a:t>
            </a:r>
            <a:r>
              <a:rPr lang="fa-IR" sz="2000" dirty="0" smtClean="0">
                <a:solidFill>
                  <a:srgbClr val="58FE58"/>
                </a:solidFill>
                <a:ea typeface="Calibri"/>
                <a:cs typeface="B Titr" pitchFamily="2" charset="-78"/>
              </a:rPr>
              <a:t> </a:t>
            </a:r>
            <a:r>
              <a:rPr lang="fa-IR" sz="2000" dirty="0" smtClean="0">
                <a:solidFill>
                  <a:prstClr val="white"/>
                </a:solidFill>
                <a:ea typeface="Calibri"/>
                <a:cs typeface="B Titr" pitchFamily="2" charset="-78"/>
              </a:rPr>
              <a:t> سوره </a:t>
            </a:r>
            <a:r>
              <a:rPr lang="fa-IR" sz="2000" dirty="0" err="1" smtClean="0">
                <a:solidFill>
                  <a:prstClr val="white"/>
                </a:solidFill>
                <a:ea typeface="Calibri"/>
                <a:cs typeface="B Titr" pitchFamily="2" charset="-78"/>
              </a:rPr>
              <a:t>نازله</a:t>
            </a:r>
            <a:r>
              <a:rPr lang="fa-IR" sz="2000" dirty="0" smtClean="0">
                <a:solidFill>
                  <a:prstClr val="white"/>
                </a:solidFill>
                <a:ea typeface="Calibri"/>
                <a:cs typeface="B Titr" pitchFamily="2" charset="-78"/>
              </a:rPr>
              <a:t> امر به نماز دارد .</a:t>
            </a:r>
            <a:endParaRPr lang="fa-IR" sz="200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400" dirty="0">
                <a:solidFill>
                  <a:srgbClr val="66FF66"/>
                </a:solidFill>
                <a:ea typeface="Calibri"/>
                <a:cs typeface="B Titr" pitchFamily="2" charset="-78"/>
              </a:rPr>
              <a:t>اولین</a:t>
            </a:r>
            <a:r>
              <a:rPr lang="fa-IR" sz="2400" dirty="0">
                <a:solidFill>
                  <a:prstClr val="white"/>
                </a:solidFill>
                <a:ea typeface="Calibri"/>
                <a:cs typeface="B Titr" pitchFamily="2" charset="-78"/>
              </a:rPr>
              <a:t> در اول هر شب و اول هر </a:t>
            </a:r>
            <a:r>
              <a:rPr lang="fa-IR" sz="2400" dirty="0" smtClean="0">
                <a:solidFill>
                  <a:prstClr val="white"/>
                </a:solidFill>
                <a:ea typeface="Calibri"/>
                <a:cs typeface="B Titr" pitchFamily="2" charset="-78"/>
              </a:rPr>
              <a:t>روز.</a:t>
            </a:r>
            <a:endParaRPr lang="fa-IR" sz="240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400" dirty="0" err="1">
                <a:solidFill>
                  <a:srgbClr val="66FF66"/>
                </a:solidFill>
                <a:ea typeface="Calibri"/>
                <a:cs typeface="B Titr" pitchFamily="2" charset="-78"/>
              </a:rPr>
              <a:t>اولين</a:t>
            </a:r>
            <a:r>
              <a:rPr lang="fa-IR" sz="2400" dirty="0">
                <a:solidFill>
                  <a:prstClr val="white"/>
                </a:solidFill>
                <a:ea typeface="Calibri"/>
                <a:cs typeface="B Titr" pitchFamily="2" charset="-78"/>
              </a:rPr>
              <a:t> اقدام خانواده </a:t>
            </a:r>
            <a:r>
              <a:rPr lang="fa-IR" sz="2400" dirty="0" err="1">
                <a:solidFill>
                  <a:prstClr val="white"/>
                </a:solidFill>
                <a:ea typeface="Calibri"/>
                <a:cs typeface="B Titr" pitchFamily="2" charset="-78"/>
              </a:rPr>
              <a:t>پيامبر</a:t>
            </a:r>
            <a:r>
              <a:rPr lang="fa-IR" sz="2400" dirty="0">
                <a:solidFill>
                  <a:prstClr val="white"/>
                </a:solidFill>
                <a:ea typeface="Calibri"/>
                <a:cs typeface="B Titr" pitchFamily="2" charset="-78"/>
              </a:rPr>
              <a:t> </a:t>
            </a:r>
            <a:r>
              <a:rPr lang="fa-IR" sz="1600" dirty="0">
                <a:solidFill>
                  <a:prstClr val="white"/>
                </a:solidFill>
                <a:ea typeface="Calibri"/>
                <a:cs typeface="B Titr" pitchFamily="2" charset="-78"/>
              </a:rPr>
              <a:t>بعد </a:t>
            </a:r>
            <a:r>
              <a:rPr lang="fa-IR" sz="1600" dirty="0" err="1">
                <a:solidFill>
                  <a:prstClr val="white"/>
                </a:solidFill>
                <a:ea typeface="Calibri"/>
                <a:cs typeface="B Titr" pitchFamily="2" charset="-78"/>
              </a:rPr>
              <a:t>ازبعثت</a:t>
            </a:r>
            <a:r>
              <a:rPr lang="fa-IR" sz="1600" dirty="0">
                <a:solidFill>
                  <a:prstClr val="white"/>
                </a:solidFill>
                <a:ea typeface="Calibri"/>
                <a:cs typeface="B Titr" pitchFamily="2" charset="-78"/>
              </a:rPr>
              <a:t>، اقامه </a:t>
            </a:r>
            <a:r>
              <a:rPr lang="fa-IR" sz="2000" dirty="0">
                <a:solidFill>
                  <a:srgbClr val="FFFF00"/>
                </a:solidFill>
                <a:ea typeface="Calibri"/>
                <a:cs typeface="B Titr" pitchFamily="2" charset="-78"/>
              </a:rPr>
              <a:t>نمازجماعت</a:t>
            </a:r>
            <a:r>
              <a:rPr lang="fa-IR" sz="1600" dirty="0">
                <a:solidFill>
                  <a:prstClr val="white"/>
                </a:solidFill>
                <a:ea typeface="Calibri"/>
                <a:cs typeface="B Titr" pitchFamily="2" charset="-78"/>
              </a:rPr>
              <a:t> است.</a:t>
            </a:r>
            <a:endParaRPr lang="fa-IR" sz="140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400" dirty="0">
                <a:solidFill>
                  <a:srgbClr val="66FF66"/>
                </a:solidFill>
                <a:ea typeface="Calibri"/>
                <a:cs typeface="B Titr" pitchFamily="2" charset="-78"/>
              </a:rPr>
              <a:t> </a:t>
            </a:r>
            <a:r>
              <a:rPr lang="fa-IR" sz="2800" dirty="0" err="1">
                <a:solidFill>
                  <a:srgbClr val="66FF66"/>
                </a:solidFill>
                <a:ea typeface="Calibri"/>
                <a:cs typeface="B Titr" pitchFamily="2" charset="-78"/>
              </a:rPr>
              <a:t>اولين</a:t>
            </a:r>
            <a:r>
              <a:rPr lang="fa-IR" sz="2800" dirty="0">
                <a:solidFill>
                  <a:srgbClr val="66FF66"/>
                </a:solidFill>
                <a:ea typeface="Calibri"/>
                <a:cs typeface="B Titr" pitchFamily="2" charset="-78"/>
              </a:rPr>
              <a:t> </a:t>
            </a:r>
            <a:r>
              <a:rPr lang="fa-IR" sz="2800" dirty="0" err="1">
                <a:solidFill>
                  <a:prstClr val="white"/>
                </a:solidFill>
                <a:ea typeface="Calibri"/>
                <a:cs typeface="B Titr" pitchFamily="2" charset="-78"/>
              </a:rPr>
              <a:t>درگيري</a:t>
            </a:r>
            <a:r>
              <a:rPr lang="fa-IR" sz="2800" dirty="0">
                <a:solidFill>
                  <a:prstClr val="white"/>
                </a:solidFill>
                <a:ea typeface="Calibri"/>
                <a:cs typeface="B Titr" pitchFamily="2" charset="-78"/>
              </a:rPr>
              <a:t> در اسلام </a:t>
            </a:r>
            <a:r>
              <a:rPr lang="fa-IR" sz="2400" dirty="0" err="1">
                <a:solidFill>
                  <a:prstClr val="white"/>
                </a:solidFill>
                <a:ea typeface="Calibri"/>
                <a:cs typeface="B Titr" pitchFamily="2" charset="-78"/>
              </a:rPr>
              <a:t>براي</a:t>
            </a:r>
            <a:r>
              <a:rPr lang="fa-IR" sz="2400" dirty="0">
                <a:solidFill>
                  <a:prstClr val="white"/>
                </a:solidFill>
                <a:ea typeface="Calibri"/>
                <a:cs typeface="B Titr" pitchFamily="2" charset="-78"/>
              </a:rPr>
              <a:t> </a:t>
            </a:r>
            <a:r>
              <a:rPr lang="fa-IR" sz="2400" dirty="0">
                <a:solidFill>
                  <a:srgbClr val="FFFF00"/>
                </a:solidFill>
                <a:ea typeface="Calibri"/>
                <a:cs typeface="B Titr" pitchFamily="2" charset="-78"/>
              </a:rPr>
              <a:t>نماز</a:t>
            </a:r>
            <a:r>
              <a:rPr lang="fa-IR" sz="2400" dirty="0">
                <a:solidFill>
                  <a:prstClr val="white"/>
                </a:solidFill>
                <a:ea typeface="Calibri"/>
                <a:cs typeface="B Titr" pitchFamily="2" charset="-78"/>
              </a:rPr>
              <a:t> است</a:t>
            </a:r>
            <a:r>
              <a:rPr lang="fa-IR" sz="2800" dirty="0">
                <a:solidFill>
                  <a:prstClr val="white"/>
                </a:solidFill>
                <a:ea typeface="Calibri"/>
                <a:cs typeface="B Titr" pitchFamily="2" charset="-78"/>
              </a:rPr>
              <a:t>. </a:t>
            </a:r>
            <a:r>
              <a:rPr lang="fa-IR" sz="1600" dirty="0">
                <a:solidFill>
                  <a:prstClr val="white"/>
                </a:solidFill>
                <a:ea typeface="Calibri"/>
                <a:cs typeface="B Titr" pitchFamily="2" charset="-78"/>
              </a:rPr>
              <a:t>(</a:t>
            </a:r>
            <a:r>
              <a:rPr lang="fa-IR" sz="1600" dirty="0" err="1">
                <a:solidFill>
                  <a:prstClr val="white"/>
                </a:solidFill>
                <a:ea typeface="Calibri"/>
                <a:cs typeface="B Titr" pitchFamily="2" charset="-78"/>
              </a:rPr>
              <a:t>بين</a:t>
            </a:r>
            <a:r>
              <a:rPr lang="fa-IR" sz="1600" dirty="0">
                <a:solidFill>
                  <a:prstClr val="white"/>
                </a:solidFill>
                <a:ea typeface="Calibri"/>
                <a:cs typeface="B Titr" pitchFamily="2" charset="-78"/>
              </a:rPr>
              <a:t> </a:t>
            </a:r>
            <a:r>
              <a:rPr lang="fa-IR" sz="1600" dirty="0" err="1">
                <a:solidFill>
                  <a:prstClr val="white"/>
                </a:solidFill>
                <a:ea typeface="Calibri"/>
                <a:cs typeface="B Titr" pitchFamily="2" charset="-78"/>
              </a:rPr>
              <a:t>ابوجهل</a:t>
            </a:r>
            <a:r>
              <a:rPr lang="fa-IR" sz="1600" dirty="0">
                <a:solidFill>
                  <a:prstClr val="white"/>
                </a:solidFill>
                <a:ea typeface="Calibri"/>
                <a:cs typeface="B Titr" pitchFamily="2" charset="-78"/>
              </a:rPr>
              <a:t> و </a:t>
            </a:r>
            <a:r>
              <a:rPr lang="fa-IR" sz="1600" dirty="0" err="1">
                <a:solidFill>
                  <a:prstClr val="white"/>
                </a:solidFill>
                <a:ea typeface="Calibri"/>
                <a:cs typeface="B Titr" pitchFamily="2" charset="-78"/>
              </a:rPr>
              <a:t>پيامبر</a:t>
            </a:r>
            <a:r>
              <a:rPr lang="fa-IR" sz="1600" dirty="0" smtClean="0">
                <a:solidFill>
                  <a:prstClr val="white"/>
                </a:solidFill>
                <a:ea typeface="Calibri"/>
                <a:cs typeface="B Titr" pitchFamily="2" charset="-78"/>
              </a:rPr>
              <a:t>).</a:t>
            </a:r>
            <a:endParaRPr lang="fa-IR" sz="200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400" dirty="0">
                <a:solidFill>
                  <a:prstClr val="white"/>
                </a:solidFill>
                <a:ea typeface="Calibri"/>
                <a:cs typeface="B Titr" pitchFamily="2" charset="-78"/>
              </a:rPr>
              <a:t> </a:t>
            </a:r>
            <a:r>
              <a:rPr lang="fa-IR" sz="2800" dirty="0">
                <a:solidFill>
                  <a:srgbClr val="66FF66"/>
                </a:solidFill>
                <a:ea typeface="Calibri"/>
                <a:cs typeface="B Titr" pitchFamily="2" charset="-78"/>
              </a:rPr>
              <a:t>اولین</a:t>
            </a:r>
            <a:r>
              <a:rPr lang="fa-IR" sz="2800" dirty="0">
                <a:solidFill>
                  <a:prstClr val="white"/>
                </a:solidFill>
                <a:ea typeface="Calibri"/>
                <a:cs typeface="B Titr" pitchFamily="2" charset="-78"/>
              </a:rPr>
              <a:t> خون در اسلام </a:t>
            </a:r>
            <a:r>
              <a:rPr lang="fa-IR" sz="2400" dirty="0">
                <a:solidFill>
                  <a:prstClr val="white"/>
                </a:solidFill>
                <a:ea typeface="Calibri"/>
                <a:cs typeface="B Titr" pitchFamily="2" charset="-78"/>
              </a:rPr>
              <a:t>، برای اقامه </a:t>
            </a:r>
            <a:r>
              <a:rPr lang="fa-IR" sz="2400" dirty="0">
                <a:solidFill>
                  <a:srgbClr val="FFFF00"/>
                </a:solidFill>
                <a:ea typeface="Calibri"/>
                <a:cs typeface="B Titr" pitchFamily="2" charset="-78"/>
              </a:rPr>
              <a:t>نماز</a:t>
            </a:r>
            <a:r>
              <a:rPr lang="fa-IR" sz="2400" dirty="0">
                <a:solidFill>
                  <a:prstClr val="white"/>
                </a:solidFill>
                <a:ea typeface="Calibri"/>
                <a:cs typeface="B Titr" pitchFamily="2" charset="-78"/>
              </a:rPr>
              <a:t> ریخته شده است.</a:t>
            </a:r>
          </a:p>
          <a:p>
            <a:pPr marL="361950" indent="-361950" algn="justLow" rtl="1">
              <a:spcAft>
                <a:spcPts val="1800"/>
              </a:spcAft>
              <a:buFont typeface="Wingdings" pitchFamily="2" charset="2"/>
              <a:buChar char="§"/>
            </a:pPr>
            <a:r>
              <a:rPr lang="fa-IR" sz="2800" dirty="0">
                <a:solidFill>
                  <a:srgbClr val="66FF66"/>
                </a:solidFill>
                <a:ea typeface="Calibri"/>
                <a:cs typeface="B Titr" pitchFamily="2" charset="-78"/>
              </a:rPr>
              <a:t> اولین </a:t>
            </a:r>
            <a:r>
              <a:rPr lang="fa-IR" sz="2800" dirty="0">
                <a:solidFill>
                  <a:prstClr val="white"/>
                </a:solidFill>
                <a:ea typeface="Calibri"/>
                <a:cs typeface="B Titr" pitchFamily="2" charset="-78"/>
              </a:rPr>
              <a:t>بنا در دنیا و در مدینه مسجد بود.</a:t>
            </a:r>
            <a:endParaRPr lang="fa-IR" sz="200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800" dirty="0">
                <a:solidFill>
                  <a:srgbClr val="66FF66"/>
                </a:solidFill>
                <a:ea typeface="Calibri"/>
                <a:cs typeface="B Titr" pitchFamily="2" charset="-78"/>
              </a:rPr>
              <a:t> اولین </a:t>
            </a:r>
            <a:r>
              <a:rPr lang="fa-IR" sz="2800" dirty="0">
                <a:solidFill>
                  <a:prstClr val="white"/>
                </a:solidFill>
                <a:ea typeface="Calibri"/>
                <a:cs typeface="B Titr" pitchFamily="2" charset="-78"/>
              </a:rPr>
              <a:t>عمل مورد بازخواست </a:t>
            </a:r>
            <a:r>
              <a:rPr lang="fa-IR" sz="2400" dirty="0">
                <a:solidFill>
                  <a:prstClr val="white"/>
                </a:solidFill>
                <a:ea typeface="Calibri"/>
                <a:cs typeface="B Titr" pitchFamily="2" charset="-78"/>
              </a:rPr>
              <a:t>در روز قیامت </a:t>
            </a:r>
            <a:r>
              <a:rPr lang="fa-IR" sz="2400" dirty="0">
                <a:solidFill>
                  <a:srgbClr val="FFFF00"/>
                </a:solidFill>
                <a:ea typeface="Calibri"/>
                <a:cs typeface="B Titr" pitchFamily="2" charset="-78"/>
              </a:rPr>
              <a:t>نماز</a:t>
            </a:r>
            <a:r>
              <a:rPr lang="fa-IR" sz="2400" dirty="0">
                <a:solidFill>
                  <a:prstClr val="white"/>
                </a:solidFill>
                <a:ea typeface="Calibri"/>
                <a:cs typeface="B Titr" pitchFamily="2" charset="-78"/>
              </a:rPr>
              <a:t> است</a:t>
            </a:r>
            <a:r>
              <a:rPr lang="fa-IR" sz="1050" dirty="0">
                <a:solidFill>
                  <a:prstClr val="white"/>
                </a:solidFill>
                <a:ea typeface="Calibri"/>
                <a:cs typeface="B Titr" pitchFamily="2" charset="-78"/>
              </a:rPr>
              <a:t> </a:t>
            </a:r>
            <a:r>
              <a:rPr lang="fa-IR" sz="1050" dirty="0" smtClean="0">
                <a:solidFill>
                  <a:prstClr val="white"/>
                </a:solidFill>
                <a:ea typeface="Calibri"/>
                <a:cs typeface="B Titr" pitchFamily="2" charset="-78"/>
              </a:rPr>
              <a:t>.</a:t>
            </a:r>
            <a:endParaRPr lang="fa-IR" sz="1050" dirty="0">
              <a:solidFill>
                <a:prstClr val="white"/>
              </a:solidFill>
              <a:ea typeface="Calibri"/>
              <a:cs typeface="B Titr" pitchFamily="2" charset="-78"/>
            </a:endParaRPr>
          </a:p>
          <a:p>
            <a:pPr marL="361950" indent="-361950" algn="justLow" rtl="1">
              <a:spcAft>
                <a:spcPts val="1800"/>
              </a:spcAft>
              <a:buFont typeface="Wingdings" pitchFamily="2" charset="2"/>
              <a:buChar char="§"/>
            </a:pPr>
            <a:r>
              <a:rPr lang="fa-IR" sz="2400" dirty="0">
                <a:solidFill>
                  <a:prstClr val="white"/>
                </a:solidFill>
                <a:ea typeface="Calibri"/>
                <a:cs typeface="B Titr" pitchFamily="2" charset="-78"/>
              </a:rPr>
              <a:t> پیامبر روز جمعه وارد مدینه شد </a:t>
            </a:r>
            <a:r>
              <a:rPr lang="fa-IR" sz="2000" dirty="0">
                <a:solidFill>
                  <a:prstClr val="white"/>
                </a:solidFill>
                <a:ea typeface="Calibri"/>
                <a:cs typeface="B Titr" pitchFamily="2" charset="-78"/>
              </a:rPr>
              <a:t>و </a:t>
            </a:r>
            <a:r>
              <a:rPr lang="fa-IR" sz="2000" dirty="0">
                <a:solidFill>
                  <a:srgbClr val="FFFF00"/>
                </a:solidFill>
                <a:ea typeface="Calibri"/>
                <a:cs typeface="B Titr" pitchFamily="2" charset="-78"/>
              </a:rPr>
              <a:t>نماز جمعه </a:t>
            </a:r>
            <a:r>
              <a:rPr lang="fa-IR" sz="2000" dirty="0">
                <a:solidFill>
                  <a:prstClr val="white"/>
                </a:solidFill>
                <a:ea typeface="Calibri"/>
                <a:cs typeface="B Titr" pitchFamily="2" charset="-78"/>
              </a:rPr>
              <a:t>را اقامه نمود.</a:t>
            </a:r>
            <a:endParaRPr lang="fa-IR" sz="2000" dirty="0">
              <a:solidFill>
                <a:srgbClr val="FF0000"/>
              </a:solidFill>
              <a:ea typeface="Calibri"/>
              <a:cs typeface="B Titr" pitchFamily="2" charset="-78"/>
            </a:endParaRPr>
          </a:p>
        </p:txBody>
      </p:sp>
      <p:sp>
        <p:nvSpPr>
          <p:cNvPr id="5" name="Rectangle 4"/>
          <p:cNvSpPr/>
          <p:nvPr/>
        </p:nvSpPr>
        <p:spPr>
          <a:xfrm>
            <a:off x="7620000" y="-19472"/>
            <a:ext cx="1371600" cy="400472"/>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2800" kern="0" dirty="0">
                <a:solidFill>
                  <a:srgbClr val="EEECE1"/>
                </a:solidFill>
                <a:latin typeface="Constantia"/>
                <a:cs typeface="B Yagut" pitchFamily="2" charset="-78"/>
              </a:rPr>
              <a:t>اهمیت</a:t>
            </a:r>
            <a:endParaRPr lang="en-US" sz="2800" kern="0" dirty="0">
              <a:solidFill>
                <a:srgbClr val="EEECE1"/>
              </a:solidFill>
              <a:latin typeface="Constantia"/>
              <a:cs typeface="B Yagut" pitchFamily="2" charset="-78"/>
            </a:endParaRPr>
          </a:p>
        </p:txBody>
      </p:sp>
    </p:spTree>
    <p:extLst>
      <p:ext uri="{BB962C8B-B14F-4D97-AF65-F5344CB8AC3E}">
        <p14:creationId xmlns:p14="http://schemas.microsoft.com/office/powerpoint/2010/main" val="35119391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1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008000"/>
                                      </p:to>
                                    </p:animClr>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1000"/>
                                  </p:iterate>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008000"/>
                                      </p:to>
                                    </p:animClr>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iterate type="lt">
                                    <p:tmPct val="1000"/>
                                  </p:iterate>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008000"/>
                                      </p:to>
                                    </p:animClr>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1000"/>
                                  </p:iterate>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p:cTn id="3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008000"/>
                                      </p:to>
                                    </p:animClr>
                                  </p:sub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iterate type="lt">
                                    <p:tmPct val="1000"/>
                                  </p:iterate>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p:cTn id="47"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008000"/>
                                      </p:to>
                                    </p:animClr>
                                  </p:sub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iterate type="lt">
                                    <p:tmPct val="1000"/>
                                  </p:iterate>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p:cTn id="55"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rgbClr val="008000"/>
                                      </p:to>
                                    </p:animClr>
                                  </p:sub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iterate type="lt">
                                    <p:tmPct val="1000"/>
                                  </p:iterate>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cBhvr>
                                        <p:cTn id="6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rgbClr val="008000"/>
                                      </p:to>
                                    </p:animClr>
                                  </p:sub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iterate type="lt">
                                    <p:tmPct val="1000"/>
                                  </p:iterate>
                                  <p:childTnLst>
                                    <p:set>
                                      <p:cBhvr>
                                        <p:cTn id="70" dur="1" fill="hold">
                                          <p:stCondLst>
                                            <p:cond delay="0"/>
                                          </p:stCondLst>
                                        </p:cTn>
                                        <p:tgtEl>
                                          <p:spTgt spid="4">
                                            <p:txEl>
                                              <p:pRg st="7" end="7"/>
                                            </p:txEl>
                                          </p:spTgt>
                                        </p:tgtEl>
                                        <p:attrNameLst>
                                          <p:attrName>style.visibility</p:attrName>
                                        </p:attrNameLst>
                                      </p:cBhvr>
                                      <p:to>
                                        <p:strVal val="visible"/>
                                      </p:to>
                                    </p:set>
                                    <p:anim calcmode="lin" valueType="num">
                                      <p:cBhvr>
                                        <p:cTn id="71"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74" dur="10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rgbClr val="008000"/>
                                      </p:to>
                                    </p:animClr>
                                  </p:sub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iterate type="lt">
                                    <p:tmPct val="1000"/>
                                  </p:iterate>
                                  <p:childTnLst>
                                    <p:set>
                                      <p:cBhvr>
                                        <p:cTn id="78" dur="1" fill="hold">
                                          <p:stCondLst>
                                            <p:cond delay="0"/>
                                          </p:stCondLst>
                                        </p:cTn>
                                        <p:tgtEl>
                                          <p:spTgt spid="4">
                                            <p:txEl>
                                              <p:pRg st="8" end="8"/>
                                            </p:txEl>
                                          </p:spTgt>
                                        </p:tgtEl>
                                        <p:attrNameLst>
                                          <p:attrName>style.visibility</p:attrName>
                                        </p:attrNameLst>
                                      </p:cBhvr>
                                      <p:to>
                                        <p:strVal val="visible"/>
                                      </p:to>
                                    </p:set>
                                    <p:anim calcmode="lin" valueType="num">
                                      <p:cBhvr>
                                        <p:cTn id="79"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82" dur="1000"/>
                                        <p:tgtEl>
                                          <p:spTgt spid="4">
                                            <p:txEl>
                                              <p:pRg st="8" end="8"/>
                                            </p:txEl>
                                          </p:spTgt>
                                        </p:tgtEl>
                                      </p:cBhvr>
                                    </p:animEffect>
                                  </p:childTnLst>
                                  <p:subTnLst>
                                    <p:animClr clrSpc="rgb" dir="cw">
                                      <p:cBhvr override="childStyle">
                                        <p:cTn dur="1" fill="hold" display="0" masterRel="nextClick" afterEffect="1"/>
                                        <p:tgtEl>
                                          <p:spTgt spid="4">
                                            <p:txEl>
                                              <p:pRg st="8" end="8"/>
                                            </p:txEl>
                                          </p:spTgt>
                                        </p:tgtEl>
                                        <p:attrNameLst>
                                          <p:attrName>ppt_c</p:attrName>
                                        </p:attrNameLst>
                                      </p:cBhvr>
                                      <p:to>
                                        <a:srgbClr val="008000"/>
                                      </p:to>
                                    </p:animClr>
                                  </p:sub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iterate type="lt">
                                    <p:tmPct val="1000"/>
                                  </p:iterate>
                                  <p:childTnLst>
                                    <p:set>
                                      <p:cBhvr>
                                        <p:cTn id="86" dur="1" fill="hold">
                                          <p:stCondLst>
                                            <p:cond delay="0"/>
                                          </p:stCondLst>
                                        </p:cTn>
                                        <p:tgtEl>
                                          <p:spTgt spid="4">
                                            <p:txEl>
                                              <p:pRg st="9" end="9"/>
                                            </p:txEl>
                                          </p:spTgt>
                                        </p:tgtEl>
                                        <p:attrNameLst>
                                          <p:attrName>style.visibility</p:attrName>
                                        </p:attrNameLst>
                                      </p:cBhvr>
                                      <p:to>
                                        <p:strVal val="visible"/>
                                      </p:to>
                                    </p:set>
                                    <p:anim calcmode="lin" valueType="num">
                                      <p:cBhvr>
                                        <p:cTn id="87"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ounded Rectangle 2"/>
          <p:cNvSpPr/>
          <p:nvPr/>
        </p:nvSpPr>
        <p:spPr>
          <a:xfrm>
            <a:off x="152400" y="152400"/>
            <a:ext cx="8839200" cy="6553200"/>
          </a:xfrm>
          <a:prstGeom prst="roundRect">
            <a:avLst>
              <a:gd name="adj" fmla="val 3255"/>
            </a:avLst>
          </a:prstGeom>
          <a:solidFill>
            <a:srgbClr val="023004"/>
          </a:solidFill>
          <a:ln w="76200">
            <a:noFill/>
          </a:ln>
          <a:effectLst>
            <a:glow rad="101600">
              <a:srgbClr val="01470D">
                <a:alpha val="6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7200" dirty="0">
                <a:ln>
                  <a:solidFill>
                    <a:srgbClr val="FF0000"/>
                  </a:solidFill>
                </a:ln>
                <a:solidFill>
                  <a:srgbClr val="FFFF00"/>
                </a:solidFill>
                <a:effectLst>
                  <a:glow rad="101600">
                    <a:srgbClr val="002600">
                      <a:alpha val="60000"/>
                    </a:srgbClr>
                  </a:glow>
                </a:effectLst>
                <a:cs typeface="B Titr" pitchFamily="2" charset="-78"/>
              </a:rPr>
              <a:t>آخرین </a:t>
            </a:r>
            <a:r>
              <a:rPr lang="fa-IR" sz="7200" dirty="0" err="1">
                <a:ln>
                  <a:solidFill>
                    <a:srgbClr val="FF0000"/>
                  </a:solidFill>
                </a:ln>
                <a:solidFill>
                  <a:srgbClr val="FFFF00"/>
                </a:solidFill>
                <a:effectLst>
                  <a:glow rad="101600">
                    <a:srgbClr val="002600">
                      <a:alpha val="60000"/>
                    </a:srgbClr>
                  </a:glow>
                </a:effectLst>
                <a:cs typeface="B Titr" pitchFamily="2" charset="-78"/>
              </a:rPr>
              <a:t>وصیت</a:t>
            </a:r>
            <a:r>
              <a:rPr lang="fa-IR" sz="7200" dirty="0">
                <a:ln>
                  <a:solidFill>
                    <a:srgbClr val="FF0000"/>
                  </a:solidFill>
                </a:ln>
                <a:solidFill>
                  <a:srgbClr val="FFFF00"/>
                </a:solidFill>
                <a:effectLst>
                  <a:glow rad="101600">
                    <a:srgbClr val="002600">
                      <a:alpha val="60000"/>
                    </a:srgbClr>
                  </a:glow>
                </a:effectLst>
                <a:cs typeface="B Titr" pitchFamily="2" charset="-78"/>
              </a:rPr>
              <a:t> تمام </a:t>
            </a:r>
            <a:r>
              <a:rPr lang="fa-IR" sz="7200" dirty="0" err="1">
                <a:ln>
                  <a:solidFill>
                    <a:srgbClr val="FF0000"/>
                  </a:solidFill>
                </a:ln>
                <a:solidFill>
                  <a:srgbClr val="FFFF00"/>
                </a:solidFill>
                <a:effectLst>
                  <a:glow rad="101600">
                    <a:srgbClr val="002600">
                      <a:alpha val="60000"/>
                    </a:srgbClr>
                  </a:glow>
                </a:effectLst>
                <a:cs typeface="B Titr" pitchFamily="2" charset="-78"/>
              </a:rPr>
              <a:t>أولیاء</a:t>
            </a:r>
            <a:endParaRPr lang="fa-IR" sz="7200" dirty="0">
              <a:ln>
                <a:solidFill>
                  <a:srgbClr val="FF0000"/>
                </a:solidFill>
              </a:ln>
              <a:solidFill>
                <a:srgbClr val="FFFF00"/>
              </a:solidFill>
              <a:effectLst>
                <a:glow rad="101600">
                  <a:srgbClr val="002600">
                    <a:alpha val="60000"/>
                  </a:srgbClr>
                </a:glow>
              </a:effectLst>
              <a:cs typeface="B Titr" pitchFamily="2" charset="-78"/>
            </a:endParaRPr>
          </a:p>
          <a:p>
            <a:pPr algn="ctr" rtl="1"/>
            <a:endParaRPr lang="fa-IR" sz="2400" dirty="0">
              <a:solidFill>
                <a:srgbClr val="00B050"/>
              </a:solidFill>
              <a:cs typeface="B Roya" pitchFamily="2" charset="-78"/>
            </a:endParaRPr>
          </a:p>
          <a:p>
            <a:pPr algn="ctr" rtl="1"/>
            <a:r>
              <a:rPr lang="fa-IR" sz="2400" dirty="0" err="1">
                <a:solidFill>
                  <a:srgbClr val="00B050"/>
                </a:solidFill>
                <a:cs typeface="B Roya" pitchFamily="2" charset="-78"/>
              </a:rPr>
              <a:t>قَالَ</a:t>
            </a:r>
            <a:r>
              <a:rPr lang="fa-IR" sz="2400" dirty="0">
                <a:solidFill>
                  <a:srgbClr val="00B050"/>
                </a:solidFill>
                <a:cs typeface="B Roya" pitchFamily="2" charset="-78"/>
              </a:rPr>
              <a:t> </a:t>
            </a:r>
            <a:r>
              <a:rPr lang="fa-IR" sz="2400" dirty="0" err="1">
                <a:solidFill>
                  <a:srgbClr val="00B050"/>
                </a:solidFill>
                <a:cs typeface="B Roya" pitchFamily="2" charset="-78"/>
              </a:rPr>
              <a:t>الصَّادِقُ</a:t>
            </a:r>
            <a:r>
              <a:rPr lang="fa-IR" sz="2400" dirty="0">
                <a:solidFill>
                  <a:srgbClr val="00B050"/>
                </a:solidFill>
                <a:cs typeface="B Roya" pitchFamily="2" charset="-78"/>
              </a:rPr>
              <a:t>  (علیه </a:t>
            </a:r>
            <a:r>
              <a:rPr lang="fa-IR" sz="2400" dirty="0" err="1">
                <a:solidFill>
                  <a:srgbClr val="00B050"/>
                </a:solidFill>
                <a:cs typeface="B Roya" pitchFamily="2" charset="-78"/>
              </a:rPr>
              <a:t>السلام</a:t>
            </a:r>
            <a:r>
              <a:rPr lang="fa-IR" sz="2400" dirty="0">
                <a:solidFill>
                  <a:srgbClr val="00B050"/>
                </a:solidFill>
                <a:cs typeface="B Roya" pitchFamily="2" charset="-78"/>
              </a:rPr>
              <a:t> ) </a:t>
            </a:r>
          </a:p>
          <a:p>
            <a:pPr algn="ctr" rtl="1"/>
            <a:r>
              <a:rPr lang="fa-IR" sz="3200" dirty="0" err="1">
                <a:solidFill>
                  <a:prstClr val="white"/>
                </a:solidFill>
                <a:cs typeface="B Roya" pitchFamily="2" charset="-78"/>
              </a:rPr>
              <a:t>أَحَبُّ</a:t>
            </a:r>
            <a:r>
              <a:rPr lang="fa-IR" sz="3200" dirty="0">
                <a:solidFill>
                  <a:prstClr val="white"/>
                </a:solidFill>
                <a:cs typeface="B Roya" pitchFamily="2" charset="-78"/>
              </a:rPr>
              <a:t> </a:t>
            </a:r>
            <a:r>
              <a:rPr lang="fa-IR" sz="3200" dirty="0" err="1">
                <a:solidFill>
                  <a:prstClr val="white"/>
                </a:solidFill>
                <a:cs typeface="B Roya" pitchFamily="2" charset="-78"/>
              </a:rPr>
              <a:t>الْأَعْمَالِ</a:t>
            </a:r>
            <a:r>
              <a:rPr lang="fa-IR" sz="3200" dirty="0">
                <a:solidFill>
                  <a:prstClr val="white"/>
                </a:solidFill>
                <a:cs typeface="B Roya" pitchFamily="2" charset="-78"/>
              </a:rPr>
              <a:t> </a:t>
            </a:r>
            <a:r>
              <a:rPr lang="fa-IR" sz="3200" dirty="0" err="1">
                <a:solidFill>
                  <a:prstClr val="white"/>
                </a:solidFill>
                <a:cs typeface="B Roya" pitchFamily="2" charset="-78"/>
              </a:rPr>
              <a:t>إِلَى</a:t>
            </a:r>
            <a:r>
              <a:rPr lang="fa-IR" sz="3200" dirty="0">
                <a:solidFill>
                  <a:prstClr val="white"/>
                </a:solidFill>
                <a:cs typeface="B Roya" pitchFamily="2" charset="-78"/>
              </a:rPr>
              <a:t> </a:t>
            </a:r>
            <a:r>
              <a:rPr lang="fa-IR" sz="3200" dirty="0" err="1">
                <a:solidFill>
                  <a:prstClr val="white"/>
                </a:solidFill>
                <a:cs typeface="B Roya" pitchFamily="2" charset="-78"/>
              </a:rPr>
              <a:t>اللَّهِ</a:t>
            </a:r>
            <a:r>
              <a:rPr lang="fa-IR" sz="3200" dirty="0">
                <a:solidFill>
                  <a:prstClr val="white"/>
                </a:solidFill>
                <a:cs typeface="B Roya" pitchFamily="2" charset="-78"/>
              </a:rPr>
              <a:t> </a:t>
            </a:r>
            <a:r>
              <a:rPr lang="fa-IR" sz="3200" dirty="0" err="1">
                <a:solidFill>
                  <a:prstClr val="white"/>
                </a:solidFill>
                <a:cs typeface="B Roya" pitchFamily="2" charset="-78"/>
              </a:rPr>
              <a:t>عَزَّ</a:t>
            </a:r>
            <a:r>
              <a:rPr lang="fa-IR" sz="3200" dirty="0">
                <a:solidFill>
                  <a:prstClr val="white"/>
                </a:solidFill>
                <a:cs typeface="B Roya" pitchFamily="2" charset="-78"/>
              </a:rPr>
              <a:t> </a:t>
            </a:r>
            <a:r>
              <a:rPr lang="fa-IR" sz="3200" dirty="0" err="1">
                <a:solidFill>
                  <a:prstClr val="white"/>
                </a:solidFill>
                <a:cs typeface="B Roya" pitchFamily="2" charset="-78"/>
              </a:rPr>
              <a:t>وَ</a:t>
            </a:r>
            <a:r>
              <a:rPr lang="fa-IR" sz="3200" dirty="0">
                <a:solidFill>
                  <a:prstClr val="white"/>
                </a:solidFill>
                <a:cs typeface="B Roya" pitchFamily="2" charset="-78"/>
              </a:rPr>
              <a:t> </a:t>
            </a:r>
            <a:r>
              <a:rPr lang="fa-IR" sz="3200" dirty="0" err="1">
                <a:solidFill>
                  <a:prstClr val="white"/>
                </a:solidFill>
                <a:cs typeface="B Roya" pitchFamily="2" charset="-78"/>
              </a:rPr>
              <a:t>جَلَّ</a:t>
            </a:r>
            <a:r>
              <a:rPr lang="fa-IR" sz="3200" dirty="0">
                <a:solidFill>
                  <a:prstClr val="white"/>
                </a:solidFill>
                <a:cs typeface="B Roya" pitchFamily="2" charset="-78"/>
              </a:rPr>
              <a:t> </a:t>
            </a:r>
            <a:r>
              <a:rPr lang="fa-IR" sz="3200" dirty="0" err="1">
                <a:solidFill>
                  <a:srgbClr val="FF0000"/>
                </a:solidFill>
                <a:effectLst>
                  <a:glow rad="101600">
                    <a:prstClr val="black">
                      <a:alpha val="60000"/>
                    </a:prstClr>
                  </a:glow>
                </a:effectLst>
                <a:cs typeface="B Roya" pitchFamily="2" charset="-78"/>
              </a:rPr>
              <a:t>الصَّلَاةُ</a:t>
            </a:r>
            <a:r>
              <a:rPr lang="fa-IR" sz="3200" dirty="0">
                <a:solidFill>
                  <a:prstClr val="white"/>
                </a:solidFill>
                <a:cs typeface="B Roya" pitchFamily="2" charset="-78"/>
              </a:rPr>
              <a:t> </a:t>
            </a:r>
            <a:r>
              <a:rPr lang="fa-IR" sz="3200" dirty="0" err="1">
                <a:solidFill>
                  <a:prstClr val="white"/>
                </a:solidFill>
                <a:cs typeface="B Roya" pitchFamily="2" charset="-78"/>
              </a:rPr>
              <a:t>وَ</a:t>
            </a:r>
            <a:r>
              <a:rPr lang="fa-IR" sz="3200" dirty="0">
                <a:solidFill>
                  <a:prstClr val="white"/>
                </a:solidFill>
                <a:cs typeface="B Roya" pitchFamily="2" charset="-78"/>
              </a:rPr>
              <a:t> </a:t>
            </a:r>
            <a:r>
              <a:rPr lang="fa-IR" sz="3200" dirty="0" err="1">
                <a:solidFill>
                  <a:prstClr val="white"/>
                </a:solidFill>
                <a:cs typeface="B Roya" pitchFamily="2" charset="-78"/>
              </a:rPr>
              <a:t>هِيَ</a:t>
            </a:r>
            <a:r>
              <a:rPr lang="fa-IR" sz="3200" dirty="0">
                <a:solidFill>
                  <a:srgbClr val="FF0000"/>
                </a:solidFill>
                <a:cs typeface="B Roya" pitchFamily="2" charset="-78"/>
              </a:rPr>
              <a:t> </a:t>
            </a:r>
            <a:r>
              <a:rPr lang="fa-IR" sz="3200" dirty="0" err="1">
                <a:solidFill>
                  <a:srgbClr val="FF0000"/>
                </a:solidFill>
                <a:effectLst>
                  <a:glow rad="101600">
                    <a:prstClr val="black">
                      <a:alpha val="60000"/>
                    </a:prstClr>
                  </a:glow>
                </a:effectLst>
                <a:cs typeface="B Roya" pitchFamily="2" charset="-78"/>
              </a:rPr>
              <a:t>آخِرُ</a:t>
            </a:r>
            <a:r>
              <a:rPr lang="fa-IR" sz="3200" dirty="0">
                <a:solidFill>
                  <a:srgbClr val="FF0000"/>
                </a:solidFill>
                <a:effectLst>
                  <a:glow rad="101600">
                    <a:prstClr val="black">
                      <a:alpha val="60000"/>
                    </a:prstClr>
                  </a:glow>
                </a:effectLst>
                <a:cs typeface="B Roya" pitchFamily="2" charset="-78"/>
              </a:rPr>
              <a:t> </a:t>
            </a:r>
            <a:r>
              <a:rPr lang="fa-IR" sz="3200" dirty="0" err="1">
                <a:solidFill>
                  <a:srgbClr val="FF0000"/>
                </a:solidFill>
                <a:effectLst>
                  <a:glow rad="101600">
                    <a:prstClr val="black">
                      <a:alpha val="60000"/>
                    </a:prstClr>
                  </a:glow>
                </a:effectLst>
                <a:cs typeface="B Roya" pitchFamily="2" charset="-78"/>
              </a:rPr>
              <a:t>وَصَايَا</a:t>
            </a:r>
            <a:r>
              <a:rPr lang="fa-IR" sz="3200" dirty="0">
                <a:solidFill>
                  <a:srgbClr val="FF0000"/>
                </a:solidFill>
                <a:cs typeface="B Roya" pitchFamily="2" charset="-78"/>
              </a:rPr>
              <a:t> </a:t>
            </a:r>
            <a:r>
              <a:rPr lang="fa-IR" sz="3200" dirty="0" err="1">
                <a:solidFill>
                  <a:prstClr val="white"/>
                </a:solidFill>
                <a:cs typeface="B Roya" pitchFamily="2" charset="-78"/>
              </a:rPr>
              <a:t>الْأَنْبِيَاء</a:t>
            </a:r>
            <a:r>
              <a:rPr lang="fa-IR" sz="3200" dirty="0" err="1">
                <a:solidFill>
                  <a:srgbClr val="FF0000"/>
                </a:solidFill>
                <a:cs typeface="B Roya" pitchFamily="2" charset="-78"/>
              </a:rPr>
              <a:t>ِ</a:t>
            </a:r>
            <a:endParaRPr lang="fa-IR" sz="3200" dirty="0">
              <a:solidFill>
                <a:srgbClr val="FF0000"/>
              </a:solidFill>
              <a:cs typeface="B Roya" pitchFamily="2" charset="-78"/>
            </a:endParaRPr>
          </a:p>
          <a:p>
            <a:pPr algn="ctr" rtl="1"/>
            <a:r>
              <a:rPr lang="fa-IR" sz="3200" dirty="0">
                <a:solidFill>
                  <a:srgbClr val="FF0000"/>
                </a:solidFill>
                <a:cs typeface="B Roya" pitchFamily="2" charset="-78"/>
              </a:rPr>
              <a:t> </a:t>
            </a:r>
            <a:r>
              <a:rPr lang="fa-IR" sz="2000" dirty="0">
                <a:solidFill>
                  <a:srgbClr val="00B050"/>
                </a:solidFill>
                <a:cs typeface="B Roya" pitchFamily="2" charset="-78"/>
              </a:rPr>
              <a:t>من لا </a:t>
            </a:r>
            <a:r>
              <a:rPr lang="fa-IR" sz="2000" dirty="0" err="1">
                <a:solidFill>
                  <a:srgbClr val="00B050"/>
                </a:solidFill>
                <a:cs typeface="B Roya" pitchFamily="2" charset="-78"/>
              </a:rPr>
              <a:t>يحضره</a:t>
            </a:r>
            <a:r>
              <a:rPr lang="fa-IR" sz="2000" dirty="0">
                <a:solidFill>
                  <a:srgbClr val="00B050"/>
                </a:solidFill>
                <a:cs typeface="B Roya" pitchFamily="2" charset="-78"/>
              </a:rPr>
              <a:t> </a:t>
            </a:r>
            <a:r>
              <a:rPr lang="fa-IR" sz="2000" dirty="0" err="1">
                <a:solidFill>
                  <a:srgbClr val="00B050"/>
                </a:solidFill>
                <a:cs typeface="B Roya" pitchFamily="2" charset="-78"/>
              </a:rPr>
              <a:t>الفقيه</a:t>
            </a:r>
            <a:r>
              <a:rPr lang="fa-IR" sz="2000" dirty="0">
                <a:solidFill>
                  <a:srgbClr val="00B050"/>
                </a:solidFill>
                <a:cs typeface="B Roya" pitchFamily="2" charset="-78"/>
              </a:rPr>
              <a:t>    ج‏1 باب فضل </a:t>
            </a:r>
            <a:r>
              <a:rPr lang="fa-IR" sz="2000" dirty="0" err="1">
                <a:solidFill>
                  <a:srgbClr val="00B050"/>
                </a:solidFill>
                <a:cs typeface="B Roya" pitchFamily="2" charset="-78"/>
              </a:rPr>
              <a:t>الصلاة</a:t>
            </a:r>
            <a:r>
              <a:rPr lang="fa-IR" sz="2000" dirty="0">
                <a:solidFill>
                  <a:srgbClr val="00B050"/>
                </a:solidFill>
                <a:cs typeface="B Roya" pitchFamily="2" charset="-78"/>
              </a:rPr>
              <a:t> .....  ص : 20</a:t>
            </a:r>
          </a:p>
          <a:p>
            <a:pPr algn="ctr" rtl="1"/>
            <a:endParaRPr lang="fa-IR" sz="2000" dirty="0">
              <a:solidFill>
                <a:srgbClr val="00B050"/>
              </a:solidFill>
              <a:cs typeface="B Roya" pitchFamily="2" charset="-78"/>
            </a:endParaRPr>
          </a:p>
          <a:p>
            <a:pPr algn="just" rtl="1"/>
            <a:r>
              <a:rPr lang="fa-IR" sz="6000" b="1" dirty="0">
                <a:ln>
                  <a:solidFill>
                    <a:srgbClr val="FF0000"/>
                  </a:solidFill>
                </a:ln>
                <a:solidFill>
                  <a:prstClr val="white"/>
                </a:solidFill>
                <a:cs typeface="B Roya" pitchFamily="2" charset="-78"/>
              </a:rPr>
              <a:t>نماز دوست داشتنی ترین کارها در نزد خداوند است و آن </a:t>
            </a:r>
            <a:r>
              <a:rPr lang="fa-IR" sz="6000" b="1" dirty="0">
                <a:ln>
                  <a:solidFill>
                    <a:srgbClr val="FF0000"/>
                  </a:solidFill>
                </a:ln>
                <a:solidFill>
                  <a:srgbClr val="58FE58"/>
                </a:solidFill>
                <a:cs typeface="B Roya" pitchFamily="2" charset="-78"/>
              </a:rPr>
              <a:t>آخرین </a:t>
            </a:r>
            <a:r>
              <a:rPr lang="fa-IR" sz="6000" b="1" dirty="0" smtClean="0">
                <a:ln>
                  <a:solidFill>
                    <a:srgbClr val="FF0000"/>
                  </a:solidFill>
                </a:ln>
                <a:solidFill>
                  <a:srgbClr val="58FE58"/>
                </a:solidFill>
                <a:cs typeface="B Roya" pitchFamily="2" charset="-78"/>
              </a:rPr>
              <a:t>وصیت </a:t>
            </a:r>
            <a:r>
              <a:rPr lang="fa-IR" sz="6000" b="1" dirty="0">
                <a:ln>
                  <a:solidFill>
                    <a:srgbClr val="FF0000"/>
                  </a:solidFill>
                </a:ln>
                <a:solidFill>
                  <a:srgbClr val="58FE58"/>
                </a:solidFill>
                <a:cs typeface="B Roya" pitchFamily="2" charset="-78"/>
              </a:rPr>
              <a:t>تمام پیامبران</a:t>
            </a:r>
            <a:r>
              <a:rPr lang="fa-IR" sz="6000" b="1" dirty="0">
                <a:ln>
                  <a:solidFill>
                    <a:srgbClr val="FF0000"/>
                  </a:solidFill>
                </a:ln>
                <a:solidFill>
                  <a:srgbClr val="FF0000"/>
                </a:solidFill>
                <a:cs typeface="B Roya" pitchFamily="2" charset="-78"/>
              </a:rPr>
              <a:t> </a:t>
            </a:r>
            <a:r>
              <a:rPr lang="fa-IR" sz="6000" b="1" dirty="0">
                <a:ln>
                  <a:solidFill>
                    <a:srgbClr val="FF0000"/>
                  </a:solidFill>
                </a:ln>
                <a:solidFill>
                  <a:prstClr val="white"/>
                </a:solidFill>
                <a:cs typeface="B Roya" pitchFamily="2" charset="-78"/>
              </a:rPr>
              <a:t>است.</a:t>
            </a:r>
          </a:p>
        </p:txBody>
      </p:sp>
      <p:sp>
        <p:nvSpPr>
          <p:cNvPr id="4" name="Rectangle 3"/>
          <p:cNvSpPr/>
          <p:nvPr/>
        </p:nvSpPr>
        <p:spPr>
          <a:xfrm>
            <a:off x="7566202" y="17847"/>
            <a:ext cx="1584176"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Times New Roman"/>
              </a:rPr>
              <a:t>اهمیت</a:t>
            </a:r>
            <a:endParaRPr lang="en-US" sz="3200" kern="0" dirty="0">
              <a:solidFill>
                <a:sysClr val="window" lastClr="FFFFFF"/>
              </a:solidFill>
              <a:latin typeface="Constantia"/>
            </a:endParaRPr>
          </a:p>
        </p:txBody>
      </p:sp>
    </p:spTree>
    <p:extLst>
      <p:ext uri="{BB962C8B-B14F-4D97-AF65-F5344CB8AC3E}">
        <p14:creationId xmlns:p14="http://schemas.microsoft.com/office/powerpoint/2010/main" val="19004392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52400" y="240435"/>
            <a:ext cx="6480428" cy="6500933"/>
          </a:xfrm>
          <a:prstGeom prst="roundRect">
            <a:avLst>
              <a:gd name="adj" fmla="val 2985"/>
            </a:avLst>
          </a:prstGeom>
          <a:solidFill>
            <a:srgbClr val="002600"/>
          </a:solidFill>
          <a:ln w="57150">
            <a:solidFill>
              <a:srgbClr val="003300"/>
            </a:solidFill>
          </a:ln>
          <a:effectLst>
            <a:glow rad="101600">
              <a:srgbClr val="01470D">
                <a:alpha val="6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fa-IR" sz="4000" b="1" dirty="0" err="1">
                <a:solidFill>
                  <a:srgbClr val="FFFF00"/>
                </a:solidFill>
                <a:cs typeface="B Lotus" pitchFamily="2" charset="-78"/>
              </a:rPr>
              <a:t>مُبلّغ</a:t>
            </a:r>
            <a:r>
              <a:rPr lang="fa-IR" sz="4000" b="1" dirty="0">
                <a:solidFill>
                  <a:srgbClr val="FFFF00"/>
                </a:solidFill>
                <a:cs typeface="B Lotus" pitchFamily="2" charset="-78"/>
              </a:rPr>
              <a:t> ها</a:t>
            </a:r>
            <a:r>
              <a:rPr lang="fa-IR" sz="4000" b="1" dirty="0">
                <a:solidFill>
                  <a:prstClr val="white"/>
                </a:solidFill>
                <a:cs typeface="B Lotus" pitchFamily="2" charset="-78"/>
              </a:rPr>
              <a:t>                </a:t>
            </a:r>
            <a:r>
              <a:rPr lang="fa-IR" sz="2400" b="1" dirty="0">
                <a:solidFill>
                  <a:srgbClr val="9BBB59">
                    <a:lumMod val="60000"/>
                    <a:lumOff val="40000"/>
                  </a:srgbClr>
                </a:solidFill>
                <a:cs typeface="B Lotus" pitchFamily="2" charset="-78"/>
              </a:rPr>
              <a:t>( انبیاء ، معصومین ، اولیاء )</a:t>
            </a:r>
          </a:p>
          <a:p>
            <a:pPr algn="r" rtl="1"/>
            <a:r>
              <a:rPr lang="fa-IR" sz="4400" b="1" dirty="0">
                <a:solidFill>
                  <a:srgbClr val="FFFF00"/>
                </a:solidFill>
                <a:cs typeface="B Lotus" pitchFamily="2" charset="-78"/>
              </a:rPr>
              <a:t>ندا و شعار         </a:t>
            </a:r>
            <a:r>
              <a:rPr lang="fa-IR" sz="2400" b="1" dirty="0">
                <a:solidFill>
                  <a:srgbClr val="9BBB59">
                    <a:lumMod val="60000"/>
                    <a:lumOff val="40000"/>
                  </a:srgbClr>
                </a:solidFill>
                <a:cs typeface="B Lotus" pitchFamily="2" charset="-78"/>
              </a:rPr>
              <a:t>( اذان و اقامه )</a:t>
            </a:r>
          </a:p>
          <a:p>
            <a:pPr algn="r" rtl="1"/>
            <a:r>
              <a:rPr lang="fa-IR" sz="3600" b="1" dirty="0">
                <a:solidFill>
                  <a:srgbClr val="FFFF00"/>
                </a:solidFill>
                <a:cs typeface="B Lotus" pitchFamily="2" charset="-78"/>
              </a:rPr>
              <a:t>توسل </a:t>
            </a:r>
            <a:r>
              <a:rPr lang="fa-IR" sz="3600" b="1" dirty="0" err="1">
                <a:solidFill>
                  <a:srgbClr val="FFFF00"/>
                </a:solidFill>
                <a:cs typeface="B Lotus" pitchFamily="2" charset="-78"/>
              </a:rPr>
              <a:t>کنندگان</a:t>
            </a:r>
            <a:r>
              <a:rPr lang="fa-IR" sz="3600" b="1" dirty="0">
                <a:solidFill>
                  <a:srgbClr val="FFFF00"/>
                </a:solidFill>
                <a:cs typeface="B Lotus" pitchFamily="2" charset="-78"/>
              </a:rPr>
              <a:t>  </a:t>
            </a:r>
            <a:r>
              <a:rPr lang="fa-IR" sz="1200" b="1" dirty="0">
                <a:solidFill>
                  <a:srgbClr val="9BBB59">
                    <a:lumMod val="20000"/>
                    <a:lumOff val="80000"/>
                  </a:srgbClr>
                </a:solidFill>
                <a:cs typeface="B Lotus" pitchFamily="2" charset="-78"/>
              </a:rPr>
              <a:t>«</a:t>
            </a:r>
            <a:r>
              <a:rPr lang="fa-IR" sz="1200" b="1" dirty="0" err="1">
                <a:solidFill>
                  <a:srgbClr val="9BBB59">
                    <a:lumMod val="20000"/>
                    <a:lumOff val="80000"/>
                  </a:srgbClr>
                </a:solidFill>
                <a:cs typeface="B Lotus" pitchFamily="2" charset="-78"/>
              </a:rPr>
              <a:t>کانَ</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اِذا</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حَزَبَهُ</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اَمرٌ</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صَلّي</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وَ</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اِذا</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نَزَلَ</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بِهِم</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مُهِم</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اَو</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عَصابَه</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غَمٌ</a:t>
            </a:r>
            <a:r>
              <a:rPr lang="fa-IR" sz="1200" b="1" dirty="0">
                <a:solidFill>
                  <a:srgbClr val="9BBB59">
                    <a:lumMod val="20000"/>
                    <a:lumOff val="80000"/>
                  </a:srgbClr>
                </a:solidFill>
                <a:cs typeface="B Lotus" pitchFamily="2" charset="-78"/>
              </a:rPr>
              <a:t> </a:t>
            </a:r>
            <a:r>
              <a:rPr lang="fa-IR" sz="1200" b="1" dirty="0" err="1">
                <a:solidFill>
                  <a:srgbClr val="9BBB59">
                    <a:lumMod val="20000"/>
                    <a:lumOff val="80000"/>
                  </a:srgbClr>
                </a:solidFill>
                <a:cs typeface="B Lotus" pitchFamily="2" charset="-78"/>
              </a:rPr>
              <a:t>صَلّي</a:t>
            </a:r>
            <a:r>
              <a:rPr lang="fa-IR" sz="1200" b="1" dirty="0">
                <a:solidFill>
                  <a:srgbClr val="9BBB59">
                    <a:lumMod val="20000"/>
                    <a:lumOff val="80000"/>
                  </a:srgbClr>
                </a:solidFill>
                <a:cs typeface="B Lotus" pitchFamily="2" charset="-78"/>
              </a:rPr>
              <a:t>» / و </a:t>
            </a:r>
            <a:r>
              <a:rPr lang="fa-IR" sz="1200" b="1" dirty="0" err="1">
                <a:solidFill>
                  <a:srgbClr val="9BBB59">
                    <a:lumMod val="20000"/>
                    <a:lumOff val="80000"/>
                  </a:srgbClr>
                </a:solidFill>
                <a:cs typeface="B Lotus" pitchFamily="2" charset="-78"/>
              </a:rPr>
              <a:t>لقدنعلم</a:t>
            </a:r>
            <a:endParaRPr lang="fa-IR" sz="1200" b="1" dirty="0">
              <a:solidFill>
                <a:srgbClr val="9BBB59">
                  <a:lumMod val="20000"/>
                  <a:lumOff val="80000"/>
                </a:srgbClr>
              </a:solidFill>
              <a:cs typeface="B Lotus" pitchFamily="2" charset="-78"/>
            </a:endParaRPr>
          </a:p>
          <a:p>
            <a:pPr algn="r" rtl="1"/>
            <a:r>
              <a:rPr lang="fa-IR" sz="4000" b="1" dirty="0" err="1">
                <a:solidFill>
                  <a:srgbClr val="FFFF00"/>
                </a:solidFill>
                <a:cs typeface="B Lotus" pitchFamily="2" charset="-78"/>
              </a:rPr>
              <a:t>دعاها</a:t>
            </a:r>
            <a:r>
              <a:rPr lang="fa-IR" sz="4000" b="1" dirty="0">
                <a:solidFill>
                  <a:prstClr val="white"/>
                </a:solidFill>
                <a:cs typeface="B Lotus" pitchFamily="2" charset="-78"/>
              </a:rPr>
              <a:t>  </a:t>
            </a:r>
            <a:r>
              <a:rPr lang="fa-IR" sz="4400" b="1" dirty="0">
                <a:solidFill>
                  <a:prstClr val="white"/>
                </a:solidFill>
                <a:cs typeface="B Lotus" pitchFamily="2" charset="-78"/>
              </a:rPr>
              <a:t>              </a:t>
            </a:r>
            <a:r>
              <a:rPr lang="fa-IR" sz="2000" b="1" dirty="0">
                <a:solidFill>
                  <a:srgbClr val="9BBB59">
                    <a:lumMod val="60000"/>
                    <a:lumOff val="40000"/>
                  </a:srgbClr>
                </a:solidFill>
                <a:cs typeface="B Lotus" pitchFamily="2" charset="-78"/>
              </a:rPr>
              <a:t>( سوره حمد ، صلوات و سلام و...)</a:t>
            </a:r>
          </a:p>
          <a:p>
            <a:pPr algn="r" rtl="1"/>
            <a:r>
              <a:rPr lang="fa-IR" sz="4400" b="1" dirty="0" err="1">
                <a:solidFill>
                  <a:srgbClr val="FFFF00"/>
                </a:solidFill>
                <a:cs typeface="B Lotus" pitchFamily="2" charset="-78"/>
              </a:rPr>
              <a:t>اذکار</a:t>
            </a:r>
            <a:r>
              <a:rPr lang="fa-IR" sz="4800" b="1" dirty="0">
                <a:solidFill>
                  <a:prstClr val="white"/>
                </a:solidFill>
                <a:cs typeface="B Lotus" pitchFamily="2" charset="-78"/>
              </a:rPr>
              <a:t>              </a:t>
            </a:r>
            <a:r>
              <a:rPr lang="fa-IR" sz="2400" b="1" dirty="0">
                <a:solidFill>
                  <a:srgbClr val="9BBB59">
                    <a:lumMod val="60000"/>
                    <a:lumOff val="40000"/>
                  </a:srgbClr>
                </a:solidFill>
                <a:cs typeface="B Lotus" pitchFamily="2" charset="-78"/>
              </a:rPr>
              <a:t>( </a:t>
            </a:r>
            <a:r>
              <a:rPr lang="fa-IR" sz="2400" b="1" dirty="0" err="1">
                <a:solidFill>
                  <a:srgbClr val="9BBB59">
                    <a:lumMod val="60000"/>
                    <a:lumOff val="40000"/>
                  </a:srgbClr>
                </a:solidFill>
                <a:cs typeface="B Lotus" pitchFamily="2" charset="-78"/>
              </a:rPr>
              <a:t>تسبیحا</a:t>
            </a:r>
            <a:r>
              <a:rPr lang="fa-IR" sz="2400" b="1" dirty="0">
                <a:solidFill>
                  <a:srgbClr val="9BBB59">
                    <a:lumMod val="60000"/>
                    <a:lumOff val="40000"/>
                  </a:srgbClr>
                </a:solidFill>
                <a:cs typeface="B Lotus" pitchFamily="2" charset="-78"/>
              </a:rPr>
              <a:t> ت اربعه )</a:t>
            </a:r>
          </a:p>
          <a:p>
            <a:pPr algn="r" rtl="1"/>
            <a:r>
              <a:rPr lang="fa-IR" sz="4000" b="1" dirty="0" err="1">
                <a:solidFill>
                  <a:srgbClr val="FFFF00"/>
                </a:solidFill>
                <a:cs typeface="B Lotus" pitchFamily="2" charset="-78"/>
              </a:rPr>
              <a:t>شرائط</a:t>
            </a:r>
            <a:r>
              <a:rPr lang="fa-IR" sz="4000" b="1" dirty="0">
                <a:solidFill>
                  <a:srgbClr val="FFFF00"/>
                </a:solidFill>
                <a:cs typeface="B Lotus" pitchFamily="2" charset="-78"/>
              </a:rPr>
              <a:t> و حالات   </a:t>
            </a:r>
            <a:r>
              <a:rPr lang="fa-IR" sz="1200" b="1" dirty="0">
                <a:solidFill>
                  <a:srgbClr val="9BBB59">
                    <a:lumMod val="60000"/>
                    <a:lumOff val="40000"/>
                  </a:srgbClr>
                </a:solidFill>
                <a:cs typeface="B Lotus" pitchFamily="2" charset="-78"/>
              </a:rPr>
              <a:t>( طهارت ظاهر و باطن ، به جماعت، رکوع ، سجود ، قنوت و ...</a:t>
            </a:r>
          </a:p>
          <a:p>
            <a:pPr algn="r" rtl="1"/>
            <a:r>
              <a:rPr lang="fa-IR" sz="4000" b="1" dirty="0">
                <a:solidFill>
                  <a:srgbClr val="FFFF00"/>
                </a:solidFill>
                <a:cs typeface="B Lotus" pitchFamily="2" charset="-78"/>
              </a:rPr>
              <a:t>مکانها و زمانها</a:t>
            </a:r>
            <a:r>
              <a:rPr lang="fa-IR" sz="4000" b="1" dirty="0">
                <a:solidFill>
                  <a:prstClr val="white"/>
                </a:solidFill>
                <a:cs typeface="B Lotus" pitchFamily="2" charset="-78"/>
              </a:rPr>
              <a:t>      </a:t>
            </a:r>
            <a:r>
              <a:rPr lang="fa-IR" sz="2000" b="1" dirty="0">
                <a:solidFill>
                  <a:srgbClr val="9BBB59">
                    <a:lumMod val="60000"/>
                    <a:lumOff val="40000"/>
                  </a:srgbClr>
                </a:solidFill>
                <a:cs typeface="B Lotus" pitchFamily="2" charset="-78"/>
              </a:rPr>
              <a:t>( مساجد ، مشاهد و...)</a:t>
            </a:r>
          </a:p>
          <a:p>
            <a:pPr algn="r" rtl="1"/>
            <a:r>
              <a:rPr lang="fa-IR" sz="4000" b="1" dirty="0">
                <a:solidFill>
                  <a:srgbClr val="FFFF00"/>
                </a:solidFill>
                <a:cs typeface="B Lotus" pitchFamily="2" charset="-78"/>
              </a:rPr>
              <a:t>آداب و اسرار و آثار  </a:t>
            </a:r>
          </a:p>
          <a:p>
            <a:pPr algn="r" rtl="1"/>
            <a:r>
              <a:rPr lang="fa-IR" sz="4000" b="1" dirty="0">
                <a:solidFill>
                  <a:srgbClr val="FFFF00"/>
                </a:solidFill>
                <a:cs typeface="B Lotus" pitchFamily="2" charset="-78"/>
              </a:rPr>
              <a:t>تشبیهات </a:t>
            </a:r>
            <a:r>
              <a:rPr lang="fa-IR" sz="1400" b="1" dirty="0">
                <a:solidFill>
                  <a:srgbClr val="9BBB59">
                    <a:lumMod val="60000"/>
                    <a:lumOff val="40000"/>
                  </a:srgbClr>
                </a:solidFill>
                <a:cs typeface="B Lotus" pitchFamily="2" charset="-78"/>
              </a:rPr>
              <a:t>(ستون و سیمای دین ، سر </a:t>
            </a:r>
            <a:r>
              <a:rPr lang="fa-IR" sz="1400" b="1" dirty="0" err="1">
                <a:solidFill>
                  <a:srgbClr val="9BBB59">
                    <a:lumMod val="60000"/>
                    <a:lumOff val="40000"/>
                  </a:srgbClr>
                </a:solidFill>
                <a:cs typeface="B Lotus" pitchFamily="2" charset="-78"/>
              </a:rPr>
              <a:t>دربدن</a:t>
            </a:r>
            <a:r>
              <a:rPr lang="fa-IR" sz="1400" b="1" dirty="0">
                <a:solidFill>
                  <a:srgbClr val="9BBB59">
                    <a:lumMod val="60000"/>
                    <a:lumOff val="40000"/>
                  </a:srgbClr>
                </a:solidFill>
                <a:cs typeface="B Lotus" pitchFamily="2" charset="-78"/>
              </a:rPr>
              <a:t> ، کلید بهشت ، چراغ دل مؤمن ، روشنی چشم پیامبر،  تاج، نور، لباس، معیار، معراج ، </a:t>
            </a:r>
            <a:r>
              <a:rPr lang="fa-IR" sz="1400" b="1" dirty="0" err="1">
                <a:solidFill>
                  <a:srgbClr val="9BBB59">
                    <a:lumMod val="60000"/>
                    <a:lumOff val="40000"/>
                  </a:srgbClr>
                </a:solidFill>
                <a:cs typeface="B Lotus" pitchFamily="2" charset="-78"/>
              </a:rPr>
              <a:t>نهرآب</a:t>
            </a:r>
            <a:r>
              <a:rPr lang="fa-IR" sz="1400" b="1" dirty="0">
                <a:solidFill>
                  <a:srgbClr val="9BBB59">
                    <a:lumMod val="60000"/>
                    <a:lumOff val="40000"/>
                  </a:srgbClr>
                </a:solidFill>
                <a:cs typeface="B Lotus" pitchFamily="2" charset="-78"/>
              </a:rPr>
              <a:t> ، عهد، صابون </a:t>
            </a:r>
            <a:r>
              <a:rPr lang="fa-IR" sz="1400" b="1" dirty="0" err="1">
                <a:solidFill>
                  <a:srgbClr val="9BBB59">
                    <a:lumMod val="60000"/>
                    <a:lumOff val="40000"/>
                  </a:srgbClr>
                </a:solidFill>
                <a:cs typeface="B Lotus" pitchFamily="2" charset="-78"/>
              </a:rPr>
              <a:t>خطایا</a:t>
            </a:r>
            <a:r>
              <a:rPr lang="fa-IR" sz="1400" b="1" dirty="0">
                <a:solidFill>
                  <a:srgbClr val="9BBB59">
                    <a:lumMod val="60000"/>
                    <a:lumOff val="40000"/>
                  </a:srgbClr>
                </a:solidFill>
                <a:cs typeface="B Lotus" pitchFamily="2" charset="-78"/>
              </a:rPr>
              <a:t>، قله ی دین ، اسلحه ی مومن ، جواز ، سفره ، قلعه و..)</a:t>
            </a:r>
          </a:p>
          <a:p>
            <a:pPr algn="ctr" rtl="1"/>
            <a:r>
              <a:rPr lang="fa-IR" sz="2000" dirty="0" err="1">
                <a:solidFill>
                  <a:srgbClr val="66FF66"/>
                </a:solidFill>
                <a:cs typeface="B Lotus" pitchFamily="2" charset="-78"/>
              </a:rPr>
              <a:t>اللَّهَ</a:t>
            </a:r>
            <a:r>
              <a:rPr lang="fa-IR" sz="2000" dirty="0">
                <a:solidFill>
                  <a:srgbClr val="66FF66"/>
                </a:solidFill>
                <a:cs typeface="B Lotus" pitchFamily="2" charset="-78"/>
              </a:rPr>
              <a:t> </a:t>
            </a:r>
            <a:r>
              <a:rPr lang="fa-IR" sz="2000" dirty="0" err="1">
                <a:solidFill>
                  <a:srgbClr val="66FF66"/>
                </a:solidFill>
                <a:cs typeface="B Lotus" pitchFamily="2" charset="-78"/>
              </a:rPr>
              <a:t>اللَّهَ</a:t>
            </a:r>
            <a:r>
              <a:rPr lang="fa-IR" sz="2000" dirty="0">
                <a:solidFill>
                  <a:srgbClr val="66FF66"/>
                </a:solidFill>
                <a:cs typeface="B Lotus" pitchFamily="2" charset="-78"/>
              </a:rPr>
              <a:t> </a:t>
            </a:r>
            <a:r>
              <a:rPr lang="fa-IR" sz="2000" dirty="0" err="1">
                <a:solidFill>
                  <a:srgbClr val="66FF66"/>
                </a:solidFill>
                <a:cs typeface="B Lotus" pitchFamily="2" charset="-78"/>
              </a:rPr>
              <a:t>فِي</a:t>
            </a:r>
            <a:r>
              <a:rPr lang="fa-IR" sz="2000" dirty="0">
                <a:solidFill>
                  <a:srgbClr val="66FF66"/>
                </a:solidFill>
                <a:cs typeface="B Lotus" pitchFamily="2" charset="-78"/>
              </a:rPr>
              <a:t> </a:t>
            </a:r>
            <a:r>
              <a:rPr lang="fa-IR" sz="2000" dirty="0" err="1">
                <a:solidFill>
                  <a:srgbClr val="66FF66"/>
                </a:solidFill>
                <a:cs typeface="B Lotus" pitchFamily="2" charset="-78"/>
              </a:rPr>
              <a:t>الصَّلَاةِ</a:t>
            </a:r>
            <a:r>
              <a:rPr lang="fa-IR" sz="2000" dirty="0">
                <a:solidFill>
                  <a:srgbClr val="66FF66"/>
                </a:solidFill>
                <a:cs typeface="B Lotus" pitchFamily="2" charset="-78"/>
              </a:rPr>
              <a:t> </a:t>
            </a:r>
            <a:r>
              <a:rPr lang="fa-IR" sz="2000" dirty="0" err="1">
                <a:solidFill>
                  <a:srgbClr val="66FF66"/>
                </a:solidFill>
                <a:cs typeface="B Lotus" pitchFamily="2" charset="-78"/>
              </a:rPr>
              <a:t>فَإِنَّهَا</a:t>
            </a:r>
            <a:r>
              <a:rPr lang="fa-IR" sz="2000" dirty="0">
                <a:solidFill>
                  <a:srgbClr val="66FF66"/>
                </a:solidFill>
                <a:cs typeface="B Lotus" pitchFamily="2" charset="-78"/>
              </a:rPr>
              <a:t> </a:t>
            </a:r>
            <a:r>
              <a:rPr lang="fa-IR" sz="2000" dirty="0" err="1">
                <a:solidFill>
                  <a:srgbClr val="66FF66"/>
                </a:solidFill>
                <a:cs typeface="B Lotus" pitchFamily="2" charset="-78"/>
              </a:rPr>
              <a:t>خَيْرُ</a:t>
            </a:r>
            <a:r>
              <a:rPr lang="fa-IR" sz="2000" dirty="0">
                <a:solidFill>
                  <a:srgbClr val="66FF66"/>
                </a:solidFill>
                <a:cs typeface="B Lotus" pitchFamily="2" charset="-78"/>
              </a:rPr>
              <a:t> </a:t>
            </a:r>
            <a:r>
              <a:rPr lang="fa-IR" sz="2000" dirty="0" err="1">
                <a:solidFill>
                  <a:srgbClr val="66FF66"/>
                </a:solidFill>
                <a:cs typeface="B Lotus" pitchFamily="2" charset="-78"/>
              </a:rPr>
              <a:t>الْعَمَلِ</a:t>
            </a:r>
            <a:r>
              <a:rPr lang="fa-IR" sz="2000" dirty="0">
                <a:solidFill>
                  <a:srgbClr val="66FF66"/>
                </a:solidFill>
                <a:cs typeface="B Lotus" pitchFamily="2" charset="-78"/>
              </a:rPr>
              <a:t> / ( </a:t>
            </a:r>
            <a:r>
              <a:rPr lang="fa-IR" sz="2000" dirty="0" err="1">
                <a:solidFill>
                  <a:srgbClr val="66FF66"/>
                </a:solidFill>
                <a:cs typeface="B Lotus" pitchFamily="2" charset="-78"/>
              </a:rPr>
              <a:t>فَاسْتَبِقُوا</a:t>
            </a:r>
            <a:r>
              <a:rPr lang="fa-IR" sz="2000" dirty="0">
                <a:solidFill>
                  <a:srgbClr val="66FF66"/>
                </a:solidFill>
                <a:cs typeface="B Lotus" pitchFamily="2" charset="-78"/>
              </a:rPr>
              <a:t> </a:t>
            </a:r>
            <a:r>
              <a:rPr lang="fa-IR" sz="2000" dirty="0" err="1">
                <a:solidFill>
                  <a:srgbClr val="66FF66"/>
                </a:solidFill>
                <a:cs typeface="B Lotus" pitchFamily="2" charset="-78"/>
              </a:rPr>
              <a:t>الْخَيْرات</a:t>
            </a:r>
            <a:r>
              <a:rPr lang="fa-IR" sz="2000" dirty="0">
                <a:solidFill>
                  <a:srgbClr val="66FF66"/>
                </a:solidFill>
                <a:cs typeface="B Lotus" pitchFamily="2" charset="-78"/>
              </a:rPr>
              <a:t> ) حی علی </a:t>
            </a:r>
            <a:r>
              <a:rPr lang="fa-IR" sz="2000" dirty="0" err="1">
                <a:solidFill>
                  <a:srgbClr val="66FF66"/>
                </a:solidFill>
                <a:cs typeface="B Lotus" pitchFamily="2" charset="-78"/>
              </a:rPr>
              <a:t>خیرالعمل</a:t>
            </a:r>
            <a:endParaRPr lang="fa-IR" sz="900" dirty="0">
              <a:solidFill>
                <a:srgbClr val="66FF66"/>
              </a:solidFill>
              <a:cs typeface="B Lotus" pitchFamily="2" charset="-78"/>
            </a:endParaRPr>
          </a:p>
        </p:txBody>
      </p:sp>
      <p:sp>
        <p:nvSpPr>
          <p:cNvPr id="11" name="Rectangle 10"/>
          <p:cNvSpPr/>
          <p:nvPr/>
        </p:nvSpPr>
        <p:spPr>
          <a:xfrm>
            <a:off x="7860827" y="4199"/>
            <a:ext cx="1206973" cy="472473"/>
          </a:xfrm>
          <a:prstGeom prst="rect">
            <a:avLst/>
          </a:prstGeom>
          <a:solidFill>
            <a:srgbClr val="00B0F0"/>
          </a:solidFill>
          <a:ln w="9525" cap="flat" cmpd="sng" algn="ctr">
            <a:solidFill>
              <a:srgbClr val="003300"/>
            </a:solidFill>
            <a:prstDash val="solid"/>
          </a:ln>
          <a:effectLst>
            <a:softEdge rad="127000"/>
          </a:effectLst>
        </p:spPr>
        <p:txBody>
          <a:bodyPr rtlCol="0" anchor="ctr"/>
          <a:lstStyle/>
          <a:p>
            <a:pPr algn="r" rtl="1">
              <a:defRPr/>
            </a:pPr>
            <a:r>
              <a:rPr lang="fa-IR" sz="3200" kern="0" dirty="0">
                <a:solidFill>
                  <a:sysClr val="window" lastClr="FFFFFF"/>
                </a:solidFill>
                <a:latin typeface="Constantia"/>
                <a:cs typeface="B Kamran" pitchFamily="2" charset="-78"/>
              </a:rPr>
              <a:t>اهمیت</a:t>
            </a:r>
            <a:endParaRPr lang="en-US" sz="3200" kern="0" dirty="0">
              <a:solidFill>
                <a:sysClr val="window" lastClr="FFFFFF"/>
              </a:solidFill>
              <a:latin typeface="Constantia"/>
              <a:cs typeface="B Kamran" pitchFamily="2" charset="-78"/>
            </a:endParaRPr>
          </a:p>
        </p:txBody>
      </p:sp>
      <p:sp>
        <p:nvSpPr>
          <p:cNvPr id="4" name="Right Brace 3"/>
          <p:cNvSpPr/>
          <p:nvPr/>
        </p:nvSpPr>
        <p:spPr>
          <a:xfrm>
            <a:off x="6516216" y="202061"/>
            <a:ext cx="533400" cy="6539307"/>
          </a:xfrm>
          <a:prstGeom prst="rightBrace">
            <a:avLst>
              <a:gd name="adj1" fmla="val 31978"/>
              <a:gd name="adj2" fmla="val 50000"/>
            </a:avLst>
          </a:prstGeom>
          <a:ln/>
          <a:effectLst>
            <a:glow rad="406400">
              <a:schemeClr val="tx1"/>
            </a:glow>
            <a:outerShdw blurRad="40000" dist="23000" dir="5400000"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r" rtl="1"/>
            <a:endParaRPr lang="en-US">
              <a:solidFill>
                <a:prstClr val="black"/>
              </a:solidFill>
            </a:endParaRPr>
          </a:p>
        </p:txBody>
      </p:sp>
      <p:sp>
        <p:nvSpPr>
          <p:cNvPr id="12" name="Rounded Rectangle 11"/>
          <p:cNvSpPr/>
          <p:nvPr/>
        </p:nvSpPr>
        <p:spPr>
          <a:xfrm>
            <a:off x="7020272" y="476672"/>
            <a:ext cx="1944216" cy="5976664"/>
          </a:xfrm>
          <a:prstGeom prst="roundRect">
            <a:avLst>
              <a:gd name="adj" fmla="val 14782"/>
            </a:avLst>
          </a:prstGeom>
          <a:solidFill>
            <a:srgbClr val="002600"/>
          </a:solidFill>
          <a:ln>
            <a:solidFill>
              <a:srgbClr val="207620"/>
            </a:solidFill>
          </a:ln>
          <a:effectLst>
            <a:glow rad="101600">
              <a:schemeClr val="tx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400" b="1" dirty="0">
                <a:solidFill>
                  <a:prstClr val="white"/>
                </a:solidFill>
                <a:cs typeface="B Mitra" pitchFamily="2" charset="-78"/>
              </a:rPr>
              <a:t>بهترین</a:t>
            </a:r>
            <a:endParaRPr lang="en-US" sz="4400" b="1" dirty="0">
              <a:solidFill>
                <a:prstClr val="white"/>
              </a:solidFill>
              <a:cs typeface="B Mitra" pitchFamily="2" charset="-78"/>
            </a:endParaRPr>
          </a:p>
        </p:txBody>
      </p:sp>
    </p:spTree>
    <p:extLst>
      <p:ext uri="{BB962C8B-B14F-4D97-AF65-F5344CB8AC3E}">
        <p14:creationId xmlns:p14="http://schemas.microsoft.com/office/powerpoint/2010/main" val="22805962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randombar(horizontal)">
                                      <p:cBhvr>
                                        <p:cTn id="20" dur="500"/>
                                        <p:tgtEl>
                                          <p:spTgt spid="3">
                                            <p:bg/>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53" dur="500"/>
                                        <p:tgtEl>
                                          <p:spTgt spid="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63" dur="500"/>
                                        <p:tgtEl>
                                          <p:spTgt spid="3">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randombar(horizontal)">
                                      <p:cBhvr>
                                        <p:cTn id="6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4"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76200" y="116632"/>
            <a:ext cx="8928000" cy="6588000"/>
          </a:xfrm>
          <a:solidFill>
            <a:schemeClr val="accent6">
              <a:lumMod val="20000"/>
              <a:lumOff val="80000"/>
            </a:schemeClr>
          </a:solidFill>
          <a:ln w="76200">
            <a:solidFill>
              <a:srgbClr val="00B0F0"/>
            </a:solidFill>
          </a:ln>
          <a:effectLst>
            <a:glow rad="228600">
              <a:schemeClr val="accent5">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noAutofit/>
          </a:bodyPr>
          <a:lstStyle/>
          <a:p>
            <a:pPr marL="0" indent="0">
              <a:lnSpc>
                <a:spcPct val="115000"/>
              </a:lnSpc>
              <a:spcBef>
                <a:spcPts val="1000"/>
              </a:spcBef>
              <a:buNone/>
            </a:pPr>
            <a:endPar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a:ea typeface="Times New Roman"/>
              <a:cs typeface="B Badr"/>
            </a:endParaRPr>
          </a:p>
          <a:p>
            <a:pPr marL="0" indent="0">
              <a:lnSpc>
                <a:spcPct val="115000"/>
              </a:lnSpc>
              <a:spcBef>
                <a:spcPts val="1000"/>
              </a:spcBef>
              <a:buNone/>
            </a:pPr>
            <a:endPar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a:ea typeface="Times New Roman"/>
              <a:cs typeface="B Badr"/>
            </a:endParaRPr>
          </a:p>
          <a:p>
            <a:pPr>
              <a:spcBef>
                <a:spcPts val="1000"/>
              </a:spcBef>
            </a:pPr>
            <a:r>
              <a:rPr lang="fa-IR" sz="3600" b="1" cap="all" dirty="0" smtClean="0">
                <a:ln w="9000" cmpd="sng">
                  <a:solidFill>
                    <a:sysClr val="windowText" lastClr="000000"/>
                  </a:solidFill>
                  <a:prstDash val="solid"/>
                </a:ln>
                <a:solidFill>
                  <a:schemeClr val="tx1"/>
                </a:solidFill>
                <a:effectLst/>
                <a:latin typeface="Cambria"/>
                <a:ea typeface="Times New Roman"/>
                <a:cs typeface="B Badr"/>
              </a:rPr>
              <a:t>1- فریاد زدن برای نماز</a:t>
            </a:r>
            <a:endParaRPr lang="en-US" sz="3600" b="1" cap="all" dirty="0" smtClean="0">
              <a:ln w="9000" cmpd="sng">
                <a:solidFill>
                  <a:sysClr val="windowText" lastClr="000000"/>
                </a:solidFill>
                <a:prstDash val="solid"/>
              </a:ln>
              <a:solidFill>
                <a:schemeClr val="tx1"/>
              </a:solidFill>
              <a:effectLst/>
              <a:latin typeface="Cambria"/>
              <a:ea typeface="Times New Roman"/>
              <a:cs typeface="B Badr"/>
            </a:endParaRPr>
          </a:p>
          <a:p>
            <a:pPr>
              <a:spcAft>
                <a:spcPts val="1000"/>
              </a:spcAft>
            </a:pPr>
            <a:r>
              <a:rPr lang="fa-IR" sz="2400" b="1" dirty="0" smtClean="0">
                <a:ea typeface="Calibri"/>
                <a:cs typeface="B Badr"/>
              </a:rPr>
              <a:t> </a:t>
            </a:r>
            <a:r>
              <a:rPr lang="fa-IR" sz="2400" b="1" dirty="0" err="1">
                <a:ea typeface="Calibri"/>
                <a:cs typeface="B Badr"/>
              </a:rPr>
              <a:t>يا</a:t>
            </a:r>
            <a:r>
              <a:rPr lang="fa-IR" sz="2400" b="1" dirty="0">
                <a:ea typeface="Calibri"/>
                <a:cs typeface="B Badr"/>
              </a:rPr>
              <a:t> </a:t>
            </a:r>
            <a:r>
              <a:rPr lang="fa-IR" sz="2400" b="1" dirty="0" err="1">
                <a:ea typeface="Calibri"/>
                <a:cs typeface="B Badr"/>
              </a:rPr>
              <a:t>أَيُّهَا</a:t>
            </a:r>
            <a:r>
              <a:rPr lang="fa-IR" sz="2400" b="1" dirty="0">
                <a:ea typeface="Calibri"/>
                <a:cs typeface="B Badr"/>
              </a:rPr>
              <a:t> </a:t>
            </a:r>
            <a:r>
              <a:rPr lang="fa-IR" sz="2400" b="1" dirty="0" err="1">
                <a:ea typeface="Calibri"/>
                <a:cs typeface="B Badr"/>
              </a:rPr>
              <a:t>الَّذينَ</a:t>
            </a:r>
            <a:r>
              <a:rPr lang="fa-IR" sz="2400" b="1" dirty="0">
                <a:ea typeface="Calibri"/>
                <a:cs typeface="B Badr"/>
              </a:rPr>
              <a:t> </a:t>
            </a:r>
            <a:r>
              <a:rPr lang="fa-IR" sz="2400" b="1" dirty="0" err="1">
                <a:ea typeface="Calibri"/>
                <a:cs typeface="B Badr"/>
              </a:rPr>
              <a:t>آمَنُوا</a:t>
            </a:r>
            <a:r>
              <a:rPr lang="fa-IR" sz="2400" b="1" dirty="0">
                <a:ea typeface="Calibri"/>
                <a:cs typeface="B Badr"/>
              </a:rPr>
              <a:t> </a:t>
            </a:r>
            <a:r>
              <a:rPr lang="fa-IR" sz="2400" b="1" dirty="0" err="1">
                <a:ea typeface="Calibri"/>
                <a:cs typeface="B Badr"/>
              </a:rPr>
              <a:t>إِذا</a:t>
            </a:r>
            <a:r>
              <a:rPr lang="fa-IR" sz="2400" b="1" dirty="0">
                <a:ea typeface="Calibri"/>
                <a:cs typeface="B Badr"/>
              </a:rPr>
              <a:t> </a:t>
            </a:r>
            <a:r>
              <a:rPr lang="fa-IR" sz="2400" b="1" dirty="0" err="1">
                <a:solidFill>
                  <a:srgbClr val="FF0000"/>
                </a:solidFill>
                <a:ea typeface="Calibri"/>
                <a:cs typeface="B Badr"/>
              </a:rPr>
              <a:t>نُودِيَ</a:t>
            </a:r>
            <a:r>
              <a:rPr lang="fa-IR" sz="2400" b="1" dirty="0">
                <a:ea typeface="Calibri"/>
                <a:cs typeface="B Badr"/>
              </a:rPr>
              <a:t> </a:t>
            </a:r>
            <a:r>
              <a:rPr lang="fa-IR" sz="2400" b="1" dirty="0" err="1">
                <a:solidFill>
                  <a:srgbClr val="FF0000"/>
                </a:solidFill>
                <a:ea typeface="Calibri"/>
                <a:cs typeface="B Badr"/>
              </a:rPr>
              <a:t>لِلصَّلاةِ</a:t>
            </a:r>
            <a:r>
              <a:rPr lang="fa-IR" sz="2400" b="1" dirty="0">
                <a:ea typeface="Calibri"/>
                <a:cs typeface="B Badr"/>
              </a:rPr>
              <a:t> </a:t>
            </a:r>
            <a:r>
              <a:rPr lang="fa-IR" sz="2400" b="1" dirty="0" err="1">
                <a:ea typeface="Calibri"/>
                <a:cs typeface="B Badr"/>
              </a:rPr>
              <a:t>مِنْ</a:t>
            </a:r>
            <a:r>
              <a:rPr lang="fa-IR" sz="2400" b="1" dirty="0">
                <a:ea typeface="Calibri"/>
                <a:cs typeface="B Badr"/>
              </a:rPr>
              <a:t> </a:t>
            </a:r>
            <a:r>
              <a:rPr lang="fa-IR" sz="2400" b="1" dirty="0" err="1">
                <a:ea typeface="Calibri"/>
                <a:cs typeface="B Badr"/>
              </a:rPr>
              <a:t>يَوْمِ</a:t>
            </a:r>
            <a:r>
              <a:rPr lang="fa-IR" sz="2400" b="1" dirty="0">
                <a:ea typeface="Calibri"/>
                <a:cs typeface="B Badr"/>
              </a:rPr>
              <a:t> </a:t>
            </a:r>
            <a:r>
              <a:rPr lang="fa-IR" sz="2400" b="1" dirty="0" err="1">
                <a:ea typeface="Calibri"/>
                <a:cs typeface="B Badr"/>
              </a:rPr>
              <a:t>الْجُمُعَةِ</a:t>
            </a:r>
            <a:r>
              <a:rPr lang="fa-IR" sz="2400" b="1" dirty="0">
                <a:ea typeface="Calibri"/>
                <a:cs typeface="B Badr"/>
              </a:rPr>
              <a:t> </a:t>
            </a:r>
            <a:r>
              <a:rPr lang="fa-IR" sz="2400" b="1" dirty="0" err="1">
                <a:ea typeface="Calibri"/>
                <a:cs typeface="B Badr"/>
              </a:rPr>
              <a:t>فَاسْعَوْا</a:t>
            </a:r>
            <a:r>
              <a:rPr lang="fa-IR" sz="2400" b="1" dirty="0">
                <a:ea typeface="Calibri"/>
                <a:cs typeface="B Badr"/>
              </a:rPr>
              <a:t> </a:t>
            </a:r>
            <a:r>
              <a:rPr lang="fa-IR" sz="2400" b="1" dirty="0" err="1">
                <a:ea typeface="Calibri"/>
                <a:cs typeface="B Badr"/>
              </a:rPr>
              <a:t>إِلى</a:t>
            </a:r>
            <a:r>
              <a:rPr lang="fa-IR" sz="2400" b="1" dirty="0">
                <a:ea typeface="Calibri"/>
                <a:cs typeface="B Badr"/>
              </a:rPr>
              <a:t>‏ </a:t>
            </a:r>
            <a:r>
              <a:rPr lang="fa-IR" sz="2400" b="1" dirty="0" err="1">
                <a:ea typeface="Calibri"/>
                <a:cs typeface="B Badr"/>
              </a:rPr>
              <a:t>ذِكْرِ</a:t>
            </a:r>
            <a:r>
              <a:rPr lang="fa-IR" sz="2400" b="1" dirty="0">
                <a:ea typeface="Calibri"/>
                <a:cs typeface="B Badr"/>
              </a:rPr>
              <a:t> </a:t>
            </a:r>
            <a:r>
              <a:rPr lang="fa-IR" sz="2400" b="1" dirty="0" err="1">
                <a:ea typeface="Calibri"/>
                <a:cs typeface="B Badr"/>
              </a:rPr>
              <a:t>اللَّهِ</a:t>
            </a:r>
            <a:r>
              <a:rPr lang="fa-IR" sz="2400" b="1" dirty="0">
                <a:ea typeface="Calibri"/>
                <a:cs typeface="B Badr"/>
              </a:rPr>
              <a:t> </a:t>
            </a:r>
            <a:r>
              <a:rPr lang="fa-IR" sz="2400" b="1" dirty="0" err="1">
                <a:ea typeface="Calibri"/>
                <a:cs typeface="B Badr"/>
              </a:rPr>
              <a:t>وَ</a:t>
            </a:r>
            <a:r>
              <a:rPr lang="fa-IR" sz="2400" b="1" dirty="0">
                <a:ea typeface="Calibri"/>
                <a:cs typeface="B Badr"/>
              </a:rPr>
              <a:t> </a:t>
            </a:r>
            <a:r>
              <a:rPr lang="fa-IR" sz="2400" b="1" dirty="0" err="1">
                <a:ea typeface="Calibri"/>
                <a:cs typeface="B Badr"/>
              </a:rPr>
              <a:t>ذَرُوا</a:t>
            </a:r>
            <a:r>
              <a:rPr lang="fa-IR" sz="2400" b="1" dirty="0">
                <a:ea typeface="Calibri"/>
                <a:cs typeface="B Badr"/>
              </a:rPr>
              <a:t> </a:t>
            </a:r>
            <a:r>
              <a:rPr lang="fa-IR" sz="2400" b="1" dirty="0" err="1">
                <a:ea typeface="Calibri"/>
                <a:cs typeface="B Badr"/>
              </a:rPr>
              <a:t>الْبَيْعَ</a:t>
            </a:r>
            <a:r>
              <a:rPr lang="fa-IR" sz="2400" b="1" dirty="0">
                <a:ea typeface="Calibri"/>
                <a:cs typeface="B Badr"/>
              </a:rPr>
              <a:t> </a:t>
            </a:r>
            <a:r>
              <a:rPr lang="fa-IR" sz="2400" b="1" dirty="0" err="1">
                <a:ea typeface="Calibri"/>
                <a:cs typeface="B Badr"/>
              </a:rPr>
              <a:t>ذلِكُمْ</a:t>
            </a:r>
            <a:r>
              <a:rPr lang="fa-IR" sz="2400" b="1" dirty="0">
                <a:ea typeface="Calibri"/>
                <a:cs typeface="B Badr"/>
              </a:rPr>
              <a:t> </a:t>
            </a:r>
            <a:r>
              <a:rPr lang="fa-IR" sz="2400" b="1" dirty="0" err="1">
                <a:ea typeface="Calibri"/>
                <a:cs typeface="B Badr"/>
              </a:rPr>
              <a:t>خَيْرٌ</a:t>
            </a:r>
            <a:r>
              <a:rPr lang="fa-IR" sz="2400" b="1" dirty="0">
                <a:ea typeface="Calibri"/>
                <a:cs typeface="B Badr"/>
              </a:rPr>
              <a:t> </a:t>
            </a:r>
            <a:r>
              <a:rPr lang="fa-IR" sz="2400" b="1" dirty="0" err="1">
                <a:ea typeface="Calibri"/>
                <a:cs typeface="B Badr"/>
              </a:rPr>
              <a:t>لَكُمْ</a:t>
            </a:r>
            <a:r>
              <a:rPr lang="fa-IR" sz="2400" b="1" dirty="0">
                <a:ea typeface="Calibri"/>
                <a:cs typeface="B Badr"/>
              </a:rPr>
              <a:t> </a:t>
            </a:r>
            <a:r>
              <a:rPr lang="fa-IR" sz="2400" b="1" dirty="0" err="1">
                <a:ea typeface="Calibri"/>
                <a:cs typeface="B Badr"/>
              </a:rPr>
              <a:t>إِنْ</a:t>
            </a:r>
            <a:r>
              <a:rPr lang="fa-IR" sz="2400" b="1" dirty="0">
                <a:ea typeface="Calibri"/>
                <a:cs typeface="B Badr"/>
              </a:rPr>
              <a:t> </a:t>
            </a:r>
            <a:r>
              <a:rPr lang="fa-IR" sz="2400" b="1" dirty="0" err="1">
                <a:ea typeface="Calibri"/>
                <a:cs typeface="B Badr"/>
              </a:rPr>
              <a:t>كُنْتُمْ</a:t>
            </a:r>
            <a:r>
              <a:rPr lang="fa-IR" sz="2400" b="1" dirty="0">
                <a:ea typeface="Calibri"/>
                <a:cs typeface="B Badr"/>
              </a:rPr>
              <a:t> </a:t>
            </a:r>
            <a:r>
              <a:rPr lang="fa-IR" sz="2400" b="1" dirty="0" err="1" smtClean="0">
                <a:ea typeface="Calibri"/>
                <a:cs typeface="B Badr"/>
              </a:rPr>
              <a:t>تَعْلَمُون</a:t>
            </a:r>
            <a:r>
              <a:rPr lang="fa-IR" sz="2400" b="1" dirty="0" smtClean="0">
                <a:ea typeface="Calibri"/>
                <a:cs typeface="B Badr"/>
              </a:rPr>
              <a:t>                    </a:t>
            </a:r>
            <a:r>
              <a:rPr lang="fa-IR" sz="1800" b="1" dirty="0">
                <a:ea typeface="Calibri"/>
                <a:cs typeface="B Badr"/>
              </a:rPr>
              <a:t> </a:t>
            </a:r>
            <a:r>
              <a:rPr lang="fa-IR" sz="1800" b="1" dirty="0" smtClean="0">
                <a:ea typeface="Calibri"/>
                <a:cs typeface="B Badr"/>
              </a:rPr>
              <a:t>                                          </a:t>
            </a:r>
            <a:r>
              <a:rPr lang="fa-IR" sz="1800" b="1" dirty="0" err="1" smtClean="0">
                <a:ea typeface="Calibri"/>
                <a:cs typeface="B Badr"/>
              </a:rPr>
              <a:t>جمعة</a:t>
            </a:r>
            <a:r>
              <a:rPr lang="fa-IR" sz="1800" b="1" dirty="0" smtClean="0">
                <a:ea typeface="Calibri"/>
                <a:cs typeface="B Badr"/>
              </a:rPr>
              <a:t> </a:t>
            </a:r>
            <a:r>
              <a:rPr lang="fa-IR" sz="1800" b="1" dirty="0">
                <a:ea typeface="Calibri"/>
                <a:cs typeface="B Badr"/>
              </a:rPr>
              <a:t>: </a:t>
            </a:r>
            <a:r>
              <a:rPr lang="fa-IR" sz="1800" b="1" dirty="0" smtClean="0">
                <a:ea typeface="Calibri"/>
                <a:cs typeface="B Badr"/>
              </a:rPr>
              <a:t>9</a:t>
            </a:r>
            <a:endParaRPr lang="en-US" sz="1800" b="1" dirty="0">
              <a:ea typeface="Calibri"/>
              <a:cs typeface="B Badr"/>
            </a:endParaRPr>
          </a:p>
          <a:p>
            <a:pPr>
              <a:spcAft>
                <a:spcPts val="1000"/>
              </a:spcAft>
            </a:pPr>
            <a:r>
              <a:rPr lang="fa-IR" sz="2400" b="1" dirty="0" smtClean="0">
                <a:ea typeface="Calibri"/>
                <a:cs typeface="B Badr"/>
              </a:rPr>
              <a:t> </a:t>
            </a:r>
            <a:r>
              <a:rPr lang="fa-IR" sz="2400" b="1" dirty="0" err="1">
                <a:ea typeface="Calibri"/>
                <a:cs typeface="B Badr"/>
              </a:rPr>
              <a:t>وَ</a:t>
            </a:r>
            <a:r>
              <a:rPr lang="fa-IR" sz="2400" b="1" dirty="0">
                <a:ea typeface="Calibri"/>
                <a:cs typeface="B Badr"/>
              </a:rPr>
              <a:t> </a:t>
            </a:r>
            <a:r>
              <a:rPr lang="fa-IR" sz="2400" b="1" dirty="0" err="1">
                <a:ea typeface="Calibri"/>
                <a:cs typeface="B Badr"/>
              </a:rPr>
              <a:t>إِذا</a:t>
            </a:r>
            <a:r>
              <a:rPr lang="fa-IR" sz="2400" b="1" dirty="0">
                <a:ea typeface="Calibri"/>
                <a:cs typeface="B Badr"/>
              </a:rPr>
              <a:t> </a:t>
            </a:r>
            <a:r>
              <a:rPr lang="fa-IR" sz="2400" b="1" dirty="0" err="1">
                <a:solidFill>
                  <a:srgbClr val="FF0000"/>
                </a:solidFill>
                <a:ea typeface="Calibri"/>
                <a:cs typeface="B Badr"/>
              </a:rPr>
              <a:t>نادَيْتُمْ</a:t>
            </a:r>
            <a:r>
              <a:rPr lang="fa-IR" sz="2400" b="1" dirty="0">
                <a:ea typeface="Calibri"/>
                <a:cs typeface="B Badr"/>
              </a:rPr>
              <a:t> </a:t>
            </a:r>
            <a:r>
              <a:rPr lang="fa-IR" sz="2400" b="1" dirty="0" err="1">
                <a:ea typeface="Calibri"/>
                <a:cs typeface="B Badr"/>
              </a:rPr>
              <a:t>إِلَى</a:t>
            </a:r>
            <a:r>
              <a:rPr lang="fa-IR" sz="2400" b="1" dirty="0">
                <a:ea typeface="Calibri"/>
                <a:cs typeface="B Badr"/>
              </a:rPr>
              <a:t> </a:t>
            </a:r>
            <a:r>
              <a:rPr lang="fa-IR" sz="2400" b="1" dirty="0" err="1">
                <a:solidFill>
                  <a:srgbClr val="FF0000"/>
                </a:solidFill>
                <a:ea typeface="Calibri"/>
                <a:cs typeface="B Badr"/>
              </a:rPr>
              <a:t>الصَّلاةِ</a:t>
            </a:r>
            <a:r>
              <a:rPr lang="fa-IR" sz="2400" b="1" dirty="0">
                <a:ea typeface="Calibri"/>
                <a:cs typeface="B Badr"/>
              </a:rPr>
              <a:t> </a:t>
            </a:r>
            <a:r>
              <a:rPr lang="fa-IR" sz="2400" b="1" dirty="0" err="1">
                <a:ea typeface="Calibri"/>
                <a:cs typeface="B Badr"/>
              </a:rPr>
              <a:t>اتَّخَذُوها</a:t>
            </a:r>
            <a:r>
              <a:rPr lang="fa-IR" sz="2400" b="1" dirty="0">
                <a:ea typeface="Calibri"/>
                <a:cs typeface="B Badr"/>
              </a:rPr>
              <a:t> </a:t>
            </a:r>
            <a:r>
              <a:rPr lang="fa-IR" sz="2400" b="1" dirty="0" err="1">
                <a:ea typeface="Calibri"/>
                <a:cs typeface="B Badr"/>
              </a:rPr>
              <a:t>هُزُواً</a:t>
            </a:r>
            <a:r>
              <a:rPr lang="fa-IR" sz="2400" b="1" dirty="0">
                <a:ea typeface="Calibri"/>
                <a:cs typeface="B Badr"/>
              </a:rPr>
              <a:t> </a:t>
            </a:r>
            <a:r>
              <a:rPr lang="fa-IR" sz="2400" b="1" dirty="0" err="1">
                <a:ea typeface="Calibri"/>
                <a:cs typeface="B Badr"/>
              </a:rPr>
              <a:t>وَ</a:t>
            </a:r>
            <a:r>
              <a:rPr lang="fa-IR" sz="2400" b="1" dirty="0">
                <a:ea typeface="Calibri"/>
                <a:cs typeface="B Badr"/>
              </a:rPr>
              <a:t> </a:t>
            </a:r>
            <a:r>
              <a:rPr lang="fa-IR" sz="2400" b="1" dirty="0" err="1">
                <a:ea typeface="Calibri"/>
                <a:cs typeface="B Badr"/>
              </a:rPr>
              <a:t>لَعِباً</a:t>
            </a:r>
            <a:r>
              <a:rPr lang="fa-IR" sz="2400" b="1" dirty="0">
                <a:ea typeface="Calibri"/>
                <a:cs typeface="B Badr"/>
              </a:rPr>
              <a:t> </a:t>
            </a:r>
            <a:r>
              <a:rPr lang="fa-IR" sz="2400" b="1" dirty="0" err="1">
                <a:ea typeface="Calibri"/>
                <a:cs typeface="B Badr"/>
              </a:rPr>
              <a:t>ذلِكَ</a:t>
            </a:r>
            <a:r>
              <a:rPr lang="fa-IR" sz="2400" b="1" dirty="0">
                <a:ea typeface="Calibri"/>
                <a:cs typeface="B Badr"/>
              </a:rPr>
              <a:t> </a:t>
            </a:r>
            <a:r>
              <a:rPr lang="fa-IR" sz="2400" b="1" dirty="0" err="1">
                <a:ea typeface="Calibri"/>
                <a:cs typeface="B Badr"/>
              </a:rPr>
              <a:t>بِأَنَّهُمْ</a:t>
            </a:r>
            <a:r>
              <a:rPr lang="fa-IR" sz="2400" b="1" dirty="0">
                <a:ea typeface="Calibri"/>
                <a:cs typeface="B Badr"/>
              </a:rPr>
              <a:t> </a:t>
            </a:r>
            <a:r>
              <a:rPr lang="fa-IR" sz="2400" b="1" dirty="0" err="1">
                <a:ea typeface="Calibri"/>
                <a:cs typeface="B Badr"/>
              </a:rPr>
              <a:t>قَوْمٌ</a:t>
            </a:r>
            <a:r>
              <a:rPr lang="fa-IR" sz="2400" b="1" dirty="0">
                <a:ea typeface="Calibri"/>
                <a:cs typeface="B Badr"/>
              </a:rPr>
              <a:t> لا </a:t>
            </a:r>
            <a:r>
              <a:rPr lang="fa-IR" sz="2400" b="1" dirty="0" err="1" smtClean="0">
                <a:ea typeface="Calibri"/>
                <a:cs typeface="B Badr"/>
              </a:rPr>
              <a:t>يَعْقِلُون</a:t>
            </a:r>
            <a:r>
              <a:rPr lang="fa-IR" sz="2400" b="1" dirty="0" smtClean="0">
                <a:ea typeface="Calibri"/>
                <a:cs typeface="B Badr"/>
              </a:rPr>
              <a:t>     </a:t>
            </a:r>
            <a:r>
              <a:rPr lang="fa-IR" sz="1800" b="1" dirty="0" err="1">
                <a:ea typeface="Calibri"/>
                <a:cs typeface="B Badr"/>
              </a:rPr>
              <a:t>مائدة</a:t>
            </a:r>
            <a:r>
              <a:rPr lang="fa-IR" sz="1800" b="1" dirty="0">
                <a:ea typeface="Calibri"/>
                <a:cs typeface="B Badr"/>
              </a:rPr>
              <a:t> : </a:t>
            </a:r>
            <a:r>
              <a:rPr lang="fa-IR" sz="1800" b="1" dirty="0" smtClean="0">
                <a:ea typeface="Calibri"/>
                <a:cs typeface="B Badr"/>
              </a:rPr>
              <a:t>58</a:t>
            </a:r>
          </a:p>
          <a:p>
            <a:pPr>
              <a:lnSpc>
                <a:spcPct val="115000"/>
              </a:lnSpc>
              <a:spcAft>
                <a:spcPts val="1000"/>
              </a:spcAft>
            </a:pPr>
            <a:r>
              <a:rPr lang="fa-IR" b="1" cap="all" dirty="0" smtClean="0">
                <a:ln w="9000" cmpd="sng">
                  <a:solidFill>
                    <a:sysClr val="windowText" lastClr="000000"/>
                  </a:solidFill>
                  <a:prstDash val="solid"/>
                </a:ln>
                <a:solidFill>
                  <a:schemeClr val="tx1"/>
                </a:solidFill>
                <a:effectLst/>
                <a:latin typeface="Cambria"/>
                <a:ea typeface="Times New Roman"/>
                <a:cs typeface="B Lotus" pitchFamily="2" charset="-78"/>
              </a:rPr>
              <a:t> 2- کثرت دعوت </a:t>
            </a:r>
          </a:p>
          <a:p>
            <a:pPr>
              <a:spcAft>
                <a:spcPts val="1000"/>
              </a:spcAft>
            </a:pPr>
            <a:r>
              <a:rPr lang="fa-IR" b="1" cap="all" dirty="0" smtClean="0">
                <a:ln w="9000" cmpd="sng">
                  <a:solidFill>
                    <a:sysClr val="windowText" lastClr="000000"/>
                  </a:solidFill>
                  <a:prstDash val="solid"/>
                </a:ln>
                <a:solidFill>
                  <a:schemeClr val="tx1"/>
                </a:solidFill>
                <a:effectLst/>
                <a:latin typeface="Cambria"/>
                <a:ea typeface="Times New Roman"/>
                <a:cs typeface="B Lotus" pitchFamily="2" charset="-78"/>
              </a:rPr>
              <a:t>سؤال ؛  </a:t>
            </a:r>
            <a:r>
              <a:rPr lang="fa-IR" sz="2800" b="1" cap="all" dirty="0" smtClean="0">
                <a:ln w="9000" cmpd="sng">
                  <a:solidFill>
                    <a:sysClr val="windowText" lastClr="000000"/>
                  </a:solidFill>
                  <a:prstDash val="solid"/>
                </a:ln>
                <a:solidFill>
                  <a:schemeClr val="tx1"/>
                </a:solidFill>
                <a:effectLst/>
                <a:latin typeface="Cambria"/>
                <a:ea typeface="Times New Roman"/>
                <a:cs typeface="B Lotus" pitchFamily="2" charset="-78"/>
              </a:rPr>
              <a:t>برای پنج نوبت نماز، چند بار </a:t>
            </a:r>
            <a:r>
              <a:rPr lang="fa-IR" sz="2800" b="1" cap="all" dirty="0" smtClean="0">
                <a:ln w="9000" cmpd="sng">
                  <a:solidFill>
                    <a:sysClr val="windowText" lastClr="000000"/>
                  </a:solidFill>
                  <a:prstDash val="solid"/>
                </a:ln>
                <a:solidFill>
                  <a:schemeClr val="tx1"/>
                </a:solidFill>
                <a:latin typeface="Cambria"/>
                <a:ea typeface="Times New Roman"/>
                <a:cs typeface="B Lotus" pitchFamily="2" charset="-78"/>
              </a:rPr>
              <a:t>در هر </a:t>
            </a:r>
            <a:r>
              <a:rPr lang="fa-IR" sz="2800" b="1" cap="all" dirty="0">
                <a:ln w="9000" cmpd="sng">
                  <a:solidFill>
                    <a:sysClr val="windowText" lastClr="000000"/>
                  </a:solidFill>
                  <a:prstDash val="solid"/>
                </a:ln>
                <a:solidFill>
                  <a:schemeClr val="tx1"/>
                </a:solidFill>
                <a:latin typeface="Cambria"/>
                <a:ea typeface="Times New Roman"/>
                <a:cs typeface="B Lotus" pitchFamily="2" charset="-78"/>
              </a:rPr>
              <a:t>روز </a:t>
            </a:r>
            <a:r>
              <a:rPr lang="fa-IR" sz="2800" b="1" cap="all" dirty="0" smtClean="0">
                <a:ln w="9000" cmpd="sng">
                  <a:solidFill>
                    <a:sysClr val="windowText" lastClr="000000"/>
                  </a:solidFill>
                  <a:prstDash val="solid"/>
                </a:ln>
                <a:solidFill>
                  <a:schemeClr val="tx1"/>
                </a:solidFill>
                <a:effectLst/>
                <a:latin typeface="Cambria"/>
                <a:ea typeface="Times New Roman"/>
                <a:cs typeface="B Lotus" pitchFamily="2" charset="-78"/>
              </a:rPr>
              <a:t>به آن </a:t>
            </a:r>
            <a:r>
              <a:rPr lang="fa-IR" sz="2800" b="1" cap="all" dirty="0" smtClean="0">
                <a:ln w="9000" cmpd="sng">
                  <a:solidFill>
                    <a:sysClr val="windowText" lastClr="000000"/>
                  </a:solidFill>
                  <a:prstDash val="solid"/>
                </a:ln>
                <a:solidFill>
                  <a:schemeClr val="tx1"/>
                </a:solidFill>
                <a:latin typeface="Cambria"/>
                <a:ea typeface="Times New Roman"/>
                <a:cs typeface="B Lotus" pitchFamily="2" charset="-78"/>
              </a:rPr>
              <a:t>دعوت می شویم؟</a:t>
            </a:r>
            <a:r>
              <a:rPr lang="fa-IR" sz="2800" b="1" cap="all" dirty="0" smtClean="0">
                <a:ln w="9000" cmpd="sng">
                  <a:solidFill>
                    <a:sysClr val="windowText" lastClr="000000"/>
                  </a:solidFill>
                  <a:prstDash val="solid"/>
                </a:ln>
                <a:solidFill>
                  <a:schemeClr val="tx1"/>
                </a:solidFill>
                <a:effectLst/>
                <a:latin typeface="Cambria"/>
                <a:ea typeface="Times New Roman"/>
                <a:cs typeface="B Lotus" pitchFamily="2" charset="-78"/>
              </a:rPr>
              <a:t>  </a:t>
            </a:r>
            <a:endParaRPr lang="en-US" b="1" cap="all" dirty="0">
              <a:ln w="9000" cmpd="sng">
                <a:solidFill>
                  <a:sysClr val="windowText" lastClr="000000"/>
                </a:solidFill>
                <a:prstDash val="solid"/>
              </a:ln>
              <a:solidFill>
                <a:schemeClr val="tx1"/>
              </a:solidFill>
              <a:effectLst/>
              <a:latin typeface="Cambria"/>
              <a:ea typeface="Times New Roman"/>
              <a:cs typeface="B Lotus" pitchFamily="2" charset="-78"/>
            </a:endParaRPr>
          </a:p>
          <a:p>
            <a:pPr marL="0" indent="0">
              <a:spcBef>
                <a:spcPts val="1000"/>
              </a:spcBef>
              <a:buNone/>
            </a:pPr>
            <a:r>
              <a:rPr lang="fa-IR" sz="2800" b="1" cap="all" dirty="0" smtClean="0">
                <a:ln w="9000" cmpd="sng">
                  <a:solidFill>
                    <a:sysClr val="windowText" lastClr="000000"/>
                  </a:solidFill>
                  <a:prstDash val="solid"/>
                </a:ln>
                <a:solidFill>
                  <a:schemeClr val="tx1"/>
                </a:solidFill>
                <a:effectLst>
                  <a:reflection blurRad="12700" stA="28000" endPos="45000" dist="1000" dir="5400000" sy="-100000" algn="bl" rotWithShape="0"/>
                </a:effectLst>
                <a:latin typeface="Cambria"/>
                <a:ea typeface="Times New Roman"/>
                <a:cs typeface="B Lotus" pitchFamily="2" charset="-78"/>
              </a:rPr>
              <a:t>   </a:t>
            </a:r>
            <a:r>
              <a:rPr lang="fa-IR" sz="2800" b="1" cap="all" dirty="0" smtClean="0">
                <a:ln w="9000" cmpd="sng">
                  <a:solidFill>
                    <a:sysClr val="windowText" lastClr="000000"/>
                  </a:solidFill>
                  <a:prstDash val="solid"/>
                </a:ln>
                <a:solidFill>
                  <a:schemeClr val="tx1"/>
                </a:solidFill>
                <a:effectLst/>
                <a:latin typeface="Cambria"/>
                <a:ea typeface="Times New Roman"/>
                <a:cs typeface="B Lotus" pitchFamily="2" charset="-78"/>
              </a:rPr>
              <a:t>70 مرتبه اعلام برای نماز</a:t>
            </a:r>
            <a:endParaRPr lang="fa-IR" sz="1800" b="1" cap="all" dirty="0" smtClean="0">
              <a:ln w="9000" cmpd="sng">
                <a:noFill/>
                <a:prstDash val="solid"/>
              </a:ln>
              <a:solidFill>
                <a:schemeClr val="tx1"/>
              </a:solidFill>
              <a:effectLst/>
              <a:latin typeface="Cambria"/>
              <a:ea typeface="Times New Roman"/>
              <a:cs typeface="B Lotus" pitchFamily="2" charset="-78"/>
            </a:endParaRPr>
          </a:p>
          <a:p>
            <a:pPr marL="0" indent="0">
              <a:spcBef>
                <a:spcPts val="1000"/>
              </a:spcBef>
              <a:buNone/>
            </a:pPr>
            <a:r>
              <a:rPr lang="fa-IR" sz="2800" b="1" cap="all" dirty="0" smtClean="0">
                <a:ln w="9000" cmpd="sng">
                  <a:noFill/>
                  <a:prstDash val="solid"/>
                </a:ln>
                <a:solidFill>
                  <a:schemeClr val="tx1"/>
                </a:solidFill>
                <a:effectLst/>
                <a:latin typeface="Cambria"/>
                <a:ea typeface="Times New Roman"/>
                <a:cs typeface="B Lotus" pitchFamily="2" charset="-78"/>
              </a:rPr>
              <a:t>   </a:t>
            </a:r>
            <a:r>
              <a:rPr lang="fa-IR" sz="2400" b="1" dirty="0" smtClean="0">
                <a:solidFill>
                  <a:schemeClr val="tx1"/>
                </a:solidFill>
                <a:effectLst/>
                <a:ea typeface="Calibri"/>
                <a:cs typeface="B Lotus" pitchFamily="2" charset="-78"/>
              </a:rPr>
              <a:t>1- </a:t>
            </a:r>
            <a:r>
              <a:rPr lang="fa-IR" sz="2400" b="1" dirty="0" err="1" smtClean="0">
                <a:solidFill>
                  <a:schemeClr val="tx1"/>
                </a:solidFill>
                <a:effectLst/>
                <a:ea typeface="Calibri"/>
                <a:cs typeface="B Lotus" pitchFamily="2" charset="-78"/>
              </a:rPr>
              <a:t>حَيَّ</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عَلَى</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الصَّلَاةِ</a:t>
            </a:r>
            <a:r>
              <a:rPr lang="fa-IR" sz="2400" b="1" dirty="0" smtClean="0">
                <a:solidFill>
                  <a:schemeClr val="tx1"/>
                </a:solidFill>
                <a:effectLst/>
                <a:ea typeface="Calibri"/>
                <a:cs typeface="B Lotus" pitchFamily="2" charset="-78"/>
              </a:rPr>
              <a:t>                   2- </a:t>
            </a:r>
            <a:r>
              <a:rPr lang="fa-IR" sz="2400" b="1" dirty="0" err="1">
                <a:solidFill>
                  <a:schemeClr val="tx1"/>
                </a:solidFill>
                <a:effectLst/>
                <a:latin typeface="B Badr"/>
                <a:ea typeface="Calibri"/>
                <a:cs typeface="B Lotus" pitchFamily="2" charset="-78"/>
              </a:rPr>
              <a:t>حَيَّ</a:t>
            </a:r>
            <a:r>
              <a:rPr lang="fa-IR" sz="2400" b="1" dirty="0">
                <a:solidFill>
                  <a:schemeClr val="tx1"/>
                </a:solidFill>
                <a:effectLst/>
                <a:latin typeface="B Badr"/>
                <a:ea typeface="Calibri"/>
                <a:cs typeface="B Lotus" pitchFamily="2" charset="-78"/>
              </a:rPr>
              <a:t> </a:t>
            </a:r>
            <a:r>
              <a:rPr lang="fa-IR" sz="2400" b="1" dirty="0" err="1">
                <a:solidFill>
                  <a:schemeClr val="tx1"/>
                </a:solidFill>
                <a:effectLst/>
                <a:latin typeface="B Badr"/>
                <a:ea typeface="Calibri"/>
                <a:cs typeface="B Lotus" pitchFamily="2" charset="-78"/>
              </a:rPr>
              <a:t>عَلَى</a:t>
            </a:r>
            <a:r>
              <a:rPr lang="fa-IR" sz="2400" b="1" dirty="0">
                <a:solidFill>
                  <a:schemeClr val="tx1"/>
                </a:solidFill>
                <a:effectLst/>
                <a:latin typeface="B Badr"/>
                <a:ea typeface="Calibri"/>
                <a:cs typeface="B Lotus" pitchFamily="2" charset="-78"/>
              </a:rPr>
              <a:t> </a:t>
            </a:r>
            <a:r>
              <a:rPr lang="fa-IR" sz="2400" b="1" dirty="0" err="1">
                <a:solidFill>
                  <a:schemeClr val="tx1"/>
                </a:solidFill>
                <a:effectLst/>
                <a:latin typeface="B Badr"/>
                <a:ea typeface="Calibri"/>
                <a:cs typeface="B Lotus" pitchFamily="2" charset="-78"/>
              </a:rPr>
              <a:t>الْفَلَاحِ</a:t>
            </a:r>
            <a:r>
              <a:rPr lang="fa-IR" sz="2400" b="1" dirty="0">
                <a:solidFill>
                  <a:schemeClr val="tx1"/>
                </a:solidFill>
                <a:effectLst/>
                <a:latin typeface="B Badr"/>
                <a:ea typeface="Calibri"/>
                <a:cs typeface="B Lotus" pitchFamily="2" charset="-78"/>
              </a:rPr>
              <a:t> </a:t>
            </a:r>
            <a:endParaRPr lang="en-US" sz="2400" b="1" dirty="0" smtClean="0">
              <a:solidFill>
                <a:schemeClr val="tx1"/>
              </a:solidFill>
              <a:effectLst/>
              <a:ea typeface="Calibri"/>
              <a:cs typeface="B Lotus" pitchFamily="2" charset="-78"/>
            </a:endParaRPr>
          </a:p>
          <a:p>
            <a:pPr marL="0" lvl="0" indent="0">
              <a:spcAft>
                <a:spcPts val="1000"/>
              </a:spcAft>
              <a:buNone/>
            </a:pPr>
            <a:r>
              <a:rPr lang="fa-IR" sz="2400" b="1" dirty="0" smtClean="0">
                <a:solidFill>
                  <a:schemeClr val="tx1"/>
                </a:solidFill>
                <a:effectLst/>
                <a:ea typeface="Calibri"/>
                <a:cs typeface="B Lotus" pitchFamily="2" charset="-78"/>
              </a:rPr>
              <a:t>  3- </a:t>
            </a:r>
            <a:r>
              <a:rPr lang="fa-IR" sz="2400" b="1" dirty="0" err="1" smtClean="0">
                <a:solidFill>
                  <a:schemeClr val="tx1"/>
                </a:solidFill>
                <a:effectLst/>
                <a:ea typeface="Calibri"/>
                <a:cs typeface="B Lotus" pitchFamily="2" charset="-78"/>
              </a:rPr>
              <a:t>حَيَّ</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عَلَى</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خَيْرِ</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الْعَمَلِ</a:t>
            </a:r>
            <a:r>
              <a:rPr lang="fa-IR" sz="2400" b="1" dirty="0" smtClean="0">
                <a:solidFill>
                  <a:schemeClr val="tx1"/>
                </a:solidFill>
                <a:effectLst/>
                <a:ea typeface="Calibri"/>
                <a:cs typeface="B Lotus" pitchFamily="2" charset="-78"/>
              </a:rPr>
              <a:t> </a:t>
            </a:r>
            <a:r>
              <a:rPr lang="fa-IR" sz="2400" b="1" dirty="0">
                <a:solidFill>
                  <a:schemeClr val="tx1"/>
                </a:solidFill>
                <a:effectLst/>
                <a:ea typeface="Calibri"/>
                <a:cs typeface="B Lotus" pitchFamily="2" charset="-78"/>
              </a:rPr>
              <a:t> </a:t>
            </a:r>
            <a:r>
              <a:rPr lang="fa-IR" sz="2400" b="1" dirty="0" smtClean="0">
                <a:solidFill>
                  <a:schemeClr val="tx1"/>
                </a:solidFill>
                <a:effectLst/>
                <a:ea typeface="Calibri"/>
                <a:cs typeface="B Lotus" pitchFamily="2" charset="-78"/>
              </a:rPr>
              <a:t>              4-  </a:t>
            </a:r>
            <a:r>
              <a:rPr lang="fa-IR" sz="2400" b="1" dirty="0" err="1" smtClean="0">
                <a:solidFill>
                  <a:schemeClr val="tx1"/>
                </a:solidFill>
                <a:effectLst/>
                <a:ea typeface="Calibri"/>
                <a:cs typeface="B Lotus" pitchFamily="2" charset="-78"/>
              </a:rPr>
              <a:t>قَدْ</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قَامَتِ</a:t>
            </a:r>
            <a:r>
              <a:rPr lang="fa-IR" sz="2400" b="1" dirty="0" smtClean="0">
                <a:solidFill>
                  <a:schemeClr val="tx1"/>
                </a:solidFill>
                <a:effectLst/>
                <a:ea typeface="Calibri"/>
                <a:cs typeface="B Lotus" pitchFamily="2" charset="-78"/>
              </a:rPr>
              <a:t> </a:t>
            </a:r>
            <a:r>
              <a:rPr lang="fa-IR" sz="2400" b="1" dirty="0" err="1" smtClean="0">
                <a:solidFill>
                  <a:schemeClr val="tx1"/>
                </a:solidFill>
                <a:effectLst/>
                <a:ea typeface="Calibri"/>
                <a:cs typeface="B Lotus" pitchFamily="2" charset="-78"/>
              </a:rPr>
              <a:t>الصَّلَاة</a:t>
            </a:r>
            <a:endParaRPr lang="en-US" sz="2400" b="1" dirty="0" smtClean="0">
              <a:solidFill>
                <a:schemeClr val="tx1"/>
              </a:solidFill>
              <a:effectLst/>
              <a:ea typeface="Calibri"/>
              <a:cs typeface="B Lotus" pitchFamily="2" charset="-78"/>
            </a:endParaRPr>
          </a:p>
        </p:txBody>
      </p:sp>
      <p:sp>
        <p:nvSpPr>
          <p:cNvPr id="4" name="Rounded Rectangle 3"/>
          <p:cNvSpPr/>
          <p:nvPr/>
        </p:nvSpPr>
        <p:spPr>
          <a:xfrm>
            <a:off x="1905000" y="116632"/>
            <a:ext cx="5378152" cy="1080120"/>
          </a:xfrm>
          <a:prstGeom prst="roundRect">
            <a:avLst/>
          </a:prstGeom>
          <a:solidFill>
            <a:srgbClr val="C00000"/>
          </a:solidFill>
          <a:ln w="38100">
            <a:solidFill>
              <a:srgbClr val="FFFF00"/>
            </a:solidFill>
          </a:ln>
          <a:effectLst>
            <a:glow rad="63500">
              <a:schemeClr val="accent5">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a:ea typeface="Times New Roman"/>
                <a:cs typeface="B Mitra" pitchFamily="2" charset="-78"/>
              </a:rPr>
              <a:t>بیشترین تبلیغات</a:t>
            </a:r>
          </a:p>
        </p:txBody>
      </p:sp>
      <p:sp>
        <p:nvSpPr>
          <p:cNvPr id="5" name="Rectangle 4"/>
          <p:cNvSpPr/>
          <p:nvPr/>
        </p:nvSpPr>
        <p:spPr>
          <a:xfrm>
            <a:off x="7559824" y="0"/>
            <a:ext cx="1584176"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Times New Roman"/>
              </a:rPr>
              <a:t>اهمیت</a:t>
            </a:r>
            <a:endParaRPr lang="en-US" sz="3200" kern="0" dirty="0">
              <a:solidFill>
                <a:sysClr val="window" lastClr="FFFFFF"/>
              </a:solidFill>
              <a:latin typeface="Constantia"/>
            </a:endParaRPr>
          </a:p>
        </p:txBody>
      </p:sp>
    </p:spTree>
    <p:extLst>
      <p:ext uri="{BB962C8B-B14F-4D97-AF65-F5344CB8AC3E}">
        <p14:creationId xmlns:p14="http://schemas.microsoft.com/office/powerpoint/2010/main" val="64715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1000"/>
                                        <p:tgtEl>
                                          <p:spTgt spid="3">
                                            <p:txEl>
                                              <p:pRg st="9" end="9"/>
                                            </p:txEl>
                                          </p:spTgt>
                                        </p:tgtEl>
                                      </p:cBhvr>
                                    </p:animEffect>
                                    <p:anim calcmode="lin" valueType="num">
                                      <p:cBhvr>
                                        <p:cTn id="6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2000" r="-17000" b="-10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304800" y="152400"/>
            <a:ext cx="8534400" cy="6400800"/>
          </a:xfrm>
        </p:spPr>
        <p:txBody>
          <a:bodyPr anchor="ctr">
            <a:normAutofit/>
          </a:bodyPr>
          <a:lstStyle/>
          <a:p>
            <a:pPr marL="0" indent="0" algn="ctr">
              <a:lnSpc>
                <a:spcPct val="150000"/>
              </a:lnSpc>
              <a:buNone/>
            </a:pPr>
            <a:r>
              <a:rPr lang="fa-IR" sz="10400" dirty="0" smtClean="0">
                <a:latin typeface="IranNastaliq" pitchFamily="18" charset="0"/>
                <a:cs typeface="IranNastaliq" pitchFamily="18" charset="0"/>
              </a:rPr>
              <a:t>حساسیت شیطان   به   </a:t>
            </a:r>
          </a:p>
          <a:p>
            <a:pPr marL="0" indent="0" algn="ctr">
              <a:lnSpc>
                <a:spcPct val="150000"/>
              </a:lnSpc>
              <a:buNone/>
            </a:pPr>
            <a:r>
              <a:rPr lang="fa-IR" sz="10400" dirty="0" smtClean="0">
                <a:latin typeface="IranNastaliq" pitchFamily="18" charset="0"/>
                <a:cs typeface="IranNastaliq" pitchFamily="18" charset="0"/>
              </a:rPr>
              <a:t>نماز   و   نماز  گزاران</a:t>
            </a:r>
            <a:endParaRPr lang="fa-IR" sz="10400" dirty="0">
              <a:latin typeface="IranNastaliq" pitchFamily="18" charset="0"/>
              <a:cs typeface="IranNastaliq" pitchFamily="18" charset="0"/>
            </a:endParaRPr>
          </a:p>
        </p:txBody>
      </p:sp>
      <p:sp>
        <p:nvSpPr>
          <p:cNvPr id="4" name="Frame 3"/>
          <p:cNvSpPr/>
          <p:nvPr/>
        </p:nvSpPr>
        <p:spPr>
          <a:xfrm>
            <a:off x="0" y="0"/>
            <a:ext cx="9144000" cy="6858000"/>
          </a:xfrm>
          <a:prstGeom prst="frame">
            <a:avLst>
              <a:gd name="adj1" fmla="val 2500"/>
            </a:avLst>
          </a:prstGeom>
          <a:solidFill>
            <a:srgbClr val="228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Tree>
    <p:extLst>
      <p:ext uri="{BB962C8B-B14F-4D97-AF65-F5344CB8AC3E}">
        <p14:creationId xmlns:p14="http://schemas.microsoft.com/office/powerpoint/2010/main" val="3060658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chor="ctr">
            <a:noAutofit/>
          </a:bodyPr>
          <a:lstStyle/>
          <a:p>
            <a:pPr marL="0" indent="0" algn="ctr">
              <a:buNone/>
            </a:pPr>
            <a:r>
              <a:rPr lang="fa-IR" sz="199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rPr>
              <a:t>چند  نمو نه</a:t>
            </a:r>
            <a:endParaRPr lang="en-US" sz="19900" dirty="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253393728"/>
      </p:ext>
    </p:extLst>
  </p:cSld>
  <p:clrMapOvr>
    <a:masterClrMapping/>
  </p:clrMapOvr>
  <p:transition spd="slow">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14109"/>
            </a:gs>
            <a:gs pos="100000">
              <a:srgbClr val="013D08"/>
            </a:gs>
          </a:gsLst>
          <a:lin ang="5400000" scaled="0"/>
        </a:gradFill>
        <a:effectLst/>
      </p:bgPr>
    </p:bg>
    <p:spTree>
      <p:nvGrpSpPr>
        <p:cNvPr id="1" name=""/>
        <p:cNvGrpSpPr/>
        <p:nvPr/>
      </p:nvGrpSpPr>
      <p:grpSpPr>
        <a:xfrm>
          <a:off x="0" y="0"/>
          <a:ext cx="0" cy="0"/>
          <a:chOff x="0" y="0"/>
          <a:chExt cx="0" cy="0"/>
        </a:xfrm>
      </p:grpSpPr>
      <p:sp>
        <p:nvSpPr>
          <p:cNvPr id="4" name="Rounded Rectangle 3"/>
          <p:cNvSpPr/>
          <p:nvPr/>
        </p:nvSpPr>
        <p:spPr>
          <a:xfrm>
            <a:off x="76200" y="76200"/>
            <a:ext cx="8991600" cy="6705600"/>
          </a:xfrm>
          <a:prstGeom prst="roundRect">
            <a:avLst>
              <a:gd name="adj" fmla="val 28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3200" dirty="0">
                <a:solidFill>
                  <a:prstClr val="white"/>
                </a:solidFill>
                <a:cs typeface="B Lotus" pitchFamily="2" charset="-78"/>
              </a:rPr>
              <a:t> </a:t>
            </a:r>
            <a:r>
              <a:rPr lang="fa-IR" sz="3600" dirty="0">
                <a:solidFill>
                  <a:prstClr val="white"/>
                </a:solidFill>
                <a:cs typeface="B Titr" pitchFamily="2" charset="-78"/>
              </a:rPr>
              <a:t>حساسیت </a:t>
            </a:r>
            <a:r>
              <a:rPr lang="fa-IR" sz="3600" dirty="0" smtClean="0">
                <a:solidFill>
                  <a:prstClr val="white"/>
                </a:solidFill>
                <a:cs typeface="B Titr" pitchFamily="2" charset="-78"/>
              </a:rPr>
              <a:t>شیطان</a:t>
            </a:r>
          </a:p>
          <a:p>
            <a:pPr algn="justLow" rtl="1">
              <a:lnSpc>
                <a:spcPct val="150000"/>
              </a:lnSpc>
            </a:pPr>
            <a:r>
              <a:rPr lang="fa-IR" sz="1900" dirty="0" smtClean="0">
                <a:solidFill>
                  <a:prstClr val="white"/>
                </a:solidFill>
                <a:cs typeface="B Titr" pitchFamily="2" charset="-78"/>
              </a:rPr>
              <a:t>قسم ها و تاکیدات افعالی که از شیطان در قرآن آمده ، حاکی از </a:t>
            </a:r>
            <a:r>
              <a:rPr lang="fa-IR" sz="1900" dirty="0" smtClean="0">
                <a:solidFill>
                  <a:srgbClr val="92D050"/>
                </a:solidFill>
                <a:cs typeface="B Titr" pitchFamily="2" charset="-78"/>
              </a:rPr>
              <a:t>دشمنی </a:t>
            </a:r>
            <a:r>
              <a:rPr lang="fa-IR" sz="1900" dirty="0" smtClean="0">
                <a:solidFill>
                  <a:srgbClr val="92D050"/>
                </a:solidFill>
                <a:cs typeface="B Titr" pitchFamily="2" charset="-78"/>
              </a:rPr>
              <a:t>بسیارجدی </a:t>
            </a:r>
            <a:r>
              <a:rPr lang="fa-IR" sz="1900" dirty="0" smtClean="0">
                <a:solidFill>
                  <a:srgbClr val="92D050"/>
                </a:solidFill>
                <a:cs typeface="B Titr" pitchFamily="2" charset="-78"/>
              </a:rPr>
              <a:t>او با بنی آدم </a:t>
            </a:r>
            <a:r>
              <a:rPr lang="fa-IR" sz="1900" dirty="0" smtClean="0">
                <a:solidFill>
                  <a:prstClr val="white"/>
                </a:solidFill>
                <a:cs typeface="B Titr" pitchFamily="2" charset="-78"/>
              </a:rPr>
              <a:t>است.</a:t>
            </a:r>
          </a:p>
          <a:p>
            <a:pPr algn="justLow" rtl="1">
              <a:lnSpc>
                <a:spcPct val="150000"/>
              </a:lnSpc>
            </a:pPr>
            <a:endParaRPr lang="fa-IR" sz="2000" dirty="0" smtClean="0">
              <a:solidFill>
                <a:prstClr val="white"/>
              </a:solidFill>
              <a:cs typeface="B Titr" pitchFamily="2" charset="-78"/>
            </a:endParaRPr>
          </a:p>
          <a:p>
            <a:pPr indent="-342900" algn="r" rtl="1">
              <a:spcBef>
                <a:spcPct val="20000"/>
              </a:spcBef>
              <a:buFont typeface="Arial" pitchFamily="34" charset="0"/>
              <a:buChar char="•"/>
            </a:pPr>
            <a:r>
              <a:rPr lang="fa-IR" sz="2000" dirty="0">
                <a:solidFill>
                  <a:srgbClr val="FFFF00"/>
                </a:solidFill>
                <a:latin typeface="Times New Roman"/>
                <a:ea typeface="Times New Roman"/>
                <a:cs typeface="B Traffic" pitchFamily="2" charset="-78"/>
              </a:rPr>
              <a:t>قالَ أَ رَأَيْتَكَ هذَا الَّذي كَرَّمْتَ عَلَيَّ لَئِنْ أَخَّرْتَنِ إِلى‏ يَوْمِ الْقِيامَةِ </a:t>
            </a:r>
            <a:r>
              <a:rPr lang="fa-IR" sz="2000" dirty="0">
                <a:solidFill>
                  <a:schemeClr val="bg1"/>
                </a:solidFill>
                <a:latin typeface="Times New Roman"/>
                <a:ea typeface="Times New Roman"/>
                <a:cs typeface="B Traffic" pitchFamily="2" charset="-78"/>
              </a:rPr>
              <a:t>لَأَحْتَنِكَنَ‏ </a:t>
            </a:r>
            <a:r>
              <a:rPr lang="fa-IR" sz="2000" dirty="0">
                <a:solidFill>
                  <a:srgbClr val="FFFF00"/>
                </a:solidFill>
                <a:latin typeface="Times New Roman"/>
                <a:ea typeface="Times New Roman"/>
                <a:cs typeface="B Traffic" pitchFamily="2" charset="-78"/>
              </a:rPr>
              <a:t>ذُرِّيَّتَهُ إِلاَّ قَليلاً </a:t>
            </a:r>
            <a:r>
              <a:rPr lang="fa-IR" sz="2000" dirty="0" smtClean="0">
                <a:solidFill>
                  <a:srgbClr val="025E0D"/>
                </a:solidFill>
                <a:latin typeface="Times New Roman"/>
                <a:ea typeface="Times New Roman"/>
                <a:cs typeface="B Traffic" pitchFamily="2" charset="-78"/>
              </a:rPr>
              <a:t>(إسراء 62)</a:t>
            </a:r>
            <a:endParaRPr lang="fa-IR" sz="2000" dirty="0">
              <a:solidFill>
                <a:srgbClr val="025E0D"/>
              </a:solidFill>
              <a:cs typeface="B Traffic" pitchFamily="2" charset="-78"/>
            </a:endParaRP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وَ </a:t>
            </a:r>
            <a:r>
              <a:rPr lang="fa-IR" sz="2400" dirty="0">
                <a:solidFill>
                  <a:schemeClr val="bg1"/>
                </a:solidFill>
                <a:latin typeface="Times New Roman"/>
                <a:ea typeface="Times New Roman"/>
                <a:cs typeface="B Traffic" pitchFamily="2" charset="-78"/>
              </a:rPr>
              <a:t>لَأُضِلَّنَّهُمْ</a:t>
            </a:r>
            <a:r>
              <a:rPr lang="fa-IR" sz="2400" dirty="0">
                <a:solidFill>
                  <a:srgbClr val="FFFF00"/>
                </a:solidFill>
                <a:latin typeface="Times New Roman"/>
                <a:ea typeface="Times New Roman"/>
                <a:cs typeface="B Traffic" pitchFamily="2" charset="-78"/>
              </a:rPr>
              <a:t> </a:t>
            </a:r>
            <a:endParaRPr lang="fa-IR" sz="2400" dirty="0" smtClean="0">
              <a:solidFill>
                <a:srgbClr val="FFFF00"/>
              </a:solidFill>
              <a:latin typeface="Times New Roman"/>
              <a:ea typeface="Times New Roman"/>
              <a:cs typeface="B Traffic" pitchFamily="2" charset="-78"/>
            </a:endParaRP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وَ </a:t>
            </a:r>
            <a:r>
              <a:rPr lang="fa-IR" sz="2400" dirty="0" smtClean="0">
                <a:solidFill>
                  <a:schemeClr val="bg1"/>
                </a:solidFill>
                <a:latin typeface="Times New Roman"/>
                <a:ea typeface="Times New Roman"/>
                <a:cs typeface="B Traffic" pitchFamily="2" charset="-78"/>
              </a:rPr>
              <a:t>لَأُمَنِّيَنَّهُمْ</a:t>
            </a: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 </a:t>
            </a:r>
            <a:r>
              <a:rPr lang="fa-IR" sz="2400" dirty="0">
                <a:solidFill>
                  <a:srgbClr val="FFFF00"/>
                </a:solidFill>
                <a:latin typeface="Times New Roman"/>
                <a:ea typeface="Times New Roman"/>
                <a:cs typeface="B Traffic" pitchFamily="2" charset="-78"/>
              </a:rPr>
              <a:t>وَ </a:t>
            </a:r>
            <a:r>
              <a:rPr lang="fa-IR" sz="2400" dirty="0">
                <a:solidFill>
                  <a:schemeClr val="bg1"/>
                </a:solidFill>
                <a:latin typeface="Times New Roman"/>
                <a:ea typeface="Times New Roman"/>
                <a:cs typeface="B Traffic" pitchFamily="2" charset="-78"/>
              </a:rPr>
              <a:t>لَآمُرَنَّهُمْ </a:t>
            </a:r>
            <a:endParaRPr lang="fa-IR" sz="2400" dirty="0" smtClean="0">
              <a:solidFill>
                <a:schemeClr val="bg1"/>
              </a:solidFill>
              <a:latin typeface="Times New Roman"/>
              <a:ea typeface="Times New Roman"/>
              <a:cs typeface="B Traffic" pitchFamily="2" charset="-78"/>
            </a:endParaRP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ف</a:t>
            </a:r>
            <a:r>
              <a:rPr lang="fa-IR" sz="2400" dirty="0" smtClean="0">
                <a:solidFill>
                  <a:schemeClr val="bg1"/>
                </a:solidFill>
                <a:latin typeface="Times New Roman"/>
                <a:ea typeface="Times New Roman"/>
                <a:cs typeface="B Traffic" pitchFamily="2" charset="-78"/>
              </a:rPr>
              <a:t>َلَيُبَتِّكُنَّ</a:t>
            </a:r>
            <a:r>
              <a:rPr lang="fa-IR" sz="2400" dirty="0" smtClean="0">
                <a:solidFill>
                  <a:srgbClr val="FFFF00"/>
                </a:solidFill>
                <a:latin typeface="Times New Roman"/>
                <a:ea typeface="Times New Roman"/>
                <a:cs typeface="B Traffic" pitchFamily="2" charset="-78"/>
              </a:rPr>
              <a:t> </a:t>
            </a:r>
            <a:r>
              <a:rPr lang="fa-IR" sz="2400" dirty="0">
                <a:solidFill>
                  <a:srgbClr val="FFFF00"/>
                </a:solidFill>
                <a:latin typeface="Times New Roman"/>
                <a:ea typeface="Times New Roman"/>
                <a:cs typeface="B Traffic" pitchFamily="2" charset="-78"/>
              </a:rPr>
              <a:t>آذانَ الْأَنْعامِ </a:t>
            </a:r>
            <a:endParaRPr lang="fa-IR" sz="2400" dirty="0" smtClean="0">
              <a:solidFill>
                <a:srgbClr val="FFFF00"/>
              </a:solidFill>
              <a:latin typeface="Times New Roman"/>
              <a:ea typeface="Times New Roman"/>
              <a:cs typeface="B Traffic" pitchFamily="2" charset="-78"/>
            </a:endParaRP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وَ </a:t>
            </a:r>
            <a:r>
              <a:rPr lang="fa-IR" sz="2400" dirty="0" smtClean="0">
                <a:solidFill>
                  <a:schemeClr val="bg1"/>
                </a:solidFill>
                <a:latin typeface="Times New Roman"/>
                <a:ea typeface="Times New Roman"/>
                <a:cs typeface="B Traffic" pitchFamily="2" charset="-78"/>
              </a:rPr>
              <a:t>لَآمُرَنَّهُمْ</a:t>
            </a: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 </a:t>
            </a:r>
            <a:r>
              <a:rPr lang="fa-IR" sz="2400" dirty="0" smtClean="0">
                <a:solidFill>
                  <a:schemeClr val="bg1"/>
                </a:solidFill>
                <a:latin typeface="Times New Roman"/>
                <a:ea typeface="Times New Roman"/>
                <a:cs typeface="B Traffic" pitchFamily="2" charset="-78"/>
              </a:rPr>
              <a:t>فَلَيُغَيِّرُنَّ</a:t>
            </a:r>
            <a:r>
              <a:rPr lang="fa-IR" sz="2400" dirty="0" smtClean="0">
                <a:solidFill>
                  <a:srgbClr val="FFFF00"/>
                </a:solidFill>
                <a:latin typeface="Times New Roman"/>
                <a:ea typeface="Times New Roman"/>
                <a:cs typeface="B Traffic" pitchFamily="2" charset="-78"/>
              </a:rPr>
              <a:t> </a:t>
            </a:r>
            <a:r>
              <a:rPr lang="fa-IR" sz="2400" dirty="0">
                <a:solidFill>
                  <a:srgbClr val="FFFF00"/>
                </a:solidFill>
                <a:latin typeface="Times New Roman"/>
                <a:ea typeface="Times New Roman"/>
                <a:cs typeface="B Traffic" pitchFamily="2" charset="-78"/>
              </a:rPr>
              <a:t>خَلْقَ‏ اللَّهِ‏ </a:t>
            </a:r>
            <a:endParaRPr lang="fa-IR" sz="2400" dirty="0" smtClean="0">
              <a:solidFill>
                <a:srgbClr val="FFFF00"/>
              </a:solidFill>
              <a:latin typeface="Times New Roman"/>
              <a:ea typeface="Times New Roman"/>
              <a:cs typeface="B Traffic" pitchFamily="2" charset="-78"/>
            </a:endParaRP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وَ </a:t>
            </a:r>
            <a:r>
              <a:rPr lang="fa-IR" sz="2400" dirty="0">
                <a:solidFill>
                  <a:srgbClr val="FFFF00"/>
                </a:solidFill>
                <a:latin typeface="Times New Roman"/>
                <a:ea typeface="Times New Roman"/>
                <a:cs typeface="B Traffic" pitchFamily="2" charset="-78"/>
              </a:rPr>
              <a:t>مَنْ يَتَّخِذِ الشَّيْطانَ وَلِيًّا مِنْ دُونِ اللَّهِ فَقَدْ خَسِرَ خُسْراناً مُبيناً </a:t>
            </a:r>
            <a:r>
              <a:rPr lang="fa-IR" sz="2400" dirty="0" smtClean="0">
                <a:solidFill>
                  <a:srgbClr val="FFFF00"/>
                </a:solidFill>
                <a:latin typeface="Times New Roman"/>
                <a:ea typeface="Times New Roman"/>
                <a:cs typeface="B Traffic" pitchFamily="2" charset="-78"/>
              </a:rPr>
              <a:t> </a:t>
            </a:r>
            <a:r>
              <a:rPr lang="fa-IR" sz="2400" dirty="0" smtClean="0">
                <a:solidFill>
                  <a:srgbClr val="025E0D"/>
                </a:solidFill>
                <a:latin typeface="Times New Roman"/>
                <a:ea typeface="Times New Roman"/>
                <a:cs typeface="B Traffic" pitchFamily="2" charset="-78"/>
              </a:rPr>
              <a:t>(نساء 119)</a:t>
            </a:r>
            <a:endParaRPr lang="en-US" sz="2400" dirty="0">
              <a:solidFill>
                <a:srgbClr val="025E0D"/>
              </a:solidFill>
              <a:latin typeface="Times New Roman"/>
              <a:ea typeface="Times New Roman"/>
              <a:cs typeface="B Traffic" pitchFamily="2" charset="-78"/>
            </a:endParaRPr>
          </a:p>
          <a:p>
            <a:pPr lvl="0" indent="-342900" algn="r" rtl="1">
              <a:spcBef>
                <a:spcPct val="20000"/>
              </a:spcBef>
              <a:buFont typeface="Arial" pitchFamily="34" charset="0"/>
              <a:buChar char="•"/>
            </a:pPr>
            <a:r>
              <a:rPr lang="fa-IR" sz="2400" dirty="0">
                <a:solidFill>
                  <a:srgbClr val="FFFF00"/>
                </a:solidFill>
                <a:latin typeface="Times New Roman"/>
                <a:ea typeface="Times New Roman"/>
                <a:cs typeface="B Traffic" pitchFamily="2" charset="-78"/>
              </a:rPr>
              <a:t>‏ </a:t>
            </a:r>
            <a:r>
              <a:rPr lang="fa-IR" sz="2400" dirty="0">
                <a:solidFill>
                  <a:schemeClr val="bg1"/>
                </a:solidFill>
                <a:latin typeface="Times New Roman"/>
                <a:ea typeface="Times New Roman"/>
                <a:cs typeface="B Traffic" pitchFamily="2" charset="-78"/>
              </a:rPr>
              <a:t>لَأُزَيِّنَنَّ</a:t>
            </a:r>
            <a:r>
              <a:rPr lang="fa-IR" sz="2400" dirty="0">
                <a:solidFill>
                  <a:srgbClr val="FFFF00"/>
                </a:solidFill>
                <a:latin typeface="Times New Roman"/>
                <a:ea typeface="Times New Roman"/>
                <a:cs typeface="B Traffic" pitchFamily="2" charset="-78"/>
              </a:rPr>
              <a:t> لَهُمْ فِي الْأَرْضِ وَ </a:t>
            </a:r>
            <a:r>
              <a:rPr lang="fa-IR" sz="2400" dirty="0">
                <a:solidFill>
                  <a:schemeClr val="bg1"/>
                </a:solidFill>
                <a:latin typeface="Times New Roman"/>
                <a:ea typeface="Times New Roman"/>
                <a:cs typeface="B Traffic" pitchFamily="2" charset="-78"/>
              </a:rPr>
              <a:t>لَأُغْوِيَنَّهُمْ</a:t>
            </a:r>
            <a:r>
              <a:rPr lang="fa-IR" sz="2400" dirty="0">
                <a:solidFill>
                  <a:srgbClr val="FFFF00"/>
                </a:solidFill>
                <a:latin typeface="Times New Roman"/>
                <a:ea typeface="Times New Roman"/>
                <a:cs typeface="B Traffic" pitchFamily="2" charset="-78"/>
              </a:rPr>
              <a:t>‏ أَجْمَعينَ </a:t>
            </a:r>
            <a:r>
              <a:rPr lang="fa-IR" sz="2400" dirty="0" smtClean="0">
                <a:solidFill>
                  <a:srgbClr val="025E0D"/>
                </a:solidFill>
                <a:latin typeface="Times New Roman"/>
                <a:ea typeface="Times New Roman"/>
                <a:cs typeface="B Traffic" pitchFamily="2" charset="-78"/>
              </a:rPr>
              <a:t>(حجر 39)</a:t>
            </a:r>
          </a:p>
          <a:p>
            <a:pPr lvl="0" indent="-342900" algn="r" rtl="1">
              <a:spcBef>
                <a:spcPct val="20000"/>
              </a:spcBef>
              <a:buFont typeface="Arial" pitchFamily="34" charset="0"/>
              <a:buChar char="•"/>
            </a:pPr>
            <a:r>
              <a:rPr lang="fa-IR" sz="2400" dirty="0" smtClean="0">
                <a:solidFill>
                  <a:srgbClr val="FFFF00"/>
                </a:solidFill>
                <a:latin typeface="Times New Roman"/>
                <a:ea typeface="Times New Roman"/>
                <a:cs typeface="B Traffic" pitchFamily="2" charset="-78"/>
              </a:rPr>
              <a:t>و ... . </a:t>
            </a:r>
            <a:endParaRPr lang="en-US" sz="2400" dirty="0">
              <a:solidFill>
                <a:srgbClr val="FFFF00"/>
              </a:solidFill>
              <a:latin typeface="Times New Roman"/>
              <a:ea typeface="Times New Roman"/>
              <a:cs typeface="B Traffic" pitchFamily="2" charset="-78"/>
            </a:endParaRPr>
          </a:p>
        </p:txBody>
      </p:sp>
      <p:sp>
        <p:nvSpPr>
          <p:cNvPr id="5" name="Rectangle 4"/>
          <p:cNvSpPr/>
          <p:nvPr/>
        </p:nvSpPr>
        <p:spPr>
          <a:xfrm>
            <a:off x="0" y="0"/>
            <a:ext cx="144780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B Lotus" pitchFamily="2" charset="-78"/>
              </a:rPr>
              <a:t>اهمیت</a:t>
            </a:r>
            <a:endParaRPr lang="en-US" sz="3200" kern="0" dirty="0">
              <a:solidFill>
                <a:sysClr val="window" lastClr="FFFFFF"/>
              </a:solidFill>
              <a:latin typeface="Constantia"/>
              <a:cs typeface="B Lotus" pitchFamily="2" charset="-78"/>
            </a:endParaRPr>
          </a:p>
        </p:txBody>
      </p:sp>
      <p:sp>
        <p:nvSpPr>
          <p:cNvPr id="2" name="Rounded Rectangle 1"/>
          <p:cNvSpPr/>
          <p:nvPr/>
        </p:nvSpPr>
        <p:spPr>
          <a:xfrm>
            <a:off x="251520" y="2780928"/>
            <a:ext cx="6217920" cy="2194560"/>
          </a:xfrm>
          <a:prstGeom prst="roundRect">
            <a:avLst>
              <a:gd name="adj" fmla="val 6006"/>
            </a:avLst>
          </a:prstGeom>
          <a:noFill/>
          <a:ln w="3175">
            <a:solidFill>
              <a:srgbClr val="025E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r>
              <a:rPr lang="fa-IR" sz="1600" dirty="0">
                <a:solidFill>
                  <a:srgbClr val="008E40"/>
                </a:solidFill>
                <a:ea typeface="Calibri"/>
                <a:cs typeface="B Traffic" pitchFamily="2" charset="-78"/>
              </a:rPr>
              <a:t>و قطعا آنان را با ترغيب به پرستش معبودانى ساختگى به گمراهى مى‏افكنم، و با آرزومند ساختن آنان به سرگرمى‏ها فريبشان مى‏دهم و آنان را وامى‏دارم تا گوش دام‏ها را بشكافند (دام‏هايى را كه حلال كرده‏اى حرام بشمارند) و به آنان فرمان مى‏دهم تا آفرينش خدا را دگرگون سازند و از مسير فطرت خارج گردند. و هركس به جاى خدا شيطان را كارساز خويش گيرد، قطعا زيانى آشكار كرده است. </a:t>
            </a:r>
            <a:endParaRPr lang="fa-IR" sz="1600" dirty="0">
              <a:solidFill>
                <a:srgbClr val="008E40"/>
              </a:solidFill>
              <a:cs typeface="B Traffic" pitchFamily="2" charset="-78"/>
            </a:endParaRPr>
          </a:p>
        </p:txBody>
      </p:sp>
    </p:spTree>
    <p:extLst>
      <p:ext uri="{BB962C8B-B14F-4D97-AF65-F5344CB8AC3E}">
        <p14:creationId xmlns:p14="http://schemas.microsoft.com/office/powerpoint/2010/main" val="213310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lt">
                                    <p:tmPct val="10000"/>
                                  </p:iterate>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childTnLst>
                          </p:cTn>
                        </p:par>
                        <p:par>
                          <p:cTn id="53" fill="hold">
                            <p:stCondLst>
                              <p:cond delay="4800"/>
                            </p:stCondLst>
                            <p:childTnLst>
                              <p:par>
                                <p:cTn id="54" presetID="6" presetClass="entr" presetSubtype="16"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iterate type="lt">
                                    <p:tmPct val="10000"/>
                                  </p:iterate>
                                  <p:childTnLst>
                                    <p:set>
                                      <p:cBhvr>
                                        <p:cTn id="60" dur="1" fill="hold">
                                          <p:stCondLst>
                                            <p:cond delay="0"/>
                                          </p:stCondLst>
                                        </p:cTn>
                                        <p:tgtEl>
                                          <p:spTgt spid="4">
                                            <p:txEl>
                                              <p:pRg st="11" end="11"/>
                                            </p:txEl>
                                          </p:spTgt>
                                        </p:tgtEl>
                                        <p:attrNameLst>
                                          <p:attrName>style.visibility</p:attrName>
                                        </p:attrNameLst>
                                      </p:cBhvr>
                                      <p:to>
                                        <p:strVal val="visible"/>
                                      </p:to>
                                    </p:set>
                                    <p:animEffect transition="in" filter="fade">
                                      <p:cBhvr>
                                        <p:cTn id="61" dur="500"/>
                                        <p:tgtEl>
                                          <p:spTgt spid="4">
                                            <p:txEl>
                                              <p:pRg st="11" end="11"/>
                                            </p:txEl>
                                          </p:spTgt>
                                        </p:tgtEl>
                                      </p:cBhvr>
                                    </p:animEffect>
                                  </p:childTnLst>
                                </p:cTn>
                              </p:par>
                            </p:childTnLst>
                          </p:cTn>
                        </p:par>
                        <p:par>
                          <p:cTn id="62" fill="hold">
                            <p:stCondLst>
                              <p:cond delay="3950"/>
                            </p:stCondLst>
                            <p:childTnLst>
                              <p:par>
                                <p:cTn id="63" presetID="10" presetClass="entr" presetSubtype="0" fill="hold" grpId="0" nodeType="afterEffect">
                                  <p:stCondLst>
                                    <p:cond delay="0"/>
                                  </p:stCondLst>
                                  <p:iterate type="lt">
                                    <p:tmPct val="10000"/>
                                  </p:iterate>
                                  <p:childTnLst>
                                    <p:set>
                                      <p:cBhvr>
                                        <p:cTn id="64" dur="1" fill="hold">
                                          <p:stCondLst>
                                            <p:cond delay="0"/>
                                          </p:stCondLst>
                                        </p:cTn>
                                        <p:tgtEl>
                                          <p:spTgt spid="4">
                                            <p:txEl>
                                              <p:pRg st="12" end="12"/>
                                            </p:txEl>
                                          </p:spTgt>
                                        </p:tgtEl>
                                        <p:attrNameLst>
                                          <p:attrName>style.visibility</p:attrName>
                                        </p:attrNameLst>
                                      </p:cBhvr>
                                      <p:to>
                                        <p:strVal val="visible"/>
                                      </p:to>
                                    </p:set>
                                    <p:animEffect transition="in" filter="fade">
                                      <p:cBhvr>
                                        <p:cTn id="65"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14109"/>
            </a:gs>
            <a:gs pos="100000">
              <a:srgbClr val="013D08"/>
            </a:gs>
          </a:gsLst>
          <a:lin ang="5400000" scaled="0"/>
        </a:gradFill>
        <a:effectLst/>
      </p:bgPr>
    </p:bg>
    <p:spTree>
      <p:nvGrpSpPr>
        <p:cNvPr id="1" name=""/>
        <p:cNvGrpSpPr/>
        <p:nvPr/>
      </p:nvGrpSpPr>
      <p:grpSpPr>
        <a:xfrm>
          <a:off x="0" y="0"/>
          <a:ext cx="0" cy="0"/>
          <a:chOff x="0" y="0"/>
          <a:chExt cx="0" cy="0"/>
        </a:xfrm>
      </p:grpSpPr>
      <p:sp>
        <p:nvSpPr>
          <p:cNvPr id="4" name="Rounded Rectangle 3"/>
          <p:cNvSpPr/>
          <p:nvPr/>
        </p:nvSpPr>
        <p:spPr>
          <a:xfrm>
            <a:off x="76200" y="76200"/>
            <a:ext cx="8991600" cy="6705600"/>
          </a:xfrm>
          <a:prstGeom prst="roundRect">
            <a:avLst>
              <a:gd name="adj" fmla="val 28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3200" dirty="0">
                <a:solidFill>
                  <a:prstClr val="white"/>
                </a:solidFill>
                <a:cs typeface="B Lotus" pitchFamily="2" charset="-78"/>
              </a:rPr>
              <a:t> </a:t>
            </a:r>
            <a:r>
              <a:rPr lang="fa-IR" sz="3600" dirty="0">
                <a:solidFill>
                  <a:prstClr val="white"/>
                </a:solidFill>
                <a:cs typeface="B Titr" pitchFamily="2" charset="-78"/>
              </a:rPr>
              <a:t>حساسیت شیطان</a:t>
            </a:r>
          </a:p>
          <a:p>
            <a:pPr algn="justLow" rtl="1">
              <a:lnSpc>
                <a:spcPct val="150000"/>
              </a:lnSpc>
            </a:pPr>
            <a:endParaRPr lang="fa-IR" sz="3600" dirty="0">
              <a:solidFill>
                <a:prstClr val="white"/>
              </a:solidFill>
              <a:cs typeface="B Titr" pitchFamily="2" charset="-78"/>
            </a:endParaRPr>
          </a:p>
          <a:p>
            <a:pPr algn="justLow" rtl="1">
              <a:lnSpc>
                <a:spcPct val="150000"/>
              </a:lnSpc>
            </a:pPr>
            <a:r>
              <a:rPr lang="fa-IR" sz="3200" dirty="0" err="1">
                <a:solidFill>
                  <a:srgbClr val="FFFF00"/>
                </a:solidFill>
                <a:cs typeface="B Lotus" pitchFamily="2" charset="-78"/>
              </a:rPr>
              <a:t>إِنَّما</a:t>
            </a:r>
            <a:r>
              <a:rPr lang="fa-IR" sz="3200" dirty="0">
                <a:solidFill>
                  <a:srgbClr val="FFFF00"/>
                </a:solidFill>
                <a:cs typeface="B Lotus" pitchFamily="2" charset="-78"/>
              </a:rPr>
              <a:t> </a:t>
            </a:r>
            <a:r>
              <a:rPr lang="fa-IR" sz="3200" dirty="0" err="1">
                <a:solidFill>
                  <a:srgbClr val="FFFF00"/>
                </a:solidFill>
                <a:cs typeface="B Lotus" pitchFamily="2" charset="-78"/>
              </a:rPr>
              <a:t>يُرِيدُ</a:t>
            </a:r>
            <a:r>
              <a:rPr lang="fa-IR" sz="3200" dirty="0">
                <a:solidFill>
                  <a:srgbClr val="FFFF00"/>
                </a:solidFill>
                <a:cs typeface="B Lotus" pitchFamily="2" charset="-78"/>
              </a:rPr>
              <a:t> </a:t>
            </a:r>
            <a:r>
              <a:rPr lang="fa-IR" sz="3200" dirty="0" err="1">
                <a:solidFill>
                  <a:srgbClr val="FFFF00"/>
                </a:solidFill>
                <a:cs typeface="B Lotus" pitchFamily="2" charset="-78"/>
              </a:rPr>
              <a:t>الشَّيْطانُ</a:t>
            </a:r>
            <a:r>
              <a:rPr lang="fa-IR" sz="3200" dirty="0">
                <a:solidFill>
                  <a:srgbClr val="FFFF00"/>
                </a:solidFill>
                <a:cs typeface="B Lotus" pitchFamily="2" charset="-78"/>
              </a:rPr>
              <a:t> </a:t>
            </a:r>
            <a:r>
              <a:rPr lang="fa-IR" sz="3200" dirty="0" err="1">
                <a:solidFill>
                  <a:srgbClr val="FFFF00"/>
                </a:solidFill>
                <a:cs typeface="B Lotus" pitchFamily="2" charset="-78"/>
              </a:rPr>
              <a:t>أَنْ</a:t>
            </a:r>
            <a:r>
              <a:rPr lang="fa-IR" sz="3200" dirty="0">
                <a:solidFill>
                  <a:srgbClr val="FFFF00"/>
                </a:solidFill>
                <a:cs typeface="B Lotus" pitchFamily="2" charset="-78"/>
              </a:rPr>
              <a:t> </a:t>
            </a:r>
            <a:r>
              <a:rPr lang="fa-IR" sz="3200" dirty="0" err="1">
                <a:solidFill>
                  <a:srgbClr val="FFFF00"/>
                </a:solidFill>
                <a:cs typeface="B Lotus" pitchFamily="2" charset="-78"/>
              </a:rPr>
              <a:t>يُوقِعَ</a:t>
            </a:r>
            <a:r>
              <a:rPr lang="fa-IR" sz="3200" dirty="0">
                <a:solidFill>
                  <a:srgbClr val="FFFF00"/>
                </a:solidFill>
                <a:cs typeface="B Lotus" pitchFamily="2" charset="-78"/>
              </a:rPr>
              <a:t> </a:t>
            </a:r>
            <a:r>
              <a:rPr lang="fa-IR" sz="3200" dirty="0" err="1">
                <a:solidFill>
                  <a:srgbClr val="FFFF00"/>
                </a:solidFill>
                <a:cs typeface="B Lotus" pitchFamily="2" charset="-78"/>
              </a:rPr>
              <a:t>بَيْنَكُمُ</a:t>
            </a:r>
            <a:r>
              <a:rPr lang="fa-IR" sz="3200" dirty="0">
                <a:solidFill>
                  <a:srgbClr val="FFFF00"/>
                </a:solidFill>
                <a:cs typeface="B Lotus" pitchFamily="2" charset="-78"/>
              </a:rPr>
              <a:t> </a:t>
            </a:r>
            <a:r>
              <a:rPr lang="fa-IR" sz="3200" dirty="0" err="1">
                <a:solidFill>
                  <a:srgbClr val="FFFF00"/>
                </a:solidFill>
                <a:cs typeface="B Lotus" pitchFamily="2" charset="-78"/>
              </a:rPr>
              <a:t>الْعَداوَةَ</a:t>
            </a:r>
            <a:r>
              <a:rPr lang="fa-IR" sz="3200" dirty="0">
                <a:solidFill>
                  <a:srgbClr val="FFFF00"/>
                </a:solidFill>
                <a:cs typeface="B Lotus" pitchFamily="2" charset="-78"/>
              </a:rPr>
              <a:t> </a:t>
            </a:r>
            <a:r>
              <a:rPr lang="fa-IR" sz="3200" dirty="0" err="1">
                <a:solidFill>
                  <a:srgbClr val="FFFF00"/>
                </a:solidFill>
                <a:cs typeface="B Lotus" pitchFamily="2" charset="-78"/>
              </a:rPr>
              <a:t>وَ</a:t>
            </a:r>
            <a:r>
              <a:rPr lang="fa-IR" sz="3200" dirty="0">
                <a:solidFill>
                  <a:srgbClr val="FFFF00"/>
                </a:solidFill>
                <a:cs typeface="B Lotus" pitchFamily="2" charset="-78"/>
              </a:rPr>
              <a:t> </a:t>
            </a:r>
            <a:r>
              <a:rPr lang="fa-IR" sz="3200" dirty="0" err="1">
                <a:solidFill>
                  <a:srgbClr val="FFFF00"/>
                </a:solidFill>
                <a:cs typeface="B Lotus" pitchFamily="2" charset="-78"/>
              </a:rPr>
              <a:t>الْبَغْضاءَ</a:t>
            </a:r>
            <a:r>
              <a:rPr lang="fa-IR" sz="3200" dirty="0">
                <a:solidFill>
                  <a:srgbClr val="FFFF00"/>
                </a:solidFill>
                <a:cs typeface="B Lotus" pitchFamily="2" charset="-78"/>
              </a:rPr>
              <a:t> </a:t>
            </a:r>
            <a:r>
              <a:rPr lang="fa-IR" sz="3200" dirty="0" err="1">
                <a:solidFill>
                  <a:srgbClr val="FFFF00"/>
                </a:solidFill>
                <a:cs typeface="B Lotus" pitchFamily="2" charset="-78"/>
              </a:rPr>
              <a:t>فِي</a:t>
            </a:r>
            <a:r>
              <a:rPr lang="fa-IR" sz="3200" dirty="0">
                <a:solidFill>
                  <a:srgbClr val="FFFF00"/>
                </a:solidFill>
                <a:cs typeface="B Lotus" pitchFamily="2" charset="-78"/>
              </a:rPr>
              <a:t> </a:t>
            </a:r>
            <a:r>
              <a:rPr lang="fa-IR" sz="3200" dirty="0" err="1">
                <a:solidFill>
                  <a:srgbClr val="FFFF00"/>
                </a:solidFill>
                <a:cs typeface="B Lotus" pitchFamily="2" charset="-78"/>
              </a:rPr>
              <a:t>الْخَمْرِ</a:t>
            </a:r>
            <a:r>
              <a:rPr lang="fa-IR" sz="3200" dirty="0">
                <a:solidFill>
                  <a:srgbClr val="FFFF00"/>
                </a:solidFill>
                <a:cs typeface="B Lotus" pitchFamily="2" charset="-78"/>
              </a:rPr>
              <a:t> </a:t>
            </a:r>
            <a:r>
              <a:rPr lang="fa-IR" sz="3200" dirty="0" err="1">
                <a:solidFill>
                  <a:srgbClr val="FFFF00"/>
                </a:solidFill>
                <a:cs typeface="B Lotus" pitchFamily="2" charset="-78"/>
              </a:rPr>
              <a:t>وَ</a:t>
            </a:r>
            <a:r>
              <a:rPr lang="fa-IR" sz="3200" dirty="0">
                <a:solidFill>
                  <a:srgbClr val="FFFF00"/>
                </a:solidFill>
                <a:cs typeface="B Lotus" pitchFamily="2" charset="-78"/>
              </a:rPr>
              <a:t> </a:t>
            </a:r>
            <a:r>
              <a:rPr lang="fa-IR" sz="3200" dirty="0" err="1">
                <a:solidFill>
                  <a:srgbClr val="FFFF00"/>
                </a:solidFill>
                <a:cs typeface="B Lotus" pitchFamily="2" charset="-78"/>
              </a:rPr>
              <a:t>الْمَيْسِرِ</a:t>
            </a:r>
            <a:r>
              <a:rPr lang="fa-IR" sz="3200" dirty="0">
                <a:solidFill>
                  <a:srgbClr val="FFFF00"/>
                </a:solidFill>
                <a:cs typeface="B Lotus" pitchFamily="2" charset="-78"/>
              </a:rPr>
              <a:t> </a:t>
            </a:r>
            <a:r>
              <a:rPr lang="fa-IR" sz="3200" dirty="0" err="1">
                <a:solidFill>
                  <a:srgbClr val="FFFF00"/>
                </a:solidFill>
                <a:cs typeface="B Lotus" pitchFamily="2" charset="-78"/>
              </a:rPr>
              <a:t>وَ</a:t>
            </a:r>
            <a:r>
              <a:rPr lang="fa-IR" sz="3200" dirty="0">
                <a:solidFill>
                  <a:srgbClr val="FFFF00"/>
                </a:solidFill>
                <a:cs typeface="B Lotus" pitchFamily="2" charset="-78"/>
              </a:rPr>
              <a:t> </a:t>
            </a:r>
            <a:r>
              <a:rPr lang="fa-IR" sz="3200" dirty="0" err="1">
                <a:solidFill>
                  <a:srgbClr val="FE8D7A"/>
                </a:solidFill>
                <a:cs typeface="B Lotus" pitchFamily="2" charset="-78"/>
              </a:rPr>
              <a:t>يَصُدَّكُمْ</a:t>
            </a:r>
            <a:r>
              <a:rPr lang="fa-IR" sz="3200" dirty="0">
                <a:solidFill>
                  <a:srgbClr val="FE8D7A"/>
                </a:solidFill>
                <a:cs typeface="B Lotus" pitchFamily="2" charset="-78"/>
              </a:rPr>
              <a:t> </a:t>
            </a:r>
            <a:r>
              <a:rPr lang="fa-IR" sz="3200" dirty="0" err="1">
                <a:solidFill>
                  <a:srgbClr val="FE8D7A"/>
                </a:solidFill>
                <a:cs typeface="B Lotus" pitchFamily="2" charset="-78"/>
              </a:rPr>
              <a:t>عَنْ</a:t>
            </a:r>
            <a:r>
              <a:rPr lang="fa-IR" sz="3200" dirty="0">
                <a:solidFill>
                  <a:srgbClr val="FE8D7A"/>
                </a:solidFill>
                <a:cs typeface="B Lotus" pitchFamily="2" charset="-78"/>
              </a:rPr>
              <a:t> </a:t>
            </a:r>
            <a:r>
              <a:rPr lang="fa-IR" sz="3200" dirty="0" err="1">
                <a:solidFill>
                  <a:srgbClr val="FE8D7A"/>
                </a:solidFill>
                <a:cs typeface="B Lotus" pitchFamily="2" charset="-78"/>
              </a:rPr>
              <a:t>ذِكْرِ</a:t>
            </a:r>
            <a:r>
              <a:rPr lang="fa-IR" sz="3200" dirty="0">
                <a:solidFill>
                  <a:srgbClr val="FE8D7A"/>
                </a:solidFill>
                <a:cs typeface="B Lotus" pitchFamily="2" charset="-78"/>
              </a:rPr>
              <a:t> </a:t>
            </a:r>
            <a:r>
              <a:rPr lang="fa-IR" sz="3200" dirty="0" err="1">
                <a:solidFill>
                  <a:srgbClr val="FE8D7A"/>
                </a:solidFill>
                <a:cs typeface="B Lotus" pitchFamily="2" charset="-78"/>
              </a:rPr>
              <a:t>اللَّهِ</a:t>
            </a:r>
            <a:r>
              <a:rPr lang="fa-IR" sz="3200" dirty="0">
                <a:solidFill>
                  <a:srgbClr val="FE8D7A"/>
                </a:solidFill>
                <a:cs typeface="B Lotus" pitchFamily="2" charset="-78"/>
              </a:rPr>
              <a:t> </a:t>
            </a:r>
            <a:r>
              <a:rPr lang="fa-IR" sz="3200" dirty="0" err="1">
                <a:solidFill>
                  <a:srgbClr val="FE8D7A"/>
                </a:solidFill>
                <a:cs typeface="B Lotus" pitchFamily="2" charset="-78"/>
              </a:rPr>
              <a:t>وَ</a:t>
            </a:r>
            <a:r>
              <a:rPr lang="fa-IR" sz="3200" dirty="0">
                <a:solidFill>
                  <a:srgbClr val="FE8D7A"/>
                </a:solidFill>
                <a:cs typeface="B Lotus" pitchFamily="2" charset="-78"/>
              </a:rPr>
              <a:t> </a:t>
            </a:r>
            <a:r>
              <a:rPr lang="fa-IR" sz="3200" dirty="0" err="1">
                <a:solidFill>
                  <a:srgbClr val="FE8D7A"/>
                </a:solidFill>
                <a:cs typeface="B Lotus" pitchFamily="2" charset="-78"/>
              </a:rPr>
              <a:t>عَنِ</a:t>
            </a:r>
            <a:r>
              <a:rPr lang="fa-IR" sz="3200" dirty="0">
                <a:solidFill>
                  <a:srgbClr val="FE8D7A"/>
                </a:solidFill>
                <a:cs typeface="B Lotus" pitchFamily="2" charset="-78"/>
              </a:rPr>
              <a:t> </a:t>
            </a:r>
            <a:r>
              <a:rPr lang="fa-IR" sz="3200" dirty="0" err="1">
                <a:solidFill>
                  <a:srgbClr val="FE8D7A"/>
                </a:solidFill>
                <a:cs typeface="B Lotus" pitchFamily="2" charset="-78"/>
              </a:rPr>
              <a:t>الصَّلاةِ</a:t>
            </a:r>
            <a:r>
              <a:rPr lang="fa-IR" sz="3200" dirty="0">
                <a:solidFill>
                  <a:srgbClr val="FE8D7A"/>
                </a:solidFill>
                <a:cs typeface="B Lotus" pitchFamily="2" charset="-78"/>
              </a:rPr>
              <a:t> </a:t>
            </a:r>
            <a:r>
              <a:rPr lang="fa-IR" sz="3200" dirty="0" err="1">
                <a:solidFill>
                  <a:srgbClr val="FFFF00"/>
                </a:solidFill>
                <a:cs typeface="B Lotus" pitchFamily="2" charset="-78"/>
              </a:rPr>
              <a:t>فَهَلْ</a:t>
            </a:r>
            <a:r>
              <a:rPr lang="fa-IR" sz="3200" dirty="0">
                <a:solidFill>
                  <a:srgbClr val="FFFF00"/>
                </a:solidFill>
                <a:cs typeface="B Lotus" pitchFamily="2" charset="-78"/>
              </a:rPr>
              <a:t> </a:t>
            </a:r>
            <a:r>
              <a:rPr lang="fa-IR" sz="3200" dirty="0" err="1">
                <a:solidFill>
                  <a:srgbClr val="FFFF00"/>
                </a:solidFill>
                <a:cs typeface="B Lotus" pitchFamily="2" charset="-78"/>
              </a:rPr>
              <a:t>أَنْتُمْ</a:t>
            </a:r>
            <a:r>
              <a:rPr lang="fa-IR" sz="3200" dirty="0">
                <a:solidFill>
                  <a:srgbClr val="FFFF00"/>
                </a:solidFill>
                <a:cs typeface="B Lotus" pitchFamily="2" charset="-78"/>
              </a:rPr>
              <a:t> </a:t>
            </a:r>
            <a:r>
              <a:rPr lang="fa-IR" sz="3200" dirty="0" err="1">
                <a:solidFill>
                  <a:srgbClr val="FFFF00"/>
                </a:solidFill>
                <a:cs typeface="B Lotus" pitchFamily="2" charset="-78"/>
              </a:rPr>
              <a:t>مُنْتَهُونَ</a:t>
            </a:r>
            <a:r>
              <a:rPr lang="fa-IR" sz="3200" dirty="0">
                <a:solidFill>
                  <a:prstClr val="white"/>
                </a:solidFill>
                <a:cs typeface="B Lotus" pitchFamily="2" charset="-78"/>
              </a:rPr>
              <a:t> *</a:t>
            </a:r>
          </a:p>
          <a:p>
            <a:pPr algn="justLow" rtl="1">
              <a:lnSpc>
                <a:spcPct val="150000"/>
              </a:lnSpc>
            </a:pPr>
            <a:endParaRPr lang="fa-IR" sz="3200" dirty="0">
              <a:solidFill>
                <a:prstClr val="white"/>
              </a:solidFill>
              <a:cs typeface="B Lotus" pitchFamily="2" charset="-78"/>
            </a:endParaRPr>
          </a:p>
          <a:p>
            <a:pPr algn="justLow" rtl="1">
              <a:lnSpc>
                <a:spcPct val="150000"/>
              </a:lnSpc>
            </a:pPr>
            <a:r>
              <a:rPr lang="fa-IR" sz="3200" dirty="0">
                <a:solidFill>
                  <a:prstClr val="white"/>
                </a:solidFill>
                <a:cs typeface="B Lotus" pitchFamily="2" charset="-78"/>
              </a:rPr>
              <a:t>مسلماً شيطان مى‏خواهد با شراب و قمار، ميان شما دشمنى و كينه [سخت‏] اندازد، و از ياد خدا و نماز بازتان دارد آيا شما </a:t>
            </a:r>
            <a:r>
              <a:rPr lang="fa-IR" sz="3200" dirty="0" smtClean="0">
                <a:solidFill>
                  <a:prstClr val="white"/>
                </a:solidFill>
                <a:cs typeface="B Lotus" pitchFamily="2" charset="-78"/>
              </a:rPr>
              <a:t>خوددارى </a:t>
            </a:r>
            <a:r>
              <a:rPr lang="fa-IR" sz="3200" dirty="0">
                <a:solidFill>
                  <a:prstClr val="white"/>
                </a:solidFill>
                <a:cs typeface="B Lotus" pitchFamily="2" charset="-78"/>
              </a:rPr>
              <a:t>خواهيد كرد</a:t>
            </a:r>
            <a:r>
              <a:rPr lang="fa-IR" sz="3200" dirty="0" smtClean="0">
                <a:solidFill>
                  <a:prstClr val="white"/>
                </a:solidFill>
                <a:cs typeface="B Lotus" pitchFamily="2" charset="-78"/>
              </a:rPr>
              <a:t>. </a:t>
            </a:r>
            <a:r>
              <a:rPr lang="fa-IR" sz="2000" dirty="0" smtClean="0">
                <a:solidFill>
                  <a:prstClr val="white"/>
                </a:solidFill>
                <a:cs typeface="B Lotus" pitchFamily="2" charset="-78"/>
              </a:rPr>
              <a:t>( </a:t>
            </a:r>
            <a:r>
              <a:rPr lang="fa-IR" sz="2000" dirty="0">
                <a:solidFill>
                  <a:prstClr val="white"/>
                </a:solidFill>
                <a:cs typeface="B Lotus" pitchFamily="2" charset="-78"/>
              </a:rPr>
              <a:t>مائده / 91)</a:t>
            </a:r>
          </a:p>
        </p:txBody>
      </p:sp>
      <p:sp>
        <p:nvSpPr>
          <p:cNvPr id="5" name="Rectangle 4"/>
          <p:cNvSpPr/>
          <p:nvPr/>
        </p:nvSpPr>
        <p:spPr>
          <a:xfrm>
            <a:off x="0" y="0"/>
            <a:ext cx="144780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B Lotus" pitchFamily="2" charset="-78"/>
              </a:rPr>
              <a:t>اهمیت</a:t>
            </a:r>
            <a:endParaRPr lang="en-US" sz="3200" kern="0" dirty="0">
              <a:solidFill>
                <a:sysClr val="window" lastClr="FFFFFF"/>
              </a:solidFill>
              <a:latin typeface="Constantia"/>
              <a:cs typeface="B Lotus" pitchFamily="2" charset="-78"/>
            </a:endParaRPr>
          </a:p>
        </p:txBody>
      </p:sp>
    </p:spTree>
    <p:extLst>
      <p:ext uri="{BB962C8B-B14F-4D97-AF65-F5344CB8AC3E}">
        <p14:creationId xmlns:p14="http://schemas.microsoft.com/office/powerpoint/2010/main" val="258748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14109"/>
            </a:gs>
            <a:gs pos="100000">
              <a:srgbClr val="013D08"/>
            </a:gs>
          </a:gsLst>
          <a:lin ang="5400000" scaled="0"/>
        </a:gradFill>
        <a:effectLst/>
      </p:bgPr>
    </p:bg>
    <p:spTree>
      <p:nvGrpSpPr>
        <p:cNvPr id="1" name=""/>
        <p:cNvGrpSpPr/>
        <p:nvPr/>
      </p:nvGrpSpPr>
      <p:grpSpPr>
        <a:xfrm>
          <a:off x="0" y="0"/>
          <a:ext cx="0" cy="0"/>
          <a:chOff x="0" y="0"/>
          <a:chExt cx="0" cy="0"/>
        </a:xfrm>
      </p:grpSpPr>
      <p:sp>
        <p:nvSpPr>
          <p:cNvPr id="4" name="Rounded Rectangle 3"/>
          <p:cNvSpPr/>
          <p:nvPr/>
        </p:nvSpPr>
        <p:spPr>
          <a:xfrm>
            <a:off x="76200" y="76200"/>
            <a:ext cx="8991600" cy="6705600"/>
          </a:xfrm>
          <a:prstGeom prst="roundRect">
            <a:avLst>
              <a:gd name="adj" fmla="val 28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3200" dirty="0">
                <a:solidFill>
                  <a:prstClr val="white"/>
                </a:solidFill>
                <a:cs typeface="B Lotus" pitchFamily="2" charset="-78"/>
              </a:rPr>
              <a:t> </a:t>
            </a:r>
            <a:r>
              <a:rPr lang="fa-IR" sz="3600" dirty="0">
                <a:solidFill>
                  <a:prstClr val="white"/>
                </a:solidFill>
                <a:cs typeface="B Titr" pitchFamily="2" charset="-78"/>
              </a:rPr>
              <a:t>حساسیت </a:t>
            </a:r>
            <a:r>
              <a:rPr lang="fa-IR" sz="3600" dirty="0" smtClean="0">
                <a:solidFill>
                  <a:prstClr val="white"/>
                </a:solidFill>
                <a:cs typeface="B Titr" pitchFamily="2" charset="-78"/>
              </a:rPr>
              <a:t>شیطان</a:t>
            </a:r>
          </a:p>
          <a:p>
            <a:pPr algn="justLow" rtl="1">
              <a:lnSpc>
                <a:spcPct val="150000"/>
              </a:lnSpc>
            </a:pPr>
            <a:endParaRPr lang="fa-IR" sz="3600" dirty="0">
              <a:solidFill>
                <a:prstClr val="white"/>
              </a:solidFill>
              <a:cs typeface="B Titr" pitchFamily="2" charset="-78"/>
            </a:endParaRPr>
          </a:p>
          <a:p>
            <a:pPr algn="justLow" rtl="1">
              <a:lnSpc>
                <a:spcPct val="150000"/>
              </a:lnSpc>
            </a:pPr>
            <a:r>
              <a:rPr lang="fa-IR" sz="2800" dirty="0">
                <a:solidFill>
                  <a:srgbClr val="FFFF00"/>
                </a:solidFill>
                <a:cs typeface="B Lotus" pitchFamily="2" charset="-78"/>
              </a:rPr>
              <a:t>يا أَيُّهَا الَّذينَ آمَنُوا لا تَتَّبِعُوا خُطُواتِ الشَّيْطانِ وَ مَنْ يَتَّبِعْ خُطُواتِ الشَّيْطانِ فَإِنَّهُ </a:t>
            </a:r>
            <a:r>
              <a:rPr lang="fa-IR" sz="2800" dirty="0">
                <a:solidFill>
                  <a:srgbClr val="FE8D7A"/>
                </a:solidFill>
                <a:cs typeface="B Lotus" pitchFamily="2" charset="-78"/>
              </a:rPr>
              <a:t>يَأْمُرُ بِالْفَحْشاءِ وَ الْمُنْكَرِ</a:t>
            </a:r>
            <a:r>
              <a:rPr lang="fa-IR" sz="2800" dirty="0">
                <a:solidFill>
                  <a:srgbClr val="FFFF00"/>
                </a:solidFill>
                <a:cs typeface="B Lotus" pitchFamily="2" charset="-78"/>
              </a:rPr>
              <a:t> </a:t>
            </a:r>
            <a:r>
              <a:rPr lang="fa-IR" sz="2800" dirty="0" smtClean="0">
                <a:solidFill>
                  <a:srgbClr val="FFFF00"/>
                </a:solidFill>
                <a:cs typeface="B Lotus" pitchFamily="2" charset="-78"/>
              </a:rPr>
              <a:t>...  *</a:t>
            </a:r>
          </a:p>
          <a:p>
            <a:pPr algn="justLow" rtl="1">
              <a:lnSpc>
                <a:spcPct val="150000"/>
              </a:lnSpc>
            </a:pPr>
            <a:endParaRPr lang="fa-IR" sz="2800" dirty="0">
              <a:solidFill>
                <a:srgbClr val="FFFF00"/>
              </a:solidFill>
              <a:cs typeface="B Lotus" pitchFamily="2" charset="-78"/>
            </a:endParaRPr>
          </a:p>
          <a:p>
            <a:pPr algn="justLow" rtl="1">
              <a:lnSpc>
                <a:spcPct val="150000"/>
              </a:lnSpc>
            </a:pPr>
            <a:r>
              <a:rPr lang="fa-IR" sz="3200" dirty="0" err="1">
                <a:solidFill>
                  <a:prstClr val="white"/>
                </a:solidFill>
                <a:cs typeface="B Lotus" pitchFamily="2" charset="-78"/>
              </a:rPr>
              <a:t>اى</a:t>
            </a:r>
            <a:r>
              <a:rPr lang="fa-IR" sz="3200" dirty="0">
                <a:solidFill>
                  <a:prstClr val="white"/>
                </a:solidFill>
                <a:cs typeface="B Lotus" pitchFamily="2" charset="-78"/>
              </a:rPr>
              <a:t> مؤمنان! از گام‏هاى شيطان پيروى نكنيد و هر كه از گام‏هاى شيطان پيروى كند [هلاك مى‏شود] زيرا شيطان به كار بسيار زشت و عمل ناپسند فرمان مى‏دهد </a:t>
            </a:r>
            <a:r>
              <a:rPr lang="fa-IR" sz="3200" dirty="0" smtClean="0">
                <a:solidFill>
                  <a:prstClr val="white"/>
                </a:solidFill>
                <a:cs typeface="B Lotus" pitchFamily="2" charset="-78"/>
              </a:rPr>
              <a:t>... . </a:t>
            </a:r>
          </a:p>
          <a:p>
            <a:pPr algn="justLow" rtl="1">
              <a:lnSpc>
                <a:spcPct val="150000"/>
              </a:lnSpc>
            </a:pPr>
            <a:r>
              <a:rPr lang="fa-IR" sz="2000" dirty="0" smtClean="0">
                <a:solidFill>
                  <a:prstClr val="white"/>
                </a:solidFill>
                <a:cs typeface="B Lotus" pitchFamily="2" charset="-78"/>
              </a:rPr>
              <a:t>( نور / 21</a:t>
            </a:r>
            <a:r>
              <a:rPr lang="fa-IR" sz="2000" dirty="0">
                <a:solidFill>
                  <a:prstClr val="white"/>
                </a:solidFill>
                <a:cs typeface="B Lotus" pitchFamily="2" charset="-78"/>
              </a:rPr>
              <a:t>)</a:t>
            </a:r>
          </a:p>
        </p:txBody>
      </p:sp>
      <p:sp>
        <p:nvSpPr>
          <p:cNvPr id="5" name="Rectangle 4"/>
          <p:cNvSpPr/>
          <p:nvPr/>
        </p:nvSpPr>
        <p:spPr>
          <a:xfrm>
            <a:off x="0" y="0"/>
            <a:ext cx="144780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B Lotus" pitchFamily="2" charset="-78"/>
              </a:rPr>
              <a:t>اهمیت</a:t>
            </a:r>
            <a:endParaRPr lang="en-US" sz="3200" kern="0" dirty="0">
              <a:solidFill>
                <a:sysClr val="window" lastClr="FFFFFF"/>
              </a:solidFill>
              <a:latin typeface="Constantia"/>
              <a:cs typeface="B Lotus" pitchFamily="2" charset="-78"/>
            </a:endParaRPr>
          </a:p>
        </p:txBody>
      </p:sp>
    </p:spTree>
    <p:extLst>
      <p:ext uri="{BB962C8B-B14F-4D97-AF65-F5344CB8AC3E}">
        <p14:creationId xmlns:p14="http://schemas.microsoft.com/office/powerpoint/2010/main" val="260718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iterate type="lt">
                                    <p:tmPct val="10000"/>
                                  </p:iterate>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right)">
                                      <p:cBhvr>
                                        <p:cTn id="7" dur="500"/>
                                        <p:tgtEl>
                                          <p:spTgt spid="4">
                                            <p:txEl>
                                              <p:pRg st="4" end="4"/>
                                            </p:txEl>
                                          </p:spTgt>
                                        </p:tgtEl>
                                      </p:cBhvr>
                                    </p:animEffect>
                                  </p:childTnLst>
                                </p:cTn>
                              </p:par>
                            </p:childTnLst>
                          </p:cTn>
                        </p:par>
                        <p:par>
                          <p:cTn id="8" fill="hold">
                            <p:stCondLst>
                              <p:cond delay="6400"/>
                            </p:stCondLst>
                            <p:childTnLst>
                              <p:par>
                                <p:cTn id="9" presetID="22" presetClass="entr" presetSubtype="2" fill="hold" nodeType="afterEffect">
                                  <p:stCondLst>
                                    <p:cond delay="0"/>
                                  </p:stCondLst>
                                  <p:iterate type="lt">
                                    <p:tmPct val="10000"/>
                                  </p:iterate>
                                  <p:childTnLst>
                                    <p:set>
                                      <p:cBhvr>
                                        <p:cTn id="10" dur="1" fill="hold">
                                          <p:stCondLst>
                                            <p:cond delay="0"/>
                                          </p:stCondLst>
                                        </p:cTn>
                                        <p:tgtEl>
                                          <p:spTgt spid="4">
                                            <p:txEl>
                                              <p:pRg st="5" end="5"/>
                                            </p:txEl>
                                          </p:spTgt>
                                        </p:tgtEl>
                                        <p:attrNameLst>
                                          <p:attrName>style.visibility</p:attrName>
                                        </p:attrNameLst>
                                      </p:cBhvr>
                                      <p:to>
                                        <p:strVal val="visible"/>
                                      </p:to>
                                    </p:set>
                                    <p:animEffect transition="in" filter="wipe(right)">
                                      <p:cBhvr>
                                        <p:cTn id="11" dur="500"/>
                                        <p:tgtEl>
                                          <p:spTgt spid="4">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iterate type="lt">
                                    <p:tmPct val="10000"/>
                                  </p:iterate>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right)">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idx="1"/>
          </p:nvPr>
        </p:nvSpPr>
        <p:spPr>
          <a:xfrm>
            <a:off x="152400" y="5517232"/>
            <a:ext cx="8839200" cy="1295400"/>
          </a:xfrm>
        </p:spPr>
        <p:txBody>
          <a:bodyPr>
            <a:prstTxWarp prst="textArchUp">
              <a:avLst>
                <a:gd name="adj" fmla="val 11052969"/>
              </a:avLst>
            </a:prstTxWarp>
            <a:noAutofit/>
            <a:scene3d>
              <a:camera prst="orthographicFront"/>
              <a:lightRig rig="threePt" dir="t"/>
            </a:scene3d>
            <a:sp3d extrusionH="57150">
              <a:bevelT w="38100" h="38100"/>
            </a:sp3d>
          </a:bodyPr>
          <a:lstStyle/>
          <a:p>
            <a:pPr marL="0" indent="0" algn="ctr">
              <a:buNone/>
            </a:pPr>
            <a:r>
              <a:rPr lang="fa-IR" sz="11500" b="1" dirty="0" smtClean="0">
                <a:ln w="19050">
                  <a:solidFill>
                    <a:schemeClr val="bg1"/>
                  </a:solidFill>
                </a:ln>
                <a:solidFill>
                  <a:srgbClr val="FF0000"/>
                </a:solidFill>
                <a:effectLst>
                  <a:glow rad="228600">
                    <a:schemeClr val="accent1">
                      <a:satMod val="175000"/>
                      <a:alpha val="40000"/>
                    </a:schemeClr>
                  </a:glow>
                </a:effectLst>
                <a:latin typeface="_MRT_Win2Farsi_3" pitchFamily="2" charset="0"/>
                <a:cs typeface="B Titr" pitchFamily="2" charset="-78"/>
              </a:rPr>
              <a:t>معراج </a:t>
            </a:r>
            <a:r>
              <a:rPr lang="fa-IR" sz="11500" b="1" dirty="0" err="1" smtClean="0">
                <a:ln w="19050">
                  <a:solidFill>
                    <a:schemeClr val="bg1"/>
                  </a:solidFill>
                </a:ln>
                <a:solidFill>
                  <a:srgbClr val="FF0000"/>
                </a:solidFill>
                <a:effectLst>
                  <a:glow rad="228600">
                    <a:schemeClr val="accent1">
                      <a:satMod val="175000"/>
                      <a:alpha val="40000"/>
                    </a:schemeClr>
                  </a:glow>
                </a:effectLst>
                <a:latin typeface="_MRT_Win2Farsi_3" pitchFamily="2" charset="0"/>
                <a:cs typeface="B Titr" pitchFamily="2" charset="-78"/>
              </a:rPr>
              <a:t>خاکیان</a:t>
            </a:r>
            <a:endParaRPr lang="fa-IR" sz="11500" b="1" dirty="0" smtClean="0">
              <a:ln w="19050">
                <a:solidFill>
                  <a:schemeClr val="bg1"/>
                </a:solidFill>
              </a:ln>
              <a:solidFill>
                <a:srgbClr val="FF0000"/>
              </a:solidFill>
              <a:effectLst>
                <a:glow rad="228600">
                  <a:schemeClr val="accent1">
                    <a:satMod val="175000"/>
                    <a:alpha val="40000"/>
                  </a:schemeClr>
                </a:glow>
              </a:effectLst>
              <a:latin typeface="_MRT_Win2Farsi_3" pitchFamily="2" charset="0"/>
              <a:cs typeface="B Titr" pitchFamily="2" charset="-78"/>
            </a:endParaRPr>
          </a:p>
          <a:p>
            <a:pPr marL="0" indent="0" algn="ctr">
              <a:buNone/>
            </a:pPr>
            <a:endParaRPr lang="fa-IR" sz="6000" dirty="0">
              <a:ln w="38100">
                <a:solidFill>
                  <a:srgbClr val="FFFF00"/>
                </a:solidFill>
              </a:ln>
              <a:solidFill>
                <a:srgbClr val="C00000"/>
              </a:solidFill>
              <a:effectLst>
                <a:outerShdw blurRad="41275" dist="20320" dir="1800000" algn="tl" rotWithShape="0">
                  <a:srgbClr val="000000">
                    <a:alpha val="40000"/>
                  </a:srgbClr>
                </a:outerShdw>
              </a:effectLst>
              <a:latin typeface="_MRT_Win2Farsi_3" pitchFamily="2" charset="0"/>
              <a:cs typeface="B Titr" pitchFamily="2" charset="-78"/>
            </a:endParaRPr>
          </a:p>
          <a:p>
            <a:pPr marL="0" indent="0" algn="ctr">
              <a:buNone/>
            </a:pPr>
            <a:r>
              <a:rPr lang="fa-IR" sz="4800" b="1" dirty="0" smtClean="0">
                <a:ln w="12700">
                  <a:noFill/>
                  <a:prstDash val="solid"/>
                </a:ln>
                <a:solidFill>
                  <a:srgbClr val="D6F3FA"/>
                </a:solidFill>
                <a:effectLst>
                  <a:glow rad="228600">
                    <a:schemeClr val="accent1">
                      <a:satMod val="175000"/>
                      <a:alpha val="40000"/>
                    </a:schemeClr>
                  </a:glow>
                </a:effectLst>
                <a:latin typeface="_MRT_Win2Farsi_3" pitchFamily="2" charset="0"/>
                <a:cs typeface="B Nazanin Outline" pitchFamily="2" charset="-78"/>
              </a:rPr>
              <a:t>سیری در؛</a:t>
            </a:r>
          </a:p>
          <a:p>
            <a:pPr marL="0" indent="0" algn="ctr">
              <a:buNone/>
            </a:pPr>
            <a:r>
              <a:rPr lang="fa-IR" sz="6600" b="1" dirty="0" smtClean="0">
                <a:ln w="12700">
                  <a:noFill/>
                  <a:prstDash val="solid"/>
                </a:ln>
                <a:solidFill>
                  <a:srgbClr val="C00000"/>
                </a:solidFill>
                <a:effectLst>
                  <a:glow rad="228600">
                    <a:schemeClr val="accent3">
                      <a:satMod val="175000"/>
                      <a:alpha val="40000"/>
                    </a:schemeClr>
                  </a:glow>
                </a:effectLst>
                <a:latin typeface="_MRT_Win2Farsi_3" pitchFamily="2" charset="0"/>
                <a:cs typeface="B Traffic" pitchFamily="2" charset="-78"/>
              </a:rPr>
              <a:t>اهمیت، تکمیل و آثار نماز</a:t>
            </a:r>
          </a:p>
        </p:txBody>
      </p:sp>
      <p:sp>
        <p:nvSpPr>
          <p:cNvPr id="2" name="Frame 1"/>
          <p:cNvSpPr/>
          <p:nvPr/>
        </p:nvSpPr>
        <p:spPr>
          <a:xfrm>
            <a:off x="0" y="0"/>
            <a:ext cx="9144000" cy="6858000"/>
          </a:xfrm>
          <a:prstGeom prst="frame">
            <a:avLst>
              <a:gd name="adj1" fmla="val 2500"/>
            </a:avLst>
          </a:prstGeom>
          <a:solidFill>
            <a:srgbClr val="004EC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black"/>
              </a:solidFill>
            </a:endParaRPr>
          </a:p>
        </p:txBody>
      </p:sp>
    </p:spTree>
    <p:extLst>
      <p:ext uri="{BB962C8B-B14F-4D97-AF65-F5344CB8AC3E}">
        <p14:creationId xmlns:p14="http://schemas.microsoft.com/office/powerpoint/2010/main" val="42545686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14109"/>
            </a:gs>
            <a:gs pos="100000">
              <a:srgbClr val="013D08"/>
            </a:gs>
          </a:gsLst>
          <a:lin ang="5400000" scaled="0"/>
        </a:gradFill>
        <a:effectLst/>
      </p:bgPr>
    </p:bg>
    <p:spTree>
      <p:nvGrpSpPr>
        <p:cNvPr id="1" name=""/>
        <p:cNvGrpSpPr/>
        <p:nvPr/>
      </p:nvGrpSpPr>
      <p:grpSpPr>
        <a:xfrm>
          <a:off x="0" y="0"/>
          <a:ext cx="0" cy="0"/>
          <a:chOff x="0" y="0"/>
          <a:chExt cx="0" cy="0"/>
        </a:xfrm>
      </p:grpSpPr>
      <p:sp>
        <p:nvSpPr>
          <p:cNvPr id="4" name="Rounded Rectangle 3"/>
          <p:cNvSpPr/>
          <p:nvPr/>
        </p:nvSpPr>
        <p:spPr>
          <a:xfrm>
            <a:off x="76200" y="76200"/>
            <a:ext cx="8991600" cy="6705600"/>
          </a:xfrm>
          <a:prstGeom prst="roundRect">
            <a:avLst>
              <a:gd name="adj" fmla="val 28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3200" dirty="0">
                <a:solidFill>
                  <a:prstClr val="white"/>
                </a:solidFill>
                <a:cs typeface="B Lotus" pitchFamily="2" charset="-78"/>
              </a:rPr>
              <a:t> </a:t>
            </a:r>
            <a:r>
              <a:rPr lang="fa-IR" sz="3600" dirty="0">
                <a:solidFill>
                  <a:prstClr val="white"/>
                </a:solidFill>
                <a:cs typeface="B Titr" pitchFamily="2" charset="-78"/>
              </a:rPr>
              <a:t>حساسیت </a:t>
            </a:r>
            <a:r>
              <a:rPr lang="fa-IR" sz="3600" dirty="0" smtClean="0">
                <a:solidFill>
                  <a:prstClr val="white"/>
                </a:solidFill>
                <a:cs typeface="B Titr" pitchFamily="2" charset="-78"/>
              </a:rPr>
              <a:t>شیطان</a:t>
            </a:r>
            <a:endParaRPr lang="fa-IR" sz="3200" dirty="0" smtClean="0">
              <a:solidFill>
                <a:srgbClr val="FFFF00"/>
              </a:solidFill>
              <a:latin typeface="Times New Roman"/>
              <a:ea typeface="Times New Roman"/>
              <a:cs typeface="B Nazanin" pitchFamily="2" charset="-78"/>
            </a:endParaRPr>
          </a:p>
          <a:p>
            <a:pPr algn="justLow" rtl="1">
              <a:lnSpc>
                <a:spcPct val="150000"/>
              </a:lnSpc>
            </a:pPr>
            <a:r>
              <a:rPr lang="fa-IR" sz="3200" dirty="0" smtClean="0">
                <a:solidFill>
                  <a:srgbClr val="FFFF00"/>
                </a:solidFill>
                <a:latin typeface="Times New Roman"/>
                <a:ea typeface="Times New Roman"/>
                <a:cs typeface="B Nazanin" pitchFamily="2" charset="-78"/>
              </a:rPr>
              <a:t>قَالَ </a:t>
            </a:r>
            <a:r>
              <a:rPr lang="fa-IR" sz="3200" dirty="0">
                <a:solidFill>
                  <a:srgbClr val="FFFF00"/>
                </a:solidFill>
                <a:latin typeface="Times New Roman"/>
                <a:ea typeface="Times New Roman"/>
                <a:cs typeface="B Nazanin" pitchFamily="2" charset="-78"/>
              </a:rPr>
              <a:t>رَسُولُ اللَّهِ </a:t>
            </a:r>
            <a:r>
              <a:rPr lang="fa-IR" sz="3200" dirty="0" smtClean="0">
                <a:solidFill>
                  <a:srgbClr val="FFFF00"/>
                </a:solidFill>
                <a:latin typeface="Times New Roman"/>
                <a:ea typeface="Times New Roman"/>
                <a:cs typeface="B Nazanin" pitchFamily="2" charset="-78"/>
              </a:rPr>
              <a:t> </a:t>
            </a:r>
            <a:r>
              <a:rPr lang="fa-IR" sz="2800" dirty="0" smtClean="0">
                <a:solidFill>
                  <a:srgbClr val="FFFF00"/>
                </a:solidFill>
                <a:latin typeface="Times New Roman"/>
                <a:ea typeface="Times New Roman"/>
                <a:cs typeface="2  Kamran" pitchFamily="2" charset="-78"/>
              </a:rPr>
              <a:t>صلی الله علیه و آله </a:t>
            </a:r>
            <a:endParaRPr lang="fa-IR" sz="4800" dirty="0" smtClean="0">
              <a:solidFill>
                <a:srgbClr val="FFFF00"/>
              </a:solidFill>
              <a:latin typeface="Times New Roman"/>
              <a:ea typeface="Times New Roman"/>
              <a:cs typeface="2  Kamran" pitchFamily="2" charset="-78"/>
            </a:endParaRPr>
          </a:p>
          <a:p>
            <a:pPr algn="justLow" rtl="1">
              <a:lnSpc>
                <a:spcPct val="150000"/>
              </a:lnSpc>
            </a:pPr>
            <a:r>
              <a:rPr lang="fa-IR" sz="2100" dirty="0" smtClean="0">
                <a:solidFill>
                  <a:srgbClr val="FFFF00"/>
                </a:solidFill>
                <a:latin typeface="Times New Roman"/>
                <a:ea typeface="Times New Roman"/>
                <a:cs typeface="B Nazanin" pitchFamily="2" charset="-78"/>
              </a:rPr>
              <a:t>لَا </a:t>
            </a:r>
            <a:r>
              <a:rPr lang="fa-IR" sz="2100" dirty="0">
                <a:solidFill>
                  <a:srgbClr val="FFFF00"/>
                </a:solidFill>
                <a:latin typeface="Times New Roman"/>
                <a:ea typeface="Times New Roman"/>
                <a:cs typeface="B Nazanin" pitchFamily="2" charset="-78"/>
              </a:rPr>
              <a:t>يَزَالُ‏ الشَّيْطَانُ‏ ذَعِراً مِنَ الْمُؤْمِنِ مَا حَافَظَ عَلَى الصَّلَوَاتِ الْخَمْسِ فَإِذَا ضَيَّعَهُنَّ تَجَرَّأَ عَلَيْهِ وَ أَوْقَعَهُ فِي الْعَظَائِمِ</a:t>
            </a:r>
            <a:r>
              <a:rPr lang="fa-IR" sz="2100" dirty="0" smtClean="0">
                <a:solidFill>
                  <a:srgbClr val="FFFF00"/>
                </a:solidFill>
                <a:latin typeface="Times New Roman"/>
                <a:ea typeface="Times New Roman"/>
                <a:cs typeface="B Nazanin" pitchFamily="2" charset="-78"/>
              </a:rPr>
              <a:t>.</a:t>
            </a:r>
          </a:p>
          <a:p>
            <a:pPr algn="justLow" rtl="1">
              <a:lnSpc>
                <a:spcPct val="150000"/>
              </a:lnSpc>
            </a:pPr>
            <a:endParaRPr lang="en-US" sz="2100" dirty="0">
              <a:solidFill>
                <a:srgbClr val="FFFF00"/>
              </a:solidFill>
              <a:latin typeface="Times New Roman"/>
              <a:ea typeface="Times New Roman"/>
              <a:cs typeface="B Nazanin" pitchFamily="2" charset="-78"/>
            </a:endParaRPr>
          </a:p>
          <a:p>
            <a:pPr algn="justLow" rtl="1">
              <a:lnSpc>
                <a:spcPct val="150000"/>
              </a:lnSpc>
            </a:pPr>
            <a:r>
              <a:rPr lang="fa-I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cs typeface="2  Kamran" pitchFamily="2" charset="-78"/>
              </a:rPr>
              <a:t>شيطان همواره از انسان مؤمن بيمناك است، تا زمانى كه نمازهاى پنجگانه را حفاظت و مراقبت مى‏كند. و هنگامى كه حق نمازها را تباه كرد، شيطان نسبت به او جرأت مى‏يابد و او را دچار </a:t>
            </a: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cs typeface="2  Kamran" pitchFamily="2" charset="-78"/>
              </a:rPr>
              <a:t>گناهان  </a:t>
            </a:r>
            <a:r>
              <a:rPr lang="fa-I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cs typeface="2  Kamran" pitchFamily="2" charset="-78"/>
              </a:rPr>
              <a:t>بزرگ مى‏</a:t>
            </a: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cs typeface="2  Kamran" pitchFamily="2" charset="-78"/>
              </a:rPr>
              <a:t>كند.</a:t>
            </a:r>
          </a:p>
          <a:p>
            <a:pPr algn="justLow" rtl="1">
              <a:lnSpc>
                <a:spcPct val="150000"/>
              </a:lnSpc>
            </a:pPr>
            <a:endParaRPr lang="fa-IR" sz="3600" b="1" dirty="0">
              <a:solidFill>
                <a:srgbClr val="FFFF00"/>
              </a:solidFill>
              <a:latin typeface="Times New Roman"/>
              <a:ea typeface="Times New Roman"/>
              <a:cs typeface="2  Kamran" pitchFamily="2" charset="-78"/>
            </a:endParaRPr>
          </a:p>
          <a:p>
            <a:pPr algn="justLow" rtl="1">
              <a:lnSpc>
                <a:spcPct val="150000"/>
              </a:lnSpc>
            </a:pPr>
            <a:r>
              <a:rPr lang="fa-IR" sz="2800" dirty="0" smtClean="0">
                <a:solidFill>
                  <a:srgbClr val="FFFF00"/>
                </a:solidFill>
                <a:latin typeface="Times New Roman"/>
                <a:ea typeface="Times New Roman"/>
                <a:cs typeface="2  Kamran" pitchFamily="2" charset="-78"/>
              </a:rPr>
              <a:t>عيون </a:t>
            </a:r>
            <a:r>
              <a:rPr lang="fa-IR" sz="2800" dirty="0">
                <a:solidFill>
                  <a:srgbClr val="FFFF00"/>
                </a:solidFill>
                <a:latin typeface="Times New Roman"/>
                <a:ea typeface="Times New Roman"/>
                <a:cs typeface="2  Kamran" pitchFamily="2" charset="-78"/>
              </a:rPr>
              <a:t>أخبار الرضا عليه السلام / ج‏2 / 28 / 31 </a:t>
            </a:r>
          </a:p>
        </p:txBody>
      </p:sp>
      <p:sp>
        <p:nvSpPr>
          <p:cNvPr id="5" name="Rectangle 4"/>
          <p:cNvSpPr/>
          <p:nvPr/>
        </p:nvSpPr>
        <p:spPr>
          <a:xfrm>
            <a:off x="0" y="0"/>
            <a:ext cx="144780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a:solidFill>
                  <a:sysClr val="window" lastClr="FFFFFF"/>
                </a:solidFill>
                <a:latin typeface="Constantia"/>
                <a:cs typeface="B Lotus" pitchFamily="2" charset="-78"/>
              </a:rPr>
              <a:t>اهمیت</a:t>
            </a:r>
            <a:endParaRPr lang="en-US" sz="3200" kern="0" dirty="0">
              <a:solidFill>
                <a:sysClr val="window" lastClr="FFFFFF"/>
              </a:solidFill>
              <a:latin typeface="Constantia"/>
              <a:cs typeface="B Lotus" pitchFamily="2" charset="-78"/>
            </a:endParaRPr>
          </a:p>
        </p:txBody>
      </p:sp>
    </p:spTree>
    <p:extLst>
      <p:ext uri="{BB962C8B-B14F-4D97-AF65-F5344CB8AC3E}">
        <p14:creationId xmlns:p14="http://schemas.microsoft.com/office/powerpoint/2010/main" val="26424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par>
                          <p:cTn id="13" fill="hold">
                            <p:stCondLst>
                              <p:cond delay="775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a:stretch>
        </a:blipFill>
        <a:effectLst/>
      </p:bgPr>
    </p:bg>
    <p:spTree>
      <p:nvGrpSpPr>
        <p:cNvPr id="1" name=""/>
        <p:cNvGrpSpPr/>
        <p:nvPr/>
      </p:nvGrpSpPr>
      <p:grpSpPr>
        <a:xfrm>
          <a:off x="0" y="0"/>
          <a:ext cx="0" cy="0"/>
          <a:chOff x="0" y="0"/>
          <a:chExt cx="0" cy="0"/>
        </a:xfrm>
      </p:grpSpPr>
      <p:sp>
        <p:nvSpPr>
          <p:cNvPr id="4" name="Oval 3"/>
          <p:cNvSpPr/>
          <p:nvPr/>
        </p:nvSpPr>
        <p:spPr>
          <a:xfrm>
            <a:off x="0" y="0"/>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1300" dirty="0">
                <a:ln>
                  <a:solidFill>
                    <a:sysClr val="windowText" lastClr="000000"/>
                  </a:solidFill>
                </a:ln>
                <a:solidFill>
                  <a:srgbClr val="FFFF00"/>
                </a:solidFill>
                <a:cs typeface="B Sepideh Outline" pitchFamily="2" charset="-78"/>
              </a:rPr>
              <a:t>2</a:t>
            </a:r>
          </a:p>
        </p:txBody>
      </p:sp>
      <p:sp>
        <p:nvSpPr>
          <p:cNvPr id="2" name="Rounded Rectangle 1"/>
          <p:cNvSpPr/>
          <p:nvPr/>
        </p:nvSpPr>
        <p:spPr>
          <a:xfrm>
            <a:off x="0" y="5949280"/>
            <a:ext cx="9144000" cy="9087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15000"/>
              </a:lnSpc>
              <a:spcAft>
                <a:spcPts val="1000"/>
              </a:spcAft>
            </a:pPr>
            <a:r>
              <a:rPr lang="fa-IR" dirty="0" err="1">
                <a:solidFill>
                  <a:srgbClr val="FFFF00"/>
                </a:solidFill>
                <a:ea typeface="Calibri"/>
                <a:cs typeface="B Nazanin" panose="00000400000000000000" pitchFamily="2" charset="-78"/>
              </a:rPr>
              <a:t>الإمام</a:t>
            </a:r>
            <a:r>
              <a:rPr lang="fa-IR" dirty="0">
                <a:solidFill>
                  <a:srgbClr val="FFFF00"/>
                </a:solidFill>
                <a:ea typeface="Calibri"/>
                <a:cs typeface="B Nazanin" panose="00000400000000000000" pitchFamily="2" charset="-78"/>
              </a:rPr>
              <a:t> </a:t>
            </a:r>
            <a:r>
              <a:rPr lang="fa-IR" dirty="0" err="1">
                <a:solidFill>
                  <a:srgbClr val="FFFF00"/>
                </a:solidFill>
                <a:ea typeface="Calibri"/>
                <a:cs typeface="B Nazanin" panose="00000400000000000000" pitchFamily="2" charset="-78"/>
              </a:rPr>
              <a:t>الصّادق</a:t>
            </a:r>
            <a:r>
              <a:rPr lang="fa-IR" dirty="0">
                <a:solidFill>
                  <a:srgbClr val="FFFF00"/>
                </a:solidFill>
                <a:ea typeface="Calibri"/>
                <a:cs typeface="B Nazanin" panose="00000400000000000000" pitchFamily="2" charset="-78"/>
              </a:rPr>
              <a:t> «ع»: </a:t>
            </a:r>
            <a:endParaRPr lang="fa-IR" dirty="0" smtClean="0">
              <a:solidFill>
                <a:srgbClr val="FFFF00"/>
              </a:solidFill>
              <a:ea typeface="Calibri"/>
              <a:cs typeface="B Nazanin" panose="00000400000000000000" pitchFamily="2" charset="-78"/>
            </a:endParaRPr>
          </a:p>
          <a:p>
            <a:pPr algn="ctr" rtl="1">
              <a:lnSpc>
                <a:spcPct val="115000"/>
              </a:lnSpc>
              <a:spcAft>
                <a:spcPts val="1000"/>
              </a:spcAft>
            </a:pPr>
            <a:r>
              <a:rPr lang="fa-IR" sz="1600" b="1" dirty="0" err="1" smtClean="0">
                <a:solidFill>
                  <a:srgbClr val="FFFF00"/>
                </a:solidFill>
                <a:ea typeface="Calibri"/>
                <a:cs typeface="B Nazanin" panose="00000400000000000000" pitchFamily="2" charset="-78"/>
              </a:rPr>
              <a:t>خصلتان</a:t>
            </a:r>
            <a:r>
              <a:rPr lang="fa-IR" sz="1600" b="1" dirty="0" smtClean="0">
                <a:solidFill>
                  <a:srgbClr val="FFFF00"/>
                </a:solidFill>
                <a:ea typeface="Calibri"/>
                <a:cs typeface="B Nazanin" panose="00000400000000000000" pitchFamily="2" charset="-78"/>
              </a:rPr>
              <a:t> </a:t>
            </a:r>
            <a:r>
              <a:rPr lang="fa-IR" sz="1600" b="1" dirty="0">
                <a:solidFill>
                  <a:srgbClr val="FFFF00"/>
                </a:solidFill>
                <a:ea typeface="Calibri"/>
                <a:cs typeface="B Nazanin" panose="00000400000000000000" pitchFamily="2" charset="-78"/>
              </a:rPr>
              <a:t>من </a:t>
            </a:r>
            <a:r>
              <a:rPr lang="fa-IR" sz="1600" b="1" dirty="0" err="1">
                <a:solidFill>
                  <a:srgbClr val="FFFF00"/>
                </a:solidFill>
                <a:ea typeface="Calibri"/>
                <a:cs typeface="B Nazanin" panose="00000400000000000000" pitchFamily="2" charset="-78"/>
              </a:rPr>
              <a:t>كانتا</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فيه</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إلّا</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ثمّ</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ثمّ</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قيل</a:t>
            </a:r>
            <a:r>
              <a:rPr lang="fa-IR" sz="1600" b="1" dirty="0">
                <a:solidFill>
                  <a:srgbClr val="FFFF00"/>
                </a:solidFill>
                <a:ea typeface="Calibri"/>
                <a:cs typeface="B Nazanin" panose="00000400000000000000" pitchFamily="2" charset="-78"/>
              </a:rPr>
              <a:t>: و ما </a:t>
            </a:r>
            <a:r>
              <a:rPr lang="fa-IR" sz="1600" b="1" dirty="0" err="1">
                <a:solidFill>
                  <a:srgbClr val="FFFF00"/>
                </a:solidFill>
                <a:ea typeface="Calibri"/>
                <a:cs typeface="B Nazanin" panose="00000400000000000000" pitchFamily="2" charset="-78"/>
              </a:rPr>
              <a:t>هما</a:t>
            </a:r>
            <a:r>
              <a:rPr lang="fa-IR" sz="1600" b="1" dirty="0">
                <a:solidFill>
                  <a:srgbClr val="FFFF00"/>
                </a:solidFill>
                <a:ea typeface="Calibri"/>
                <a:cs typeface="B Nazanin" panose="00000400000000000000" pitchFamily="2" charset="-78"/>
              </a:rPr>
              <a:t>؟ قال: «</a:t>
            </a:r>
            <a:r>
              <a:rPr lang="fa-IR" sz="1600" b="1" dirty="0" err="1">
                <a:solidFill>
                  <a:srgbClr val="FFFF00"/>
                </a:solidFill>
                <a:ea typeface="Calibri"/>
                <a:cs typeface="B Nazanin" panose="00000400000000000000" pitchFamily="2" charset="-78"/>
              </a:rPr>
              <a:t>الصّلاة</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في</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مواقيتها</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المحافظة</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عليها</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المؤاساة</a:t>
            </a:r>
            <a:r>
              <a:rPr lang="fa-IR" sz="1600" b="1" dirty="0" smtClean="0">
                <a:solidFill>
                  <a:srgbClr val="FFFF00"/>
                </a:solidFill>
                <a:ea typeface="Calibri"/>
                <a:cs typeface="B Nazanin" panose="00000400000000000000" pitchFamily="2" charset="-78"/>
              </a:rPr>
              <a:t>».</a:t>
            </a:r>
            <a:endParaRPr lang="en-US" sz="1600" b="1" dirty="0">
              <a:solidFill>
                <a:srgbClr val="FFFF00"/>
              </a:solidFill>
              <a:ea typeface="Calibri"/>
              <a:cs typeface="B Nazanin" panose="00000400000000000000" pitchFamily="2" charset="-78"/>
            </a:endParaRPr>
          </a:p>
        </p:txBody>
      </p:sp>
      <p:sp>
        <p:nvSpPr>
          <p:cNvPr id="5" name="Rectangle 4"/>
          <p:cNvSpPr/>
          <p:nvPr/>
        </p:nvSpPr>
        <p:spPr>
          <a:xfrm>
            <a:off x="3023828" y="4221088"/>
            <a:ext cx="3096344"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smtClean="0">
                <a:solidFill>
                  <a:schemeClr val="accent5">
                    <a:lumMod val="20000"/>
                    <a:lumOff val="80000"/>
                  </a:schemeClr>
                </a:solidFill>
                <a:latin typeface="Constantia"/>
                <a:cs typeface="B Lotus" pitchFamily="2" charset="-78"/>
              </a:rPr>
              <a:t>هدف از وجوب نماز</a:t>
            </a:r>
            <a:endParaRPr lang="en-US" sz="3200" kern="0" dirty="0">
              <a:solidFill>
                <a:schemeClr val="accent5">
                  <a:lumMod val="20000"/>
                  <a:lumOff val="80000"/>
                </a:schemeClr>
              </a:solidFill>
              <a:latin typeface="Constantia"/>
              <a:cs typeface="B Lotus" pitchFamily="2" charset="-78"/>
            </a:endParaRPr>
          </a:p>
        </p:txBody>
      </p:sp>
    </p:spTree>
    <p:extLst>
      <p:ext uri="{BB962C8B-B14F-4D97-AF65-F5344CB8AC3E}">
        <p14:creationId xmlns:p14="http://schemas.microsoft.com/office/powerpoint/2010/main" val="225626307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0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44C07"/>
          </a:solidFill>
        </p:spPr>
        <p:style>
          <a:lnRef idx="1">
            <a:schemeClr val="accent4"/>
          </a:lnRef>
          <a:fillRef idx="2">
            <a:schemeClr val="accent4"/>
          </a:fillRef>
          <a:effectRef idx="1">
            <a:schemeClr val="accent4"/>
          </a:effectRef>
          <a:fontRef idx="minor">
            <a:schemeClr val="dk1"/>
          </a:fontRef>
        </p:style>
        <p:txBody>
          <a:bodyPr rtlCol="0" anchor="ctr"/>
          <a:lstStyle/>
          <a:p>
            <a:pPr algn="ctr" rtl="1"/>
            <a:r>
              <a:rPr lang="fa-IR" sz="4000" dirty="0">
                <a:ln>
                  <a:solidFill>
                    <a:prstClr val="black"/>
                  </a:solidFill>
                </a:ln>
                <a:solidFill>
                  <a:prstClr val="white"/>
                </a:solidFill>
                <a:effectLst>
                  <a:glow rad="101600">
                    <a:srgbClr val="002600">
                      <a:alpha val="60000"/>
                    </a:srgbClr>
                  </a:glow>
                </a:effectLst>
                <a:cs typeface="B Titr" pitchFamily="2" charset="-78"/>
              </a:rPr>
              <a:t>هدف و حکمت وجوب نماز چیست ؟</a:t>
            </a:r>
            <a:endParaRPr lang="fa-IR" sz="4000" dirty="0">
              <a:ln>
                <a:solidFill>
                  <a:prstClr val="black"/>
                </a:solidFill>
              </a:ln>
              <a:solidFill>
                <a:srgbClr val="66FF66"/>
              </a:solidFill>
              <a:effectLst>
                <a:glow rad="101600">
                  <a:srgbClr val="002600">
                    <a:alpha val="60000"/>
                  </a:srgbClr>
                </a:glow>
              </a:effectLst>
              <a:cs typeface="B Titr" pitchFamily="2" charset="-78"/>
            </a:endParaRPr>
          </a:p>
          <a:p>
            <a:pPr algn="ctr" rtl="1"/>
            <a:endParaRPr lang="fa-IR" sz="1000" dirty="0">
              <a:ln>
                <a:solidFill>
                  <a:prstClr val="black"/>
                </a:solidFill>
              </a:ln>
              <a:solidFill>
                <a:srgbClr val="66FF66"/>
              </a:solidFill>
              <a:cs typeface="B Titr" pitchFamily="2" charset="-78"/>
            </a:endParaRPr>
          </a:p>
          <a:p>
            <a:pPr algn="ctr" rtl="1"/>
            <a:endParaRPr lang="fa-IR" sz="4400" b="1" dirty="0">
              <a:ln>
                <a:solidFill>
                  <a:prstClr val="black"/>
                </a:solidFill>
              </a:ln>
              <a:solidFill>
                <a:prstClr val="black"/>
              </a:solidFill>
              <a:cs typeface="B Titr" pitchFamily="2" charset="-78"/>
            </a:endParaRPr>
          </a:p>
          <a:p>
            <a:pPr algn="ctr" rtl="1"/>
            <a:r>
              <a:rPr lang="fa-IR" sz="2800" b="1" dirty="0" smtClean="0">
                <a:solidFill>
                  <a:prstClr val="white"/>
                </a:solidFill>
                <a:cs typeface="B Lotus" pitchFamily="2" charset="-78"/>
              </a:rPr>
              <a:t>أقم </a:t>
            </a:r>
            <a:r>
              <a:rPr lang="fa-IR" sz="2800" b="1" dirty="0">
                <a:solidFill>
                  <a:prstClr val="white"/>
                </a:solidFill>
                <a:cs typeface="B Lotus" pitchFamily="2" charset="-78"/>
              </a:rPr>
              <a:t>الصلاةَ </a:t>
            </a:r>
            <a:r>
              <a:rPr lang="fa-IR" sz="2800" b="1" dirty="0">
                <a:solidFill>
                  <a:srgbClr val="FFFF00"/>
                </a:solidFill>
                <a:cs typeface="B Lotus" pitchFamily="2" charset="-78"/>
              </a:rPr>
              <a:t>لذکری</a:t>
            </a:r>
            <a:r>
              <a:rPr lang="fa-IR" sz="2800" b="1" dirty="0">
                <a:solidFill>
                  <a:prstClr val="white"/>
                </a:solidFill>
                <a:cs typeface="B Lotus" pitchFamily="2" charset="-78"/>
              </a:rPr>
              <a:t> </a:t>
            </a:r>
            <a:r>
              <a:rPr lang="fa-IR" sz="1600" dirty="0">
                <a:solidFill>
                  <a:srgbClr val="66FF66"/>
                </a:solidFill>
                <a:cs typeface="B Lotus" pitchFamily="2" charset="-78"/>
              </a:rPr>
              <a:t>( طه / 14)</a:t>
            </a:r>
            <a:endParaRPr lang="fa-IR" sz="2800" dirty="0">
              <a:solidFill>
                <a:srgbClr val="66FF66"/>
              </a:solidFill>
              <a:cs typeface="B Lotus" pitchFamily="2" charset="-78"/>
            </a:endParaRPr>
          </a:p>
          <a:p>
            <a:pPr algn="ctr" rtl="1"/>
            <a:r>
              <a:rPr lang="fa-IR" sz="2800" b="1" dirty="0">
                <a:solidFill>
                  <a:prstClr val="white"/>
                </a:solidFill>
                <a:cs typeface="B Lotus" pitchFamily="2" charset="-78"/>
              </a:rPr>
              <a:t> </a:t>
            </a:r>
            <a:r>
              <a:rPr lang="fa-IR" sz="2800" b="1" dirty="0" err="1">
                <a:solidFill>
                  <a:prstClr val="white"/>
                </a:solidFill>
                <a:cs typeface="B Lotus" pitchFamily="2" charset="-78"/>
              </a:rPr>
              <a:t>إنَّما</a:t>
            </a:r>
            <a:r>
              <a:rPr lang="fa-IR" sz="2800" b="1" dirty="0">
                <a:solidFill>
                  <a:prstClr val="white"/>
                </a:solidFill>
                <a:cs typeface="B Lotus" pitchFamily="2" charset="-78"/>
              </a:rPr>
              <a:t> </a:t>
            </a:r>
            <a:r>
              <a:rPr lang="fa-IR" sz="2800" b="1" dirty="0" err="1">
                <a:solidFill>
                  <a:prstClr val="white"/>
                </a:solidFill>
                <a:cs typeface="B Lotus" pitchFamily="2" charset="-78"/>
              </a:rPr>
              <a:t>فُرِضَتِ</a:t>
            </a:r>
            <a:r>
              <a:rPr lang="fa-IR" sz="2800" b="1" dirty="0">
                <a:solidFill>
                  <a:prstClr val="white"/>
                </a:solidFill>
                <a:cs typeface="B Lotus" pitchFamily="2" charset="-78"/>
              </a:rPr>
              <a:t> </a:t>
            </a:r>
            <a:r>
              <a:rPr lang="fa-IR" sz="2800" b="1" dirty="0" err="1">
                <a:solidFill>
                  <a:prstClr val="white"/>
                </a:solidFill>
                <a:cs typeface="B Lotus" pitchFamily="2" charset="-78"/>
              </a:rPr>
              <a:t>الصَّلاةُ</a:t>
            </a:r>
            <a:r>
              <a:rPr lang="fa-IR" sz="2800" b="1" dirty="0">
                <a:solidFill>
                  <a:prstClr val="white"/>
                </a:solidFill>
                <a:cs typeface="B Lotus" pitchFamily="2" charset="-78"/>
              </a:rPr>
              <a:t>...</a:t>
            </a:r>
            <a:r>
              <a:rPr lang="fa-IR" sz="2800" b="1" dirty="0" err="1">
                <a:solidFill>
                  <a:srgbClr val="FFFF00"/>
                </a:solidFill>
                <a:cs typeface="B Lotus" pitchFamily="2" charset="-78"/>
              </a:rPr>
              <a:t>لِاِقامَة</a:t>
            </a:r>
            <a:r>
              <a:rPr lang="fa-IR" sz="2800" b="1" dirty="0">
                <a:solidFill>
                  <a:srgbClr val="FFFF00"/>
                </a:solidFill>
                <a:cs typeface="B Lotus" pitchFamily="2" charset="-78"/>
              </a:rPr>
              <a:t> </a:t>
            </a:r>
            <a:r>
              <a:rPr lang="fa-IR" sz="2800" b="1" dirty="0" err="1">
                <a:solidFill>
                  <a:srgbClr val="FFFF00"/>
                </a:solidFill>
                <a:cs typeface="B Lotus" pitchFamily="2" charset="-78"/>
              </a:rPr>
              <a:t>ذِ</a:t>
            </a:r>
            <a:r>
              <a:rPr lang="fa-IR" sz="2800" b="1" dirty="0">
                <a:solidFill>
                  <a:srgbClr val="FFFF00"/>
                </a:solidFill>
                <a:cs typeface="B Lotus" pitchFamily="2" charset="-78"/>
              </a:rPr>
              <a:t> </a:t>
            </a:r>
            <a:r>
              <a:rPr lang="fa-IR" sz="2800" b="1" dirty="0" err="1">
                <a:solidFill>
                  <a:srgbClr val="FFFF00"/>
                </a:solidFill>
                <a:cs typeface="B Lotus" pitchFamily="2" charset="-78"/>
              </a:rPr>
              <a:t>کرِاللهِ</a:t>
            </a:r>
            <a:endParaRPr lang="fa-IR" sz="2800" b="1" dirty="0">
              <a:solidFill>
                <a:srgbClr val="FFFF00"/>
              </a:solidFill>
              <a:cs typeface="B Lotus" pitchFamily="2" charset="-78"/>
            </a:endParaRPr>
          </a:p>
          <a:p>
            <a:pPr algn="ctr" rtl="1"/>
            <a:r>
              <a:rPr lang="fa-IR" sz="1600" b="1" dirty="0">
                <a:solidFill>
                  <a:srgbClr val="66FF66"/>
                </a:solidFill>
                <a:cs typeface="B Lotus" pitchFamily="2" charset="-78"/>
              </a:rPr>
              <a:t>پیامبر (صلّی الله علیه و آله وسلّم ) الصلاة فی الکتاب و السنة  ص </a:t>
            </a:r>
            <a:r>
              <a:rPr lang="fa-IR" sz="1600" b="1" dirty="0" smtClean="0">
                <a:solidFill>
                  <a:srgbClr val="66FF66"/>
                </a:solidFill>
                <a:cs typeface="B Lotus" pitchFamily="2" charset="-78"/>
              </a:rPr>
              <a:t>17</a:t>
            </a:r>
          </a:p>
          <a:p>
            <a:pPr algn="ctr" rtl="1"/>
            <a:r>
              <a:rPr lang="fa-IR" sz="2800" b="1" dirty="0" smtClean="0">
                <a:solidFill>
                  <a:prstClr val="white"/>
                </a:solidFill>
                <a:cs typeface="B Lotus" pitchFamily="2" charset="-78"/>
              </a:rPr>
              <a:t>کثرت </a:t>
            </a:r>
            <a:r>
              <a:rPr lang="fa-IR" sz="2800" b="1" dirty="0">
                <a:solidFill>
                  <a:prstClr val="white"/>
                </a:solidFill>
                <a:cs typeface="B Lotus" pitchFamily="2" charset="-78"/>
              </a:rPr>
              <a:t>تکرار اسم و صفات خدا در نماز و ملحقات </a:t>
            </a:r>
            <a:r>
              <a:rPr lang="fa-IR" sz="2800" b="1" dirty="0" smtClean="0">
                <a:solidFill>
                  <a:prstClr val="white"/>
                </a:solidFill>
                <a:cs typeface="B Lotus" pitchFamily="2" charset="-78"/>
              </a:rPr>
              <a:t>آن</a:t>
            </a:r>
            <a:endParaRPr lang="fa-IR" sz="2800" b="1" dirty="0">
              <a:solidFill>
                <a:srgbClr val="66FF66"/>
              </a:solidFill>
              <a:cs typeface="B Titr" pitchFamily="2" charset="-78"/>
            </a:endParaRPr>
          </a:p>
          <a:p>
            <a:pPr algn="ctr" rtl="1">
              <a:lnSpc>
                <a:spcPct val="150000"/>
              </a:lnSpc>
            </a:pPr>
            <a:endParaRPr lang="fa-IR" sz="2800" b="1" dirty="0">
              <a:solidFill>
                <a:prstClr val="white"/>
              </a:solidFill>
              <a:effectLst>
                <a:glow rad="101600">
                  <a:srgbClr val="C00000">
                    <a:alpha val="60000"/>
                  </a:srgbClr>
                </a:glow>
              </a:effectLst>
              <a:cs typeface="B Lotus" pitchFamily="2" charset="-78"/>
            </a:endParaRPr>
          </a:p>
          <a:p>
            <a:pPr algn="ctr" rtl="1">
              <a:lnSpc>
                <a:spcPct val="150000"/>
              </a:lnSpc>
            </a:pPr>
            <a:r>
              <a:rPr lang="fa-IR" sz="2800" b="1" dirty="0">
                <a:solidFill>
                  <a:prstClr val="white"/>
                </a:solidFill>
                <a:cs typeface="B Lotus" pitchFamily="2" charset="-78"/>
              </a:rPr>
              <a:t>...</a:t>
            </a:r>
            <a:r>
              <a:rPr lang="fa-IR" sz="2800" b="1" dirty="0" err="1">
                <a:solidFill>
                  <a:prstClr val="white"/>
                </a:solidFill>
                <a:cs typeface="B Lotus" pitchFamily="2" charset="-78"/>
              </a:rPr>
              <a:t>وَ</a:t>
            </a:r>
            <a:r>
              <a:rPr lang="fa-IR" sz="2800" b="1" dirty="0">
                <a:solidFill>
                  <a:prstClr val="white"/>
                </a:solidFill>
                <a:cs typeface="B Lotus" pitchFamily="2" charset="-78"/>
              </a:rPr>
              <a:t> </a:t>
            </a:r>
            <a:r>
              <a:rPr lang="fa-IR" sz="2800" b="1" dirty="0" err="1">
                <a:solidFill>
                  <a:prstClr val="white"/>
                </a:solidFill>
                <a:cs typeface="B Lotus" pitchFamily="2" charset="-78"/>
              </a:rPr>
              <a:t>أراد</a:t>
            </a:r>
            <a:r>
              <a:rPr lang="fa-IR" sz="2800" b="1" dirty="0">
                <a:solidFill>
                  <a:prstClr val="white"/>
                </a:solidFill>
                <a:cs typeface="B Lotus" pitchFamily="2" charset="-78"/>
              </a:rPr>
              <a:t> الله </a:t>
            </a:r>
            <a:r>
              <a:rPr lang="fa-IR" sz="2000" b="1" dirty="0" err="1">
                <a:solidFill>
                  <a:prstClr val="white"/>
                </a:solidFill>
                <a:cs typeface="B Lotus" pitchFamily="2" charset="-78"/>
              </a:rPr>
              <a:t>تبارکَ</a:t>
            </a:r>
            <a:r>
              <a:rPr lang="fa-IR" sz="2000" b="1" dirty="0">
                <a:solidFill>
                  <a:prstClr val="white"/>
                </a:solidFill>
                <a:cs typeface="B Lotus" pitchFamily="2" charset="-78"/>
              </a:rPr>
              <a:t> </a:t>
            </a:r>
            <a:r>
              <a:rPr lang="fa-IR" sz="2000" b="1" dirty="0" err="1">
                <a:solidFill>
                  <a:prstClr val="white"/>
                </a:solidFill>
                <a:cs typeface="B Lotus" pitchFamily="2" charset="-78"/>
              </a:rPr>
              <a:t>وَ</a:t>
            </a:r>
            <a:r>
              <a:rPr lang="fa-IR" sz="2000" b="1" dirty="0">
                <a:solidFill>
                  <a:prstClr val="white"/>
                </a:solidFill>
                <a:cs typeface="B Lotus" pitchFamily="2" charset="-78"/>
              </a:rPr>
              <a:t> </a:t>
            </a:r>
            <a:r>
              <a:rPr lang="fa-IR" sz="2000" b="1" dirty="0" err="1">
                <a:solidFill>
                  <a:prstClr val="white"/>
                </a:solidFill>
                <a:cs typeface="B Lotus" pitchFamily="2" charset="-78"/>
              </a:rPr>
              <a:t>تَعالی</a:t>
            </a:r>
            <a:r>
              <a:rPr lang="fa-IR" sz="2000" b="1" dirty="0">
                <a:solidFill>
                  <a:prstClr val="white"/>
                </a:solidFill>
                <a:cs typeface="B Lotus" pitchFamily="2" charset="-78"/>
              </a:rPr>
              <a:t> </a:t>
            </a:r>
            <a:r>
              <a:rPr lang="fa-IR" sz="2800" b="1" dirty="0" err="1">
                <a:solidFill>
                  <a:prstClr val="white"/>
                </a:solidFill>
                <a:cs typeface="B Lotus" pitchFamily="2" charset="-78"/>
              </a:rPr>
              <a:t>أن</a:t>
            </a:r>
            <a:r>
              <a:rPr lang="fa-IR" sz="2800" b="1" dirty="0">
                <a:solidFill>
                  <a:prstClr val="white"/>
                </a:solidFill>
                <a:cs typeface="B Lotus" pitchFamily="2" charset="-78"/>
              </a:rPr>
              <a:t> </a:t>
            </a:r>
            <a:r>
              <a:rPr lang="fa-IR" sz="2800" b="1" dirty="0">
                <a:solidFill>
                  <a:srgbClr val="FFFF00"/>
                </a:solidFill>
                <a:cs typeface="B Lotus" pitchFamily="2" charset="-78"/>
              </a:rPr>
              <a:t>لا </a:t>
            </a:r>
            <a:r>
              <a:rPr lang="fa-IR" sz="2800" b="1" dirty="0" err="1">
                <a:solidFill>
                  <a:srgbClr val="FFFF00"/>
                </a:solidFill>
                <a:cs typeface="B Lotus" pitchFamily="2" charset="-78"/>
              </a:rPr>
              <a:t>یُنسِیَهم</a:t>
            </a:r>
            <a:r>
              <a:rPr lang="fa-IR" sz="2800" b="1" dirty="0">
                <a:solidFill>
                  <a:srgbClr val="FFFF00"/>
                </a:solidFill>
                <a:cs typeface="B Lotus" pitchFamily="2" charset="-78"/>
              </a:rPr>
              <a:t> </a:t>
            </a:r>
            <a:r>
              <a:rPr lang="fa-IR" sz="2800" b="1" dirty="0" err="1">
                <a:solidFill>
                  <a:srgbClr val="FFFF00"/>
                </a:solidFill>
                <a:cs typeface="B Lotus" pitchFamily="2" charset="-78"/>
              </a:rPr>
              <a:t>أمر</a:t>
            </a:r>
            <a:r>
              <a:rPr lang="fa-IR" sz="2800" b="1" dirty="0">
                <a:solidFill>
                  <a:srgbClr val="FFFF00"/>
                </a:solidFill>
                <a:cs typeface="B Lotus" pitchFamily="2" charset="-78"/>
              </a:rPr>
              <a:t> </a:t>
            </a:r>
            <a:r>
              <a:rPr lang="fa-IR" sz="2800" b="1" dirty="0" err="1">
                <a:solidFill>
                  <a:srgbClr val="FFFF00"/>
                </a:solidFill>
                <a:cs typeface="B Lotus" pitchFamily="2" charset="-78"/>
              </a:rPr>
              <a:t>محمّدٍ</a:t>
            </a:r>
            <a:r>
              <a:rPr lang="fa-IR" sz="2800" b="1" dirty="0">
                <a:solidFill>
                  <a:srgbClr val="FFFF00"/>
                </a:solidFill>
                <a:cs typeface="B Lotus" pitchFamily="2" charset="-78"/>
              </a:rPr>
              <a:t> </a:t>
            </a:r>
            <a:r>
              <a:rPr lang="fa-IR" sz="1200" b="1" dirty="0" err="1">
                <a:solidFill>
                  <a:prstClr val="white"/>
                </a:solidFill>
                <a:cs typeface="B Lotus" pitchFamily="2" charset="-78"/>
              </a:rPr>
              <a:t>صلّی</a:t>
            </a:r>
            <a:r>
              <a:rPr lang="fa-IR" sz="1200" b="1" dirty="0">
                <a:solidFill>
                  <a:prstClr val="white"/>
                </a:solidFill>
                <a:cs typeface="B Lotus" pitchFamily="2" charset="-78"/>
              </a:rPr>
              <a:t> الله علیه </a:t>
            </a:r>
            <a:r>
              <a:rPr lang="fa-IR" sz="1200" b="1" dirty="0" err="1">
                <a:solidFill>
                  <a:prstClr val="white"/>
                </a:solidFill>
                <a:cs typeface="B Lotus" pitchFamily="2" charset="-78"/>
              </a:rPr>
              <a:t>وآله</a:t>
            </a:r>
            <a:r>
              <a:rPr lang="fa-IR" sz="1200" b="1" dirty="0">
                <a:solidFill>
                  <a:prstClr val="white"/>
                </a:solidFill>
                <a:cs typeface="B Lotus" pitchFamily="2" charset="-78"/>
              </a:rPr>
              <a:t> </a:t>
            </a:r>
            <a:r>
              <a:rPr lang="fa-IR" sz="2800" b="1" dirty="0" err="1">
                <a:solidFill>
                  <a:prstClr val="white"/>
                </a:solidFill>
                <a:cs typeface="B Lotus" pitchFamily="2" charset="-78"/>
              </a:rPr>
              <a:t>فَفَرض</a:t>
            </a:r>
            <a:r>
              <a:rPr lang="fa-IR" sz="2800" b="1" dirty="0">
                <a:solidFill>
                  <a:prstClr val="white"/>
                </a:solidFill>
                <a:cs typeface="B Lotus" pitchFamily="2" charset="-78"/>
              </a:rPr>
              <a:t> الله </a:t>
            </a:r>
            <a:r>
              <a:rPr lang="fa-IR" sz="2800" b="1" dirty="0" err="1">
                <a:solidFill>
                  <a:prstClr val="white"/>
                </a:solidFill>
                <a:cs typeface="B Lotus" pitchFamily="2" charset="-78"/>
              </a:rPr>
              <a:t>الصّلاةَ</a:t>
            </a:r>
            <a:r>
              <a:rPr lang="fa-IR" sz="2800" b="1" dirty="0">
                <a:solidFill>
                  <a:prstClr val="white"/>
                </a:solidFill>
                <a:cs typeface="B Lotus" pitchFamily="2" charset="-78"/>
              </a:rPr>
              <a:t>...</a:t>
            </a:r>
            <a:endParaRPr lang="fa-IR" sz="2400" b="1" dirty="0">
              <a:solidFill>
                <a:prstClr val="white"/>
              </a:solidFill>
              <a:cs typeface="B Lotus" pitchFamily="2" charset="-78"/>
            </a:endParaRPr>
          </a:p>
          <a:p>
            <a:pPr algn="ctr" rtl="1">
              <a:lnSpc>
                <a:spcPct val="150000"/>
              </a:lnSpc>
            </a:pPr>
            <a:r>
              <a:rPr lang="fa-IR" sz="1600" b="1" dirty="0">
                <a:solidFill>
                  <a:srgbClr val="66FF66"/>
                </a:solidFill>
                <a:cs typeface="B Lotus" pitchFamily="2" charset="-78"/>
              </a:rPr>
              <a:t>اقامه دین پیامبر خاتم در تمام جهان / علل </a:t>
            </a:r>
            <a:r>
              <a:rPr lang="fa-IR" sz="1600" b="1" dirty="0" err="1">
                <a:solidFill>
                  <a:srgbClr val="66FF66"/>
                </a:solidFill>
                <a:cs typeface="B Lotus" pitchFamily="2" charset="-78"/>
              </a:rPr>
              <a:t>الشرایع</a:t>
            </a:r>
            <a:endParaRPr lang="fa-IR" sz="1400" b="1" dirty="0">
              <a:solidFill>
                <a:srgbClr val="66FF66"/>
              </a:solidFill>
              <a:cs typeface="B Lotus" pitchFamily="2" charset="-78"/>
            </a:endParaRPr>
          </a:p>
          <a:p>
            <a:pPr algn="ctr" rtl="1">
              <a:lnSpc>
                <a:spcPct val="150000"/>
              </a:lnSpc>
            </a:pPr>
            <a:endParaRPr lang="fa-IR" sz="3600" b="1" dirty="0">
              <a:solidFill>
                <a:prstClr val="white"/>
              </a:solidFill>
              <a:effectLst>
                <a:glow rad="101600">
                  <a:srgbClr val="C00000">
                    <a:alpha val="60000"/>
                  </a:srgbClr>
                </a:glow>
              </a:effectLst>
              <a:cs typeface="B Lotus" pitchFamily="2" charset="-78"/>
            </a:endParaRPr>
          </a:p>
          <a:p>
            <a:pPr algn="ctr" rtl="1">
              <a:lnSpc>
                <a:spcPct val="150000"/>
              </a:lnSpc>
            </a:pPr>
            <a:r>
              <a:rPr lang="fa-IR" sz="3200" b="1" dirty="0" err="1">
                <a:solidFill>
                  <a:prstClr val="white"/>
                </a:solidFill>
                <a:effectLst>
                  <a:glow rad="101600">
                    <a:srgbClr val="C00000">
                      <a:alpha val="60000"/>
                    </a:srgbClr>
                  </a:glow>
                </a:effectLst>
                <a:cs typeface="B Lotus" pitchFamily="2" charset="-78"/>
              </a:rPr>
              <a:t>فرضَ</a:t>
            </a:r>
            <a:r>
              <a:rPr lang="fa-IR" sz="3200" b="1" dirty="0">
                <a:solidFill>
                  <a:prstClr val="white"/>
                </a:solidFill>
                <a:effectLst>
                  <a:glow rad="101600">
                    <a:srgbClr val="C00000">
                      <a:alpha val="60000"/>
                    </a:srgbClr>
                  </a:glow>
                </a:effectLst>
                <a:cs typeface="B Lotus" pitchFamily="2" charset="-78"/>
              </a:rPr>
              <a:t> </a:t>
            </a:r>
            <a:r>
              <a:rPr lang="fa-IR" sz="3200" b="1" dirty="0" err="1">
                <a:solidFill>
                  <a:prstClr val="white"/>
                </a:solidFill>
                <a:effectLst>
                  <a:glow rad="101600">
                    <a:srgbClr val="C00000">
                      <a:alpha val="60000"/>
                    </a:srgbClr>
                  </a:glow>
                </a:effectLst>
                <a:cs typeface="B Lotus" pitchFamily="2" charset="-78"/>
              </a:rPr>
              <a:t>اللهُ</a:t>
            </a:r>
            <a:r>
              <a:rPr lang="fa-IR" sz="3200" b="1" dirty="0">
                <a:solidFill>
                  <a:prstClr val="white"/>
                </a:solidFill>
                <a:effectLst>
                  <a:glow rad="101600">
                    <a:srgbClr val="C00000">
                      <a:alpha val="60000"/>
                    </a:srgbClr>
                  </a:glow>
                </a:effectLst>
                <a:cs typeface="B Lotus" pitchFamily="2" charset="-78"/>
              </a:rPr>
              <a:t>...</a:t>
            </a:r>
            <a:r>
              <a:rPr lang="fa-IR" sz="3200" b="1" dirty="0" err="1">
                <a:solidFill>
                  <a:prstClr val="white"/>
                </a:solidFill>
                <a:effectLst>
                  <a:glow rad="101600">
                    <a:srgbClr val="C00000">
                      <a:alpha val="60000"/>
                    </a:srgbClr>
                  </a:glow>
                </a:effectLst>
                <a:cs typeface="B Lotus" pitchFamily="2" charset="-78"/>
              </a:rPr>
              <a:t>الصلاةَ</a:t>
            </a:r>
            <a:r>
              <a:rPr lang="fa-IR" sz="3200" b="1" dirty="0">
                <a:solidFill>
                  <a:prstClr val="white"/>
                </a:solidFill>
                <a:effectLst>
                  <a:glow rad="101600">
                    <a:srgbClr val="C00000">
                      <a:alpha val="60000"/>
                    </a:srgbClr>
                  </a:glow>
                </a:effectLst>
                <a:cs typeface="B Lotus" pitchFamily="2" charset="-78"/>
              </a:rPr>
              <a:t>  </a:t>
            </a:r>
            <a:r>
              <a:rPr lang="fa-IR" sz="3200" b="1" dirty="0" err="1">
                <a:solidFill>
                  <a:srgbClr val="FFFF00"/>
                </a:solidFill>
                <a:effectLst>
                  <a:glow rad="101600">
                    <a:srgbClr val="C00000">
                      <a:alpha val="60000"/>
                    </a:srgbClr>
                  </a:glow>
                </a:effectLst>
                <a:cs typeface="B Lotus" pitchFamily="2" charset="-78"/>
              </a:rPr>
              <a:t>تنزیهاً</a:t>
            </a:r>
            <a:r>
              <a:rPr lang="fa-IR" sz="3200" b="1" dirty="0">
                <a:solidFill>
                  <a:srgbClr val="FFFF00"/>
                </a:solidFill>
                <a:effectLst>
                  <a:glow rad="101600">
                    <a:srgbClr val="C00000">
                      <a:alpha val="60000"/>
                    </a:srgbClr>
                  </a:glow>
                </a:effectLst>
                <a:cs typeface="B Lotus" pitchFamily="2" charset="-78"/>
              </a:rPr>
              <a:t> </a:t>
            </a:r>
            <a:r>
              <a:rPr lang="fa-IR" sz="3200" b="1" dirty="0" err="1">
                <a:solidFill>
                  <a:srgbClr val="FFFF00"/>
                </a:solidFill>
                <a:effectLst>
                  <a:glow rad="101600">
                    <a:srgbClr val="C00000">
                      <a:alpha val="60000"/>
                    </a:srgbClr>
                  </a:glow>
                </a:effectLst>
                <a:cs typeface="B Lotus" pitchFamily="2" charset="-78"/>
              </a:rPr>
              <a:t>عَنِ</a:t>
            </a:r>
            <a:r>
              <a:rPr lang="fa-IR" sz="3200" b="1" dirty="0">
                <a:solidFill>
                  <a:srgbClr val="FFFF00"/>
                </a:solidFill>
                <a:effectLst>
                  <a:glow rad="101600">
                    <a:srgbClr val="C00000">
                      <a:alpha val="60000"/>
                    </a:srgbClr>
                  </a:glow>
                </a:effectLst>
                <a:cs typeface="B Lotus" pitchFamily="2" charset="-78"/>
              </a:rPr>
              <a:t> </a:t>
            </a:r>
            <a:r>
              <a:rPr lang="fa-IR" sz="3200" b="1" dirty="0" err="1">
                <a:solidFill>
                  <a:srgbClr val="FFFF00"/>
                </a:solidFill>
                <a:effectLst>
                  <a:glow rad="101600">
                    <a:srgbClr val="C00000">
                      <a:alpha val="60000"/>
                    </a:srgbClr>
                  </a:glow>
                </a:effectLst>
                <a:cs typeface="B Lotus" pitchFamily="2" charset="-78"/>
              </a:rPr>
              <a:t>الکِبرِ</a:t>
            </a:r>
            <a:endParaRPr lang="fa-IR" sz="3200" b="1" dirty="0">
              <a:solidFill>
                <a:srgbClr val="FFFF00"/>
              </a:solidFill>
              <a:effectLst>
                <a:glow rad="101600">
                  <a:srgbClr val="C00000">
                    <a:alpha val="60000"/>
                  </a:srgbClr>
                </a:glow>
              </a:effectLst>
              <a:cs typeface="B Lotus" pitchFamily="2" charset="-78"/>
            </a:endParaRPr>
          </a:p>
          <a:p>
            <a:pPr algn="ctr" rtl="1">
              <a:lnSpc>
                <a:spcPct val="150000"/>
              </a:lnSpc>
            </a:pPr>
            <a:r>
              <a:rPr lang="fa-IR" sz="1600" dirty="0" err="1">
                <a:solidFill>
                  <a:srgbClr val="66FF66"/>
                </a:solidFill>
                <a:cs typeface="B Lotus" pitchFamily="2" charset="-78"/>
              </a:rPr>
              <a:t>نهج</a:t>
            </a:r>
            <a:r>
              <a:rPr lang="fa-IR" sz="1600" dirty="0">
                <a:solidFill>
                  <a:srgbClr val="66FF66"/>
                </a:solidFill>
                <a:cs typeface="B Lotus" pitchFamily="2" charset="-78"/>
              </a:rPr>
              <a:t> </a:t>
            </a:r>
            <a:r>
              <a:rPr lang="fa-IR" sz="1600" dirty="0" err="1">
                <a:solidFill>
                  <a:srgbClr val="66FF66"/>
                </a:solidFill>
                <a:cs typeface="B Lotus" pitchFamily="2" charset="-78"/>
              </a:rPr>
              <a:t>البلاغه</a:t>
            </a:r>
            <a:r>
              <a:rPr lang="fa-IR" sz="1600" dirty="0">
                <a:solidFill>
                  <a:srgbClr val="66FF66"/>
                </a:solidFill>
                <a:cs typeface="B Lotus" pitchFamily="2" charset="-78"/>
              </a:rPr>
              <a:t> / حکمت 252</a:t>
            </a:r>
          </a:p>
        </p:txBody>
      </p:sp>
      <p:sp>
        <p:nvSpPr>
          <p:cNvPr id="6" name="Rounded Rectangle 5"/>
          <p:cNvSpPr/>
          <p:nvPr/>
        </p:nvSpPr>
        <p:spPr>
          <a:xfrm>
            <a:off x="3314700" y="864136"/>
            <a:ext cx="2514600" cy="548640"/>
          </a:xfrm>
          <a:prstGeom prst="roundRect">
            <a:avLst/>
          </a:prstGeom>
          <a:solidFill>
            <a:schemeClr val="tx2"/>
          </a:solidFill>
          <a:ln>
            <a:solidFill>
              <a:srgbClr val="00B050"/>
            </a:solidFill>
          </a:ln>
          <a:effectLst>
            <a:glow rad="101600">
              <a:srgbClr val="00B05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800" b="1" dirty="0">
                <a:solidFill>
                  <a:prstClr val="black"/>
                </a:solidFill>
                <a:cs typeface="B Titr" pitchFamily="2" charset="-78"/>
              </a:rPr>
              <a:t>1)  </a:t>
            </a:r>
            <a:r>
              <a:rPr lang="fa-IR" sz="3200" b="1" dirty="0">
                <a:solidFill>
                  <a:prstClr val="black"/>
                </a:solidFill>
                <a:cs typeface="B Titr" pitchFamily="2" charset="-78"/>
              </a:rPr>
              <a:t>یاد خدا</a:t>
            </a:r>
          </a:p>
        </p:txBody>
      </p:sp>
      <p:sp>
        <p:nvSpPr>
          <p:cNvPr id="7" name="Rounded Rectangle 6"/>
          <p:cNvSpPr/>
          <p:nvPr/>
        </p:nvSpPr>
        <p:spPr>
          <a:xfrm>
            <a:off x="2133600" y="3175248"/>
            <a:ext cx="4800600" cy="685800"/>
          </a:xfrm>
          <a:prstGeom prst="roundRect">
            <a:avLst/>
          </a:prstGeom>
          <a:solidFill>
            <a:schemeClr val="tx2"/>
          </a:solidFill>
          <a:ln>
            <a:solidFill>
              <a:srgbClr val="00B050"/>
            </a:solidFill>
          </a:ln>
          <a:effectLst>
            <a:glow rad="101600">
              <a:srgbClr val="00B05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400" b="1" dirty="0">
                <a:solidFill>
                  <a:prstClr val="black"/>
                </a:solidFill>
                <a:cs typeface="B Titr" pitchFamily="2" charset="-78"/>
              </a:rPr>
              <a:t>2)  </a:t>
            </a:r>
            <a:r>
              <a:rPr lang="fa-IR" sz="2800" b="1" dirty="0">
                <a:solidFill>
                  <a:prstClr val="black"/>
                </a:solidFill>
                <a:cs typeface="B Titr" pitchFamily="2" charset="-78"/>
              </a:rPr>
              <a:t>تبلیغ و ترویج پیامبر و دین اسلام</a:t>
            </a:r>
          </a:p>
        </p:txBody>
      </p:sp>
      <p:sp>
        <p:nvSpPr>
          <p:cNvPr id="8" name="Rounded Rectangle 7"/>
          <p:cNvSpPr/>
          <p:nvPr/>
        </p:nvSpPr>
        <p:spPr>
          <a:xfrm>
            <a:off x="2230760" y="4971256"/>
            <a:ext cx="4645496" cy="762000"/>
          </a:xfrm>
          <a:prstGeom prst="roundRect">
            <a:avLst/>
          </a:prstGeom>
          <a:solidFill>
            <a:schemeClr val="tx2"/>
          </a:solidFill>
          <a:ln>
            <a:solidFill>
              <a:srgbClr val="00B050"/>
            </a:solidFill>
          </a:ln>
          <a:effectLst>
            <a:glow rad="101600">
              <a:srgbClr val="00B05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400" b="1" dirty="0">
                <a:solidFill>
                  <a:prstClr val="black"/>
                </a:solidFill>
                <a:cs typeface="B Titr" pitchFamily="2" charset="-78"/>
              </a:rPr>
              <a:t>3)  </a:t>
            </a:r>
            <a:r>
              <a:rPr lang="fa-IR" sz="2800" b="1" dirty="0">
                <a:solidFill>
                  <a:prstClr val="black"/>
                </a:solidFill>
                <a:cs typeface="B Titr" pitchFamily="2" charset="-78"/>
              </a:rPr>
              <a:t>پاک شدن </a:t>
            </a:r>
            <a:r>
              <a:rPr lang="fa-IR" sz="2800" b="1" dirty="0" smtClean="0">
                <a:solidFill>
                  <a:prstClr val="black"/>
                </a:solidFill>
                <a:cs typeface="B Titr" pitchFamily="2" charset="-78"/>
              </a:rPr>
              <a:t>انسان از </a:t>
            </a:r>
            <a:r>
              <a:rPr lang="fa-IR" sz="2800" b="1" dirty="0">
                <a:solidFill>
                  <a:prstClr val="black"/>
                </a:solidFill>
                <a:cs typeface="B Titr" pitchFamily="2" charset="-78"/>
              </a:rPr>
              <a:t>تکبر و غرور</a:t>
            </a:r>
          </a:p>
        </p:txBody>
      </p:sp>
    </p:spTree>
    <p:extLst>
      <p:ext uri="{BB962C8B-B14F-4D97-AF65-F5344CB8AC3E}">
        <p14:creationId xmlns:p14="http://schemas.microsoft.com/office/powerpoint/2010/main" val="2185322474"/>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lt">
                                    <p:tmPct val="10000"/>
                                  </p:iterate>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2700"/>
                            </p:stCondLst>
                            <p:childTnLst>
                              <p:par>
                                <p:cTn id="24" presetID="10" presetClass="entr" presetSubtype="0" fill="hold" nodeType="afterEffect">
                                  <p:stCondLst>
                                    <p:cond delay="0"/>
                                  </p:stCondLst>
                                  <p:iterate type="lt">
                                    <p:tmPct val="10000"/>
                                  </p:iterate>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par>
                          <p:cTn id="27" fill="hold">
                            <p:stCondLst>
                              <p:cond delay="5750"/>
                            </p:stCondLst>
                            <p:childTnLst>
                              <p:par>
                                <p:cTn id="28" presetID="10" presetClass="entr" presetSubtype="0" fill="hold" nodeType="afterEffect">
                                  <p:stCondLst>
                                    <p:cond delay="0"/>
                                  </p:stCondLst>
                                  <p:iterate type="lt">
                                    <p:tmPct val="10000"/>
                                  </p:iterate>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iterate type="lt">
                                    <p:tmPct val="10000"/>
                                  </p:iterate>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par>
                          <p:cTn id="41" fill="hold">
                            <p:stCondLst>
                              <p:cond delay="4750"/>
                            </p:stCondLst>
                            <p:childTnLst>
                              <p:par>
                                <p:cTn id="42" presetID="10" presetClass="entr" presetSubtype="0" fill="hold" nodeType="afterEffect">
                                  <p:stCondLst>
                                    <p:cond delay="0"/>
                                  </p:stCondLst>
                                  <p:iterate type="lt">
                                    <p:tmPct val="10000"/>
                                  </p:iterate>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righ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iterate type="lt">
                                    <p:tmPct val="10000"/>
                                  </p:iterate>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500"/>
                                        <p:tgtEl>
                                          <p:spTgt spid="5">
                                            <p:txEl>
                                              <p:pRg st="11" end="11"/>
                                            </p:txEl>
                                          </p:spTgt>
                                        </p:tgtEl>
                                      </p:cBhvr>
                                    </p:animEffect>
                                  </p:childTnLst>
                                </p:cTn>
                              </p:par>
                            </p:childTnLst>
                          </p:cTn>
                        </p:par>
                        <p:par>
                          <p:cTn id="55" fill="hold">
                            <p:stCondLst>
                              <p:cond delay="2300"/>
                            </p:stCondLst>
                            <p:childTnLst>
                              <p:par>
                                <p:cTn id="56" presetID="10" presetClass="entr" presetSubtype="0" fill="hold" nodeType="afterEffect">
                                  <p:stCondLst>
                                    <p:cond delay="0"/>
                                  </p:stCondLst>
                                  <p:iterate type="lt">
                                    <p:tmPct val="10000"/>
                                  </p:iterate>
                                  <p:childTnLst>
                                    <p:set>
                                      <p:cBhvr>
                                        <p:cTn id="57" dur="1" fill="hold">
                                          <p:stCondLst>
                                            <p:cond delay="0"/>
                                          </p:stCondLst>
                                        </p:cTn>
                                        <p:tgtEl>
                                          <p:spTgt spid="5">
                                            <p:txEl>
                                              <p:pRg st="12" end="12"/>
                                            </p:txEl>
                                          </p:spTgt>
                                        </p:tgtEl>
                                        <p:attrNameLst>
                                          <p:attrName>style.visibility</p:attrName>
                                        </p:attrNameLst>
                                      </p:cBhvr>
                                      <p:to>
                                        <p:strVal val="visible"/>
                                      </p:to>
                                    </p:set>
                                    <p:animEffect transition="in" filter="fade">
                                      <p:cBhvr>
                                        <p:cTn id="58"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4" name="Oval 3"/>
          <p:cNvSpPr/>
          <p:nvPr/>
        </p:nvSpPr>
        <p:spPr>
          <a:xfrm>
            <a:off x="0" y="0"/>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1300" dirty="0">
                <a:ln>
                  <a:solidFill>
                    <a:sysClr val="windowText" lastClr="000000"/>
                  </a:solidFill>
                </a:ln>
                <a:solidFill>
                  <a:srgbClr val="FFFF00"/>
                </a:solidFill>
                <a:cs typeface="B Sepideh Outline" pitchFamily="2" charset="-78"/>
              </a:rPr>
              <a:t>3</a:t>
            </a:r>
          </a:p>
        </p:txBody>
      </p:sp>
      <p:sp>
        <p:nvSpPr>
          <p:cNvPr id="3" name="Rectangle 2"/>
          <p:cNvSpPr/>
          <p:nvPr/>
        </p:nvSpPr>
        <p:spPr>
          <a:xfrm>
            <a:off x="3419872" y="4293096"/>
            <a:ext cx="1732012"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smtClean="0">
                <a:solidFill>
                  <a:schemeClr val="accent5">
                    <a:lumMod val="20000"/>
                    <a:lumOff val="80000"/>
                  </a:schemeClr>
                </a:solidFill>
                <a:latin typeface="Constantia"/>
                <a:cs typeface="B Lotus" pitchFamily="2" charset="-78"/>
              </a:rPr>
              <a:t>مراتب نماز</a:t>
            </a:r>
            <a:endParaRPr lang="en-US" sz="3200" kern="0" dirty="0">
              <a:solidFill>
                <a:schemeClr val="accent5">
                  <a:lumMod val="20000"/>
                  <a:lumOff val="80000"/>
                </a:schemeClr>
              </a:solidFill>
              <a:latin typeface="Constantia"/>
              <a:cs typeface="B Lotus" pitchFamily="2" charset="-78"/>
            </a:endParaRPr>
          </a:p>
        </p:txBody>
      </p:sp>
      <p:sp>
        <p:nvSpPr>
          <p:cNvPr id="5" name="Rounded Rectangle 4"/>
          <p:cNvSpPr/>
          <p:nvPr/>
        </p:nvSpPr>
        <p:spPr>
          <a:xfrm>
            <a:off x="0" y="5949280"/>
            <a:ext cx="9144000" cy="9087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15000"/>
              </a:lnSpc>
              <a:spcAft>
                <a:spcPts val="1000"/>
              </a:spcAft>
            </a:pPr>
            <a:r>
              <a:rPr lang="fa-IR" dirty="0" err="1">
                <a:solidFill>
                  <a:srgbClr val="FFFF00"/>
                </a:solidFill>
                <a:ea typeface="Calibri"/>
                <a:cs typeface="B Nazanin" panose="00000400000000000000" pitchFamily="2" charset="-78"/>
              </a:rPr>
              <a:t>الإمام</a:t>
            </a:r>
            <a:r>
              <a:rPr lang="fa-IR" dirty="0">
                <a:solidFill>
                  <a:srgbClr val="FFFF00"/>
                </a:solidFill>
                <a:ea typeface="Calibri"/>
                <a:cs typeface="B Nazanin" panose="00000400000000000000" pitchFamily="2" charset="-78"/>
              </a:rPr>
              <a:t> </a:t>
            </a:r>
            <a:r>
              <a:rPr lang="fa-IR" dirty="0" err="1">
                <a:solidFill>
                  <a:srgbClr val="FFFF00"/>
                </a:solidFill>
                <a:ea typeface="Calibri"/>
                <a:cs typeface="B Nazanin" panose="00000400000000000000" pitchFamily="2" charset="-78"/>
              </a:rPr>
              <a:t>الصّادق</a:t>
            </a:r>
            <a:r>
              <a:rPr lang="fa-IR" dirty="0">
                <a:solidFill>
                  <a:srgbClr val="FFFF00"/>
                </a:solidFill>
                <a:ea typeface="Calibri"/>
                <a:cs typeface="B Nazanin" panose="00000400000000000000" pitchFamily="2" charset="-78"/>
              </a:rPr>
              <a:t> «ع»: </a:t>
            </a:r>
            <a:endParaRPr lang="fa-IR" dirty="0" smtClean="0">
              <a:solidFill>
                <a:srgbClr val="FFFF00"/>
              </a:solidFill>
              <a:ea typeface="Calibri"/>
              <a:cs typeface="B Nazanin" panose="00000400000000000000" pitchFamily="2" charset="-78"/>
            </a:endParaRPr>
          </a:p>
          <a:p>
            <a:pPr algn="ctr" rtl="1">
              <a:lnSpc>
                <a:spcPct val="115000"/>
              </a:lnSpc>
              <a:spcAft>
                <a:spcPts val="1000"/>
              </a:spcAft>
            </a:pPr>
            <a:r>
              <a:rPr lang="fa-IR" sz="1600" b="1" dirty="0" err="1" smtClean="0">
                <a:solidFill>
                  <a:srgbClr val="FFFF00"/>
                </a:solidFill>
                <a:ea typeface="Calibri"/>
                <a:cs typeface="B Nazanin" panose="00000400000000000000" pitchFamily="2" charset="-78"/>
              </a:rPr>
              <a:t>خصلتان</a:t>
            </a:r>
            <a:r>
              <a:rPr lang="fa-IR" sz="1600" b="1" dirty="0" smtClean="0">
                <a:solidFill>
                  <a:srgbClr val="FFFF00"/>
                </a:solidFill>
                <a:ea typeface="Calibri"/>
                <a:cs typeface="B Nazanin" panose="00000400000000000000" pitchFamily="2" charset="-78"/>
              </a:rPr>
              <a:t> </a:t>
            </a:r>
            <a:r>
              <a:rPr lang="fa-IR" sz="1600" b="1" dirty="0">
                <a:solidFill>
                  <a:srgbClr val="FFFF00"/>
                </a:solidFill>
                <a:ea typeface="Calibri"/>
                <a:cs typeface="B Nazanin" panose="00000400000000000000" pitchFamily="2" charset="-78"/>
              </a:rPr>
              <a:t>من </a:t>
            </a:r>
            <a:r>
              <a:rPr lang="fa-IR" sz="1600" b="1" dirty="0" err="1">
                <a:solidFill>
                  <a:srgbClr val="FFFF00"/>
                </a:solidFill>
                <a:ea typeface="Calibri"/>
                <a:cs typeface="B Nazanin" panose="00000400000000000000" pitchFamily="2" charset="-78"/>
              </a:rPr>
              <a:t>كانتا</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فيه</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إلّا</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ثمّ</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ثمّ</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اعزب</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قيل</a:t>
            </a:r>
            <a:r>
              <a:rPr lang="fa-IR" sz="1600" b="1" dirty="0">
                <a:solidFill>
                  <a:srgbClr val="FFFF00"/>
                </a:solidFill>
                <a:ea typeface="Calibri"/>
                <a:cs typeface="B Nazanin" panose="00000400000000000000" pitchFamily="2" charset="-78"/>
              </a:rPr>
              <a:t>: و ما </a:t>
            </a:r>
            <a:r>
              <a:rPr lang="fa-IR" sz="1600" b="1" dirty="0" err="1">
                <a:solidFill>
                  <a:srgbClr val="FFFF00"/>
                </a:solidFill>
                <a:ea typeface="Calibri"/>
                <a:cs typeface="B Nazanin" panose="00000400000000000000" pitchFamily="2" charset="-78"/>
              </a:rPr>
              <a:t>هما</a:t>
            </a:r>
            <a:r>
              <a:rPr lang="fa-IR" sz="1600" b="1" dirty="0">
                <a:solidFill>
                  <a:srgbClr val="FFFF00"/>
                </a:solidFill>
                <a:ea typeface="Calibri"/>
                <a:cs typeface="B Nazanin" panose="00000400000000000000" pitchFamily="2" charset="-78"/>
              </a:rPr>
              <a:t>؟ قال: «</a:t>
            </a:r>
            <a:r>
              <a:rPr lang="fa-IR" sz="1600" b="1" dirty="0" err="1">
                <a:solidFill>
                  <a:srgbClr val="FFFF00"/>
                </a:solidFill>
                <a:ea typeface="Calibri"/>
                <a:cs typeface="B Nazanin" panose="00000400000000000000" pitchFamily="2" charset="-78"/>
              </a:rPr>
              <a:t>الصّلاة</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في</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مواقيتها</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المحافظة</a:t>
            </a:r>
            <a:r>
              <a:rPr lang="fa-IR" sz="1600" b="1" dirty="0">
                <a:solidFill>
                  <a:srgbClr val="FFFF00"/>
                </a:solidFill>
                <a:ea typeface="Calibri"/>
                <a:cs typeface="B Nazanin" panose="00000400000000000000" pitchFamily="2" charset="-78"/>
              </a:rPr>
              <a:t> </a:t>
            </a:r>
            <a:r>
              <a:rPr lang="fa-IR" sz="1600" b="1" dirty="0" err="1">
                <a:solidFill>
                  <a:srgbClr val="FFFF00"/>
                </a:solidFill>
                <a:ea typeface="Calibri"/>
                <a:cs typeface="B Nazanin" panose="00000400000000000000" pitchFamily="2" charset="-78"/>
              </a:rPr>
              <a:t>عليها</a:t>
            </a:r>
            <a:r>
              <a:rPr lang="fa-IR" sz="1600" b="1" dirty="0">
                <a:solidFill>
                  <a:srgbClr val="FFFF00"/>
                </a:solidFill>
                <a:ea typeface="Calibri"/>
                <a:cs typeface="B Nazanin" panose="00000400000000000000" pitchFamily="2" charset="-78"/>
              </a:rPr>
              <a:t>، و </a:t>
            </a:r>
            <a:r>
              <a:rPr lang="fa-IR" sz="1600" b="1" dirty="0" err="1">
                <a:solidFill>
                  <a:srgbClr val="FFFF00"/>
                </a:solidFill>
                <a:ea typeface="Calibri"/>
                <a:cs typeface="B Nazanin" panose="00000400000000000000" pitchFamily="2" charset="-78"/>
              </a:rPr>
              <a:t>المؤاساة</a:t>
            </a:r>
            <a:r>
              <a:rPr lang="fa-IR" sz="1600" b="1" dirty="0" smtClean="0">
                <a:solidFill>
                  <a:srgbClr val="FFFF00"/>
                </a:solidFill>
                <a:ea typeface="Calibri"/>
                <a:cs typeface="B Nazanin" panose="00000400000000000000" pitchFamily="2" charset="-78"/>
              </a:rPr>
              <a:t>».</a:t>
            </a:r>
            <a:endParaRPr lang="en-US" sz="1600" b="1" dirty="0">
              <a:solidFill>
                <a:srgbClr val="FFFF00"/>
              </a:solidFill>
              <a:ea typeface="Calibri"/>
              <a:cs typeface="B Nazanin" panose="00000400000000000000" pitchFamily="2" charset="-78"/>
            </a:endParaRPr>
          </a:p>
        </p:txBody>
      </p:sp>
    </p:spTree>
    <p:extLst>
      <p:ext uri="{BB962C8B-B14F-4D97-AF65-F5344CB8AC3E}">
        <p14:creationId xmlns:p14="http://schemas.microsoft.com/office/powerpoint/2010/main" val="180476291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62464" y="2819400"/>
            <a:ext cx="2286000" cy="1143000"/>
          </a:xfrm>
          <a:prstGeom prst="roundRect">
            <a:avLst/>
          </a:prstGeom>
          <a:solidFill>
            <a:srgbClr val="92D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ln w="18415" cmpd="sng">
                  <a:noFill/>
                  <a:prstDash val="solid"/>
                </a:ln>
                <a:solidFill>
                  <a:srgbClr val="C00000"/>
                </a:solidFill>
                <a:effectLst>
                  <a:outerShdw blurRad="63500" dir="3600000" algn="tl" rotWithShape="0">
                    <a:srgbClr val="000000">
                      <a:alpha val="70000"/>
                    </a:srgbClr>
                  </a:outerShdw>
                </a:effectLst>
                <a:cs typeface="B Titr" pitchFamily="2" charset="-78"/>
              </a:rPr>
              <a:t>مراتب نماز</a:t>
            </a:r>
            <a:endParaRPr lang="en-US" sz="3600" dirty="0">
              <a:ln w="18415" cmpd="sng">
                <a:noFill/>
                <a:prstDash val="solid"/>
              </a:ln>
              <a:solidFill>
                <a:srgbClr val="C00000"/>
              </a:solidFill>
              <a:effectLst>
                <a:outerShdw blurRad="63500" dir="3600000" algn="tl" rotWithShape="0">
                  <a:srgbClr val="000000">
                    <a:alpha val="70000"/>
                  </a:srgbClr>
                </a:outerShdw>
              </a:effectLst>
              <a:cs typeface="B Titr" pitchFamily="2" charset="-78"/>
            </a:endParaRPr>
          </a:p>
        </p:txBody>
      </p:sp>
      <p:sp>
        <p:nvSpPr>
          <p:cNvPr id="5" name="Right Brace 4"/>
          <p:cNvSpPr/>
          <p:nvPr/>
        </p:nvSpPr>
        <p:spPr>
          <a:xfrm>
            <a:off x="5910808" y="457200"/>
            <a:ext cx="533400" cy="5791200"/>
          </a:xfrm>
          <a:prstGeom prst="rightBrace">
            <a:avLst>
              <a:gd name="adj1" fmla="val 49712"/>
              <a:gd name="adj2" fmla="val 50000"/>
            </a:avLst>
          </a:prstGeom>
          <a:ln w="38100"/>
        </p:spPr>
        <p:style>
          <a:lnRef idx="3">
            <a:schemeClr val="accent6"/>
          </a:lnRef>
          <a:fillRef idx="0">
            <a:schemeClr val="accent6"/>
          </a:fillRef>
          <a:effectRef idx="2">
            <a:schemeClr val="accent6"/>
          </a:effectRef>
          <a:fontRef idx="minor">
            <a:schemeClr val="tx1"/>
          </a:fontRef>
        </p:style>
        <p:txBody>
          <a:bodyPr rtlCol="0" anchor="ctr"/>
          <a:lstStyle/>
          <a:p>
            <a:pPr algn="ctr" rtl="1"/>
            <a:endParaRPr lang="en-US">
              <a:solidFill>
                <a:prstClr val="white"/>
              </a:solidFill>
            </a:endParaRPr>
          </a:p>
        </p:txBody>
      </p:sp>
      <p:sp>
        <p:nvSpPr>
          <p:cNvPr id="6" name="Flowchart: Alternate Process 5"/>
          <p:cNvSpPr/>
          <p:nvPr/>
        </p:nvSpPr>
        <p:spPr>
          <a:xfrm>
            <a:off x="2587352" y="685800"/>
            <a:ext cx="3352800" cy="1295400"/>
          </a:xfrm>
          <a:prstGeom prst="flowChartAlternateProcess">
            <a:avLst/>
          </a:prstGeom>
          <a:solidFill>
            <a:srgbClr val="92D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8000" dirty="0">
                <a:ln>
                  <a:solidFill>
                    <a:prstClr val="black"/>
                  </a:solidFill>
                </a:ln>
                <a:solidFill>
                  <a:prstClr val="white"/>
                </a:solidFill>
                <a:effectLst>
                  <a:glow rad="228600">
                    <a:srgbClr val="F79646">
                      <a:satMod val="175000"/>
                      <a:alpha val="40000"/>
                    </a:srgbClr>
                  </a:glow>
                </a:effectLst>
                <a:cs typeface="B Titr" pitchFamily="2" charset="-78"/>
              </a:rPr>
              <a:t>صحّت</a:t>
            </a:r>
            <a:endParaRPr lang="en-US" sz="8000" dirty="0">
              <a:ln>
                <a:solidFill>
                  <a:prstClr val="black"/>
                </a:solidFill>
              </a:ln>
              <a:solidFill>
                <a:prstClr val="white"/>
              </a:solidFill>
              <a:effectLst>
                <a:glow rad="228600">
                  <a:srgbClr val="F79646">
                    <a:satMod val="175000"/>
                    <a:alpha val="40000"/>
                  </a:srgbClr>
                </a:glow>
              </a:effectLst>
              <a:cs typeface="B Titr" pitchFamily="2" charset="-78"/>
            </a:endParaRPr>
          </a:p>
        </p:txBody>
      </p:sp>
      <p:sp>
        <p:nvSpPr>
          <p:cNvPr id="7" name="Flowchart: Alternate Process 6"/>
          <p:cNvSpPr/>
          <p:nvPr/>
        </p:nvSpPr>
        <p:spPr>
          <a:xfrm>
            <a:off x="2587352" y="2760279"/>
            <a:ext cx="3352800" cy="1295400"/>
          </a:xfrm>
          <a:prstGeom prst="flowChartAlternateProcess">
            <a:avLst/>
          </a:prstGeom>
          <a:solidFill>
            <a:srgbClr val="92D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8000" dirty="0">
                <a:ln>
                  <a:solidFill>
                    <a:prstClr val="black"/>
                  </a:solidFill>
                </a:ln>
                <a:solidFill>
                  <a:prstClr val="white"/>
                </a:solidFill>
                <a:effectLst>
                  <a:glow rad="228600">
                    <a:srgbClr val="F79646">
                      <a:satMod val="175000"/>
                      <a:alpha val="40000"/>
                    </a:srgbClr>
                  </a:glow>
                </a:effectLst>
                <a:cs typeface="B Titr" pitchFamily="2" charset="-78"/>
              </a:rPr>
              <a:t>کمال</a:t>
            </a:r>
            <a:endParaRPr lang="en-US" sz="8000" dirty="0">
              <a:ln>
                <a:solidFill>
                  <a:prstClr val="black"/>
                </a:solidFill>
              </a:ln>
              <a:solidFill>
                <a:prstClr val="white"/>
              </a:solidFill>
              <a:effectLst>
                <a:glow rad="228600">
                  <a:srgbClr val="F79646">
                    <a:satMod val="175000"/>
                    <a:alpha val="40000"/>
                  </a:srgbClr>
                </a:glow>
              </a:effectLst>
              <a:cs typeface="B Titr" pitchFamily="2" charset="-78"/>
            </a:endParaRPr>
          </a:p>
        </p:txBody>
      </p:sp>
      <p:sp>
        <p:nvSpPr>
          <p:cNvPr id="8" name="Flowchart: Alternate Process 7"/>
          <p:cNvSpPr/>
          <p:nvPr/>
        </p:nvSpPr>
        <p:spPr>
          <a:xfrm>
            <a:off x="2587352" y="4724400"/>
            <a:ext cx="3352800" cy="1295400"/>
          </a:xfrm>
          <a:prstGeom prst="flowChartAlternateProcess">
            <a:avLst/>
          </a:prstGeom>
          <a:solidFill>
            <a:srgbClr val="92D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8000" dirty="0">
                <a:ln>
                  <a:solidFill>
                    <a:prstClr val="black"/>
                  </a:solidFill>
                </a:ln>
                <a:solidFill>
                  <a:prstClr val="white"/>
                </a:solidFill>
                <a:effectLst>
                  <a:glow rad="228600">
                    <a:srgbClr val="F79646">
                      <a:satMod val="175000"/>
                      <a:alpha val="40000"/>
                    </a:srgbClr>
                  </a:glow>
                </a:effectLst>
                <a:cs typeface="B Titr" pitchFamily="2" charset="-78"/>
              </a:rPr>
              <a:t>قبول</a:t>
            </a:r>
            <a:endParaRPr lang="en-US" sz="8000" dirty="0">
              <a:ln>
                <a:solidFill>
                  <a:prstClr val="black"/>
                </a:solidFill>
              </a:ln>
              <a:solidFill>
                <a:prstClr val="white"/>
              </a:solidFill>
              <a:effectLst>
                <a:glow rad="228600">
                  <a:srgbClr val="F79646">
                    <a:satMod val="175000"/>
                    <a:alpha val="40000"/>
                  </a:srgbClr>
                </a:glow>
              </a:effectLst>
              <a:cs typeface="B Titr" pitchFamily="2" charset="-78"/>
            </a:endParaRPr>
          </a:p>
        </p:txBody>
      </p:sp>
      <p:sp>
        <p:nvSpPr>
          <p:cNvPr id="9" name="Flowchart: Alternate Process 8"/>
          <p:cNvSpPr/>
          <p:nvPr/>
        </p:nvSpPr>
        <p:spPr>
          <a:xfrm>
            <a:off x="229737" y="685800"/>
            <a:ext cx="2133600" cy="1295400"/>
          </a:xfrm>
          <a:prstGeom prst="flowChartAlternateProcess">
            <a:avLst/>
          </a:prstGeom>
          <a:solidFill>
            <a:srgbClr val="00B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a:ln>
                  <a:solidFill>
                    <a:prstClr val="black"/>
                  </a:solidFill>
                </a:ln>
                <a:solidFill>
                  <a:prstClr val="white"/>
                </a:solidFill>
                <a:effectLst>
                  <a:glow rad="228600">
                    <a:srgbClr val="F79646">
                      <a:satMod val="175000"/>
                      <a:alpha val="40000"/>
                    </a:srgbClr>
                  </a:glow>
                </a:effectLst>
                <a:cs typeface="B Titr" pitchFamily="2" charset="-78"/>
              </a:rPr>
              <a:t>درست بخوانیم</a:t>
            </a:r>
            <a:endParaRPr lang="en-US" sz="2800" dirty="0">
              <a:ln>
                <a:solidFill>
                  <a:prstClr val="black"/>
                </a:solidFill>
              </a:ln>
              <a:solidFill>
                <a:prstClr val="white"/>
              </a:solidFill>
              <a:effectLst>
                <a:glow rad="228600">
                  <a:srgbClr val="F79646">
                    <a:satMod val="175000"/>
                    <a:alpha val="40000"/>
                  </a:srgbClr>
                </a:glow>
              </a:effectLst>
              <a:cs typeface="B Titr" pitchFamily="2" charset="-78"/>
            </a:endParaRPr>
          </a:p>
        </p:txBody>
      </p:sp>
      <p:sp>
        <p:nvSpPr>
          <p:cNvPr id="10" name="Flowchart: Alternate Process 9"/>
          <p:cNvSpPr/>
          <p:nvPr/>
        </p:nvSpPr>
        <p:spPr>
          <a:xfrm>
            <a:off x="229737" y="2743200"/>
            <a:ext cx="2133600" cy="1295400"/>
          </a:xfrm>
          <a:prstGeom prst="flowChartAlternateProcess">
            <a:avLst/>
          </a:prstGeom>
          <a:solidFill>
            <a:srgbClr val="00B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dirty="0" smtClean="0">
                <a:ln>
                  <a:solidFill>
                    <a:prstClr val="black"/>
                  </a:solidFill>
                </a:ln>
                <a:solidFill>
                  <a:prstClr val="white"/>
                </a:solidFill>
                <a:effectLst>
                  <a:glow rad="228600">
                    <a:srgbClr val="F79646">
                      <a:satMod val="175000"/>
                      <a:alpha val="40000"/>
                    </a:srgbClr>
                  </a:glow>
                </a:effectLst>
                <a:cs typeface="B Titr" pitchFamily="2" charset="-78"/>
              </a:rPr>
              <a:t>آداب و </a:t>
            </a:r>
            <a:r>
              <a:rPr lang="fa-IR" sz="2800" dirty="0" err="1" smtClean="0">
                <a:ln>
                  <a:solidFill>
                    <a:prstClr val="black"/>
                  </a:solidFill>
                </a:ln>
                <a:solidFill>
                  <a:prstClr val="white"/>
                </a:solidFill>
                <a:effectLst>
                  <a:glow rad="228600">
                    <a:srgbClr val="F79646">
                      <a:satMod val="175000"/>
                      <a:alpha val="40000"/>
                    </a:srgbClr>
                  </a:glow>
                </a:effectLst>
                <a:cs typeface="B Titr" pitchFamily="2" charset="-78"/>
              </a:rPr>
              <a:t>مستحباتش</a:t>
            </a:r>
            <a:r>
              <a:rPr lang="fa-IR" sz="2800" dirty="0" smtClean="0">
                <a:ln>
                  <a:solidFill>
                    <a:prstClr val="black"/>
                  </a:solidFill>
                </a:ln>
                <a:solidFill>
                  <a:prstClr val="white"/>
                </a:solidFill>
                <a:effectLst>
                  <a:glow rad="228600">
                    <a:srgbClr val="F79646">
                      <a:satMod val="175000"/>
                      <a:alpha val="40000"/>
                    </a:srgbClr>
                  </a:glow>
                </a:effectLst>
                <a:cs typeface="B Titr" pitchFamily="2" charset="-78"/>
              </a:rPr>
              <a:t> </a:t>
            </a:r>
            <a:r>
              <a:rPr lang="fa-IR" sz="2800" dirty="0">
                <a:ln>
                  <a:solidFill>
                    <a:prstClr val="black"/>
                  </a:solidFill>
                </a:ln>
                <a:solidFill>
                  <a:prstClr val="white"/>
                </a:solidFill>
                <a:effectLst>
                  <a:glow rad="228600">
                    <a:srgbClr val="F79646">
                      <a:satMod val="175000"/>
                      <a:alpha val="40000"/>
                    </a:srgbClr>
                  </a:glow>
                </a:effectLst>
                <a:cs typeface="B Titr" pitchFamily="2" charset="-78"/>
              </a:rPr>
              <a:t>را رعایت کنیم</a:t>
            </a:r>
            <a:endParaRPr lang="en-US" sz="2800" dirty="0">
              <a:ln>
                <a:solidFill>
                  <a:prstClr val="black"/>
                </a:solidFill>
              </a:ln>
              <a:solidFill>
                <a:prstClr val="white"/>
              </a:solidFill>
              <a:effectLst>
                <a:glow rad="228600">
                  <a:srgbClr val="F79646">
                    <a:satMod val="175000"/>
                    <a:alpha val="40000"/>
                  </a:srgbClr>
                </a:glow>
              </a:effectLst>
              <a:cs typeface="B Titr" pitchFamily="2" charset="-78"/>
            </a:endParaRPr>
          </a:p>
        </p:txBody>
      </p:sp>
      <p:sp>
        <p:nvSpPr>
          <p:cNvPr id="11" name="Flowchart: Alternate Process 10"/>
          <p:cNvSpPr/>
          <p:nvPr/>
        </p:nvSpPr>
        <p:spPr>
          <a:xfrm>
            <a:off x="229737" y="4724400"/>
            <a:ext cx="2133600" cy="1295400"/>
          </a:xfrm>
          <a:prstGeom prst="flowChartAlternateProcess">
            <a:avLst/>
          </a:prstGeom>
          <a:solidFill>
            <a:srgbClr val="00B050"/>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400" dirty="0">
                <a:ln>
                  <a:solidFill>
                    <a:prstClr val="black"/>
                  </a:solidFill>
                </a:ln>
                <a:solidFill>
                  <a:prstClr val="white"/>
                </a:solidFill>
                <a:effectLst>
                  <a:glow rad="228600">
                    <a:srgbClr val="F79646">
                      <a:satMod val="175000"/>
                      <a:alpha val="40000"/>
                    </a:srgbClr>
                  </a:glow>
                </a:effectLst>
                <a:cs typeface="B Titr" pitchFamily="2" charset="-78"/>
              </a:rPr>
              <a:t>موانع </a:t>
            </a:r>
            <a:r>
              <a:rPr lang="fa-IR" sz="2400" dirty="0" smtClean="0">
                <a:ln>
                  <a:solidFill>
                    <a:prstClr val="black"/>
                  </a:solidFill>
                </a:ln>
                <a:solidFill>
                  <a:prstClr val="white"/>
                </a:solidFill>
                <a:effectLst>
                  <a:glow rad="228600">
                    <a:srgbClr val="F79646">
                      <a:satMod val="175000"/>
                      <a:alpha val="40000"/>
                    </a:srgbClr>
                  </a:glow>
                </a:effectLst>
                <a:cs typeface="B Titr" pitchFamily="2" charset="-78"/>
              </a:rPr>
              <a:t>قبولی </a:t>
            </a:r>
            <a:r>
              <a:rPr lang="fa-IR" sz="2400" dirty="0" err="1" smtClean="0">
                <a:ln>
                  <a:solidFill>
                    <a:prstClr val="black"/>
                  </a:solidFill>
                </a:ln>
                <a:solidFill>
                  <a:prstClr val="white"/>
                </a:solidFill>
                <a:effectLst>
                  <a:glow rad="228600">
                    <a:srgbClr val="F79646">
                      <a:satMod val="175000"/>
                      <a:alpha val="40000"/>
                    </a:srgbClr>
                  </a:glow>
                </a:effectLst>
                <a:cs typeface="B Titr" pitchFamily="2" charset="-78"/>
              </a:rPr>
              <a:t>اش</a:t>
            </a:r>
            <a:r>
              <a:rPr lang="fa-IR" sz="2400" dirty="0" smtClean="0">
                <a:ln>
                  <a:solidFill>
                    <a:prstClr val="black"/>
                  </a:solidFill>
                </a:ln>
                <a:solidFill>
                  <a:prstClr val="white"/>
                </a:solidFill>
                <a:effectLst>
                  <a:glow rad="228600">
                    <a:srgbClr val="F79646">
                      <a:satMod val="175000"/>
                      <a:alpha val="40000"/>
                    </a:srgbClr>
                  </a:glow>
                </a:effectLst>
                <a:cs typeface="B Titr" pitchFamily="2" charset="-78"/>
              </a:rPr>
              <a:t> </a:t>
            </a:r>
            <a:r>
              <a:rPr lang="fa-IR" sz="2400" dirty="0">
                <a:ln>
                  <a:solidFill>
                    <a:prstClr val="black"/>
                  </a:solidFill>
                </a:ln>
                <a:solidFill>
                  <a:prstClr val="white"/>
                </a:solidFill>
                <a:effectLst>
                  <a:glow rad="228600">
                    <a:srgbClr val="F79646">
                      <a:satMod val="175000"/>
                      <a:alpha val="40000"/>
                    </a:srgbClr>
                  </a:glow>
                </a:effectLst>
                <a:cs typeface="B Titr" pitchFamily="2" charset="-78"/>
              </a:rPr>
              <a:t>را برطرف </a:t>
            </a:r>
            <a:r>
              <a:rPr lang="fa-IR" sz="2400" dirty="0" err="1">
                <a:ln>
                  <a:solidFill>
                    <a:prstClr val="black"/>
                  </a:solidFill>
                </a:ln>
                <a:solidFill>
                  <a:prstClr val="white"/>
                </a:solidFill>
                <a:effectLst>
                  <a:glow rad="228600">
                    <a:srgbClr val="F79646">
                      <a:satMod val="175000"/>
                      <a:alpha val="40000"/>
                    </a:srgbClr>
                  </a:glow>
                </a:effectLst>
                <a:cs typeface="B Titr" pitchFamily="2" charset="-78"/>
              </a:rPr>
              <a:t>نمائیم</a:t>
            </a:r>
            <a:endParaRPr lang="en-US" sz="2400" dirty="0">
              <a:ln>
                <a:solidFill>
                  <a:prstClr val="black"/>
                </a:solidFill>
              </a:ln>
              <a:solidFill>
                <a:prstClr val="white"/>
              </a:solidFill>
              <a:effectLst>
                <a:glow rad="228600">
                  <a:srgbClr val="F79646">
                    <a:satMod val="175000"/>
                    <a:alpha val="40000"/>
                  </a:srgbClr>
                </a:glow>
              </a:effectLst>
              <a:cs typeface="B Titr" pitchFamily="2" charset="-78"/>
            </a:endParaRPr>
          </a:p>
        </p:txBody>
      </p:sp>
    </p:spTree>
    <p:extLst>
      <p:ext uri="{BB962C8B-B14F-4D97-AF65-F5344CB8AC3E}">
        <p14:creationId xmlns:p14="http://schemas.microsoft.com/office/powerpoint/2010/main" val="169150069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9"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0" y="27384"/>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9600" dirty="0">
                <a:ln>
                  <a:solidFill>
                    <a:sysClr val="windowText" lastClr="000000"/>
                  </a:solidFill>
                </a:ln>
                <a:solidFill>
                  <a:srgbClr val="FFFF00"/>
                </a:solidFill>
                <a:cs typeface="B Sepideh Outline" pitchFamily="2" charset="-78"/>
              </a:rPr>
              <a:t>4</a:t>
            </a:r>
          </a:p>
        </p:txBody>
      </p:sp>
      <p:sp>
        <p:nvSpPr>
          <p:cNvPr id="3" name="Rectangle 2"/>
          <p:cNvSpPr/>
          <p:nvPr/>
        </p:nvSpPr>
        <p:spPr>
          <a:xfrm>
            <a:off x="3419872" y="4437112"/>
            <a:ext cx="216406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3200" kern="0" dirty="0" smtClean="0">
                <a:solidFill>
                  <a:schemeClr val="accent5">
                    <a:lumMod val="20000"/>
                    <a:lumOff val="80000"/>
                  </a:schemeClr>
                </a:solidFill>
                <a:latin typeface="Constantia"/>
                <a:cs typeface="B Lotus" pitchFamily="2" charset="-78"/>
              </a:rPr>
              <a:t>راه های تکمیل</a:t>
            </a:r>
            <a:endParaRPr lang="en-US" sz="3200" kern="0" dirty="0">
              <a:solidFill>
                <a:schemeClr val="accent5">
                  <a:lumMod val="20000"/>
                  <a:lumOff val="80000"/>
                </a:schemeClr>
              </a:solidFill>
              <a:latin typeface="Constantia"/>
              <a:cs typeface="B Lotus" pitchFamily="2" charset="-78"/>
            </a:endParaRPr>
          </a:p>
        </p:txBody>
      </p:sp>
    </p:spTree>
    <p:extLst>
      <p:ext uri="{BB962C8B-B14F-4D97-AF65-F5344CB8AC3E}">
        <p14:creationId xmlns:p14="http://schemas.microsoft.com/office/powerpoint/2010/main" val="409101523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style>
          <a:lnRef idx="1">
            <a:schemeClr val="accent1"/>
          </a:lnRef>
          <a:fillRef idx="2">
            <a:schemeClr val="accent1"/>
          </a:fillRef>
          <a:effectRef idx="1">
            <a:schemeClr val="accent1"/>
          </a:effectRef>
          <a:fontRef idx="minor">
            <a:schemeClr val="dk1"/>
          </a:fontRef>
        </p:style>
        <p:txBody>
          <a:bodyPr anchor="ctr">
            <a:normAutofit/>
          </a:bodyPr>
          <a:lstStyle/>
          <a:p>
            <a:pPr algn="justLow"/>
            <a:r>
              <a:rPr lang="fa-IR" sz="6600" dirty="0" smtClean="0">
                <a:cs typeface="B Titr" pitchFamily="2" charset="-78"/>
              </a:rPr>
              <a:t> </a:t>
            </a:r>
            <a:r>
              <a:rPr lang="fa-IR" sz="5400" dirty="0" smtClean="0">
                <a:cs typeface="B Titr" pitchFamily="2" charset="-78"/>
              </a:rPr>
              <a:t>یک سؤال ؛</a:t>
            </a:r>
          </a:p>
          <a:p>
            <a:pPr marL="0" indent="0" algn="justLow">
              <a:buNone/>
            </a:pPr>
            <a:endParaRPr lang="fa-IR" sz="6600" b="1" dirty="0" smtClean="0">
              <a:cs typeface="B Lotus" pitchFamily="2" charset="-78"/>
            </a:endParaRPr>
          </a:p>
          <a:p>
            <a:pPr marL="0" indent="0" algn="justLow">
              <a:lnSpc>
                <a:spcPct val="150000"/>
              </a:lnSpc>
            </a:pPr>
            <a:r>
              <a:rPr lang="fa-IR" sz="5100" b="1" dirty="0" smtClean="0">
                <a:cs typeface="B Lotus" pitchFamily="2" charset="-78"/>
              </a:rPr>
              <a:t> </a:t>
            </a:r>
            <a:r>
              <a:rPr lang="fa-IR" sz="5200" b="1" dirty="0" smtClean="0">
                <a:cs typeface="B Nazanin" pitchFamily="2" charset="-78"/>
              </a:rPr>
              <a:t>آیا نمازی که ما می خوانیم </a:t>
            </a:r>
            <a:r>
              <a:rPr lang="fa-IR" sz="5200" b="1" dirty="0">
                <a:cs typeface="B Nazanin" pitchFamily="2" charset="-78"/>
              </a:rPr>
              <a:t>ه</a:t>
            </a:r>
            <a:r>
              <a:rPr lang="fa-IR" sz="5200" b="1" dirty="0" smtClean="0">
                <a:cs typeface="B Nazanin" pitchFamily="2" charset="-78"/>
              </a:rPr>
              <a:t>مان نمازی است که خدا از ما خواسته است؟</a:t>
            </a:r>
            <a:endParaRPr lang="en-US" sz="5200" b="1" dirty="0">
              <a:cs typeface="B Nazanin" pitchFamily="2" charset="-78"/>
            </a:endParaRPr>
          </a:p>
        </p:txBody>
      </p:sp>
    </p:spTree>
    <p:extLst>
      <p:ext uri="{BB962C8B-B14F-4D97-AF65-F5344CB8AC3E}">
        <p14:creationId xmlns:p14="http://schemas.microsoft.com/office/powerpoint/2010/main" val="35722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90">
                                          <p:stCondLst>
                                            <p:cond delay="0"/>
                                          </p:stCondLst>
                                        </p:cTn>
                                        <p:tgtEl>
                                          <p:spTgt spid="3">
                                            <p:txEl>
                                              <p:pRg st="0" end="0"/>
                                            </p:txEl>
                                          </p:spTgt>
                                        </p:tgtEl>
                                      </p:cBhvr>
                                    </p:animEffect>
                                    <p:anim calcmode="lin" valueType="num">
                                      <p:cBhvr>
                                        <p:cTn id="8" dur="911"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xEl>
                                              <p:pRg st="0" end="0"/>
                                            </p:txEl>
                                          </p:spTgt>
                                        </p:tgtEl>
                                      </p:cBhvr>
                                      <p:to x="100000" y="60000"/>
                                    </p:animScale>
                                    <p:animScale>
                                      <p:cBhvr>
                                        <p:cTn id="14" dur="83" decel="50000">
                                          <p:stCondLst>
                                            <p:cond delay="338"/>
                                          </p:stCondLst>
                                        </p:cTn>
                                        <p:tgtEl>
                                          <p:spTgt spid="3">
                                            <p:txEl>
                                              <p:pRg st="0" end="0"/>
                                            </p:txEl>
                                          </p:spTgt>
                                        </p:tgtEl>
                                      </p:cBhvr>
                                      <p:to x="100000" y="100000"/>
                                    </p:animScale>
                                    <p:animScale>
                                      <p:cBhvr>
                                        <p:cTn id="15" dur="13">
                                          <p:stCondLst>
                                            <p:cond delay="656"/>
                                          </p:stCondLst>
                                        </p:cTn>
                                        <p:tgtEl>
                                          <p:spTgt spid="3">
                                            <p:txEl>
                                              <p:pRg st="0" end="0"/>
                                            </p:txEl>
                                          </p:spTgt>
                                        </p:tgtEl>
                                      </p:cBhvr>
                                      <p:to x="100000" y="80000"/>
                                    </p:animScale>
                                    <p:animScale>
                                      <p:cBhvr>
                                        <p:cTn id="16" dur="83" decel="50000">
                                          <p:stCondLst>
                                            <p:cond delay="669"/>
                                          </p:stCondLst>
                                        </p:cTn>
                                        <p:tgtEl>
                                          <p:spTgt spid="3">
                                            <p:txEl>
                                              <p:pRg st="0" end="0"/>
                                            </p:txEl>
                                          </p:spTgt>
                                        </p:tgtEl>
                                      </p:cBhvr>
                                      <p:to x="100000" y="100000"/>
                                    </p:animScale>
                                    <p:animScale>
                                      <p:cBhvr>
                                        <p:cTn id="17" dur="13">
                                          <p:stCondLst>
                                            <p:cond delay="821"/>
                                          </p:stCondLst>
                                        </p:cTn>
                                        <p:tgtEl>
                                          <p:spTgt spid="3">
                                            <p:txEl>
                                              <p:pRg st="0" end="0"/>
                                            </p:txEl>
                                          </p:spTgt>
                                        </p:tgtEl>
                                      </p:cBhvr>
                                      <p:to x="100000" y="90000"/>
                                    </p:animScale>
                                    <p:animScale>
                                      <p:cBhvr>
                                        <p:cTn id="18" dur="83" decel="50000">
                                          <p:stCondLst>
                                            <p:cond delay="834"/>
                                          </p:stCondLst>
                                        </p:cTn>
                                        <p:tgtEl>
                                          <p:spTgt spid="3">
                                            <p:txEl>
                                              <p:pRg st="0" end="0"/>
                                            </p:txEl>
                                          </p:spTgt>
                                        </p:tgtEl>
                                      </p:cBhvr>
                                      <p:to x="100000" y="100000"/>
                                    </p:animScale>
                                    <p:animScale>
                                      <p:cBhvr>
                                        <p:cTn id="19" dur="13">
                                          <p:stCondLst>
                                            <p:cond delay="904"/>
                                          </p:stCondLst>
                                        </p:cTn>
                                        <p:tgtEl>
                                          <p:spTgt spid="3">
                                            <p:txEl>
                                              <p:pRg st="0" end="0"/>
                                            </p:txEl>
                                          </p:spTgt>
                                        </p:tgtEl>
                                      </p:cBhvr>
                                      <p:to x="100000" y="95000"/>
                                    </p:animScale>
                                    <p:animScale>
                                      <p:cBhvr>
                                        <p:cTn id="20" dur="83" decel="50000">
                                          <p:stCondLst>
                                            <p:cond delay="917"/>
                                          </p:stCondLst>
                                        </p:cTn>
                                        <p:tgtEl>
                                          <p:spTgt spid="3">
                                            <p:txEl>
                                              <p:pRg st="0" end="0"/>
                                            </p:txEl>
                                          </p:spTgt>
                                        </p:tgtEl>
                                      </p:cBhvr>
                                      <p:to x="100000" y="100000"/>
                                    </p:animScale>
                                  </p:childTnLst>
                                </p:cTn>
                              </p:par>
                            </p:childTnLst>
                          </p:cTn>
                        </p:par>
                        <p:par>
                          <p:cTn id="21" fill="hold">
                            <p:stCondLst>
                              <p:cond delay="1000"/>
                            </p:stCondLst>
                            <p:childTnLst>
                              <p:par>
                                <p:cTn id="22" presetID="10" presetClass="entr" presetSubtype="0" fill="hold" nodeType="afterEffect">
                                  <p:stCondLst>
                                    <p:cond delay="0"/>
                                  </p:stCondLst>
                                  <p:iterate type="lt">
                                    <p:tmPct val="1000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Rounded Rectangle 6"/>
          <p:cNvSpPr/>
          <p:nvPr/>
        </p:nvSpPr>
        <p:spPr>
          <a:xfrm>
            <a:off x="72504" y="44624"/>
            <a:ext cx="9000000" cy="6766560"/>
          </a:xfrm>
          <a:prstGeom prst="roundRect">
            <a:avLst>
              <a:gd name="adj" fmla="val 0"/>
            </a:avLst>
          </a:prstGeom>
          <a:solidFill>
            <a:srgbClr val="002600"/>
          </a:solidFill>
          <a:ln w="76200">
            <a:noFill/>
          </a:ln>
          <a:effectLst>
            <a:glow rad="101600">
              <a:schemeClr val="bg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3600" b="1" dirty="0">
                <a:ln>
                  <a:solidFill>
                    <a:prstClr val="black"/>
                  </a:solidFill>
                </a:ln>
                <a:solidFill>
                  <a:srgbClr val="FEFAC9">
                    <a:lumMod val="90000"/>
                  </a:srgbClr>
                </a:solidFill>
                <a:effectLst>
                  <a:glow rad="101600">
                    <a:prstClr val="black">
                      <a:alpha val="60000"/>
                    </a:prstClr>
                  </a:glow>
                </a:effectLst>
                <a:cs typeface="B Titr" pitchFamily="2" charset="-78"/>
              </a:rPr>
              <a:t>   </a:t>
            </a:r>
            <a:r>
              <a:rPr lang="fa-IR" sz="3600" b="1" dirty="0">
                <a:solidFill>
                  <a:srgbClr val="FEFAC9">
                    <a:lumMod val="90000"/>
                  </a:srgbClr>
                </a:solidFill>
                <a:effectLst>
                  <a:glow rad="101600">
                    <a:prstClr val="black">
                      <a:alpha val="60000"/>
                    </a:prstClr>
                  </a:glow>
                </a:effectLst>
                <a:cs typeface="B Titr" pitchFamily="2" charset="-78"/>
              </a:rPr>
              <a:t>نماز خوب باید؛</a:t>
            </a:r>
          </a:p>
          <a:p>
            <a:pPr marL="355600" indent="-355600" algn="r" rtl="1">
              <a:lnSpc>
                <a:spcPct val="150000"/>
              </a:lnSpc>
              <a:buFont typeface="+mj-lt"/>
              <a:buAutoNum type="arabicPeriod"/>
            </a:pPr>
            <a:r>
              <a:rPr lang="fa-IR" sz="3200" b="1" dirty="0">
                <a:solidFill>
                  <a:srgbClr val="FEFAC9">
                    <a:lumMod val="90000"/>
                  </a:srgbClr>
                </a:solidFill>
                <a:effectLst>
                  <a:glow rad="101600">
                    <a:prstClr val="black">
                      <a:alpha val="60000"/>
                    </a:prstClr>
                  </a:glow>
                </a:effectLst>
                <a:cs typeface="B Traffic" pitchFamily="2" charset="-78"/>
              </a:rPr>
              <a:t>  </a:t>
            </a:r>
            <a:r>
              <a:rPr lang="fa-IR" sz="3200" b="1" dirty="0" smtClean="0">
                <a:solidFill>
                  <a:srgbClr val="FEFAC9">
                    <a:lumMod val="90000"/>
                  </a:srgbClr>
                </a:solidFill>
                <a:effectLst>
                  <a:glow rad="101600">
                    <a:prstClr val="black">
                      <a:alpha val="60000"/>
                    </a:prstClr>
                  </a:glow>
                </a:effectLst>
                <a:cs typeface="B Traffic" pitchFamily="2" charset="-78"/>
              </a:rPr>
              <a:t>با </a:t>
            </a:r>
            <a:r>
              <a:rPr lang="fa-IR" sz="3200" b="1" dirty="0">
                <a:solidFill>
                  <a:srgbClr val="FEFAC9">
                    <a:lumMod val="90000"/>
                  </a:srgbClr>
                </a:solidFill>
                <a:effectLst>
                  <a:glow rad="101600">
                    <a:prstClr val="black">
                      <a:alpha val="60000"/>
                    </a:prstClr>
                  </a:glow>
                </a:effectLst>
                <a:cs typeface="B Traffic" pitchFamily="2" charset="-78"/>
              </a:rPr>
              <a:t>یاد خدا و حضور قلب باشد. </a:t>
            </a:r>
            <a:r>
              <a:rPr lang="fa-IR" b="1" dirty="0">
                <a:solidFill>
                  <a:srgbClr val="FFFF00"/>
                </a:solidFill>
                <a:cs typeface="B Lotus" pitchFamily="2" charset="-78"/>
              </a:rPr>
              <a:t>( </a:t>
            </a:r>
            <a:r>
              <a:rPr lang="fa-IR" b="1" dirty="0" err="1">
                <a:solidFill>
                  <a:srgbClr val="FFFF00"/>
                </a:solidFill>
                <a:cs typeface="B Lotus" pitchFamily="2" charset="-78"/>
              </a:rPr>
              <a:t>أقم</a:t>
            </a:r>
            <a:r>
              <a:rPr lang="fa-IR" b="1" dirty="0">
                <a:solidFill>
                  <a:srgbClr val="FFFF00"/>
                </a:solidFill>
                <a:cs typeface="B Lotus" pitchFamily="2" charset="-78"/>
              </a:rPr>
              <a:t> </a:t>
            </a:r>
            <a:r>
              <a:rPr lang="fa-IR" b="1" dirty="0" err="1">
                <a:solidFill>
                  <a:srgbClr val="FFFF00"/>
                </a:solidFill>
                <a:cs typeface="B Lotus" pitchFamily="2" charset="-78"/>
              </a:rPr>
              <a:t>الصلاه</a:t>
            </a:r>
            <a:r>
              <a:rPr lang="fa-IR" b="1" dirty="0">
                <a:solidFill>
                  <a:srgbClr val="FFFF00"/>
                </a:solidFill>
                <a:cs typeface="B Lotus" pitchFamily="2" charset="-78"/>
              </a:rPr>
              <a:t> </a:t>
            </a:r>
            <a:r>
              <a:rPr lang="fa-IR" b="1" dirty="0" err="1">
                <a:solidFill>
                  <a:srgbClr val="FFFF00"/>
                </a:solidFill>
                <a:cs typeface="B Lotus" pitchFamily="2" charset="-78"/>
              </a:rPr>
              <a:t>لذکری</a:t>
            </a:r>
            <a:r>
              <a:rPr lang="fa-IR" b="1" dirty="0">
                <a:solidFill>
                  <a:srgbClr val="FFFF00"/>
                </a:solidFill>
                <a:cs typeface="B Lotus" pitchFamily="2" charset="-78"/>
              </a:rPr>
              <a:t> )</a:t>
            </a:r>
          </a:p>
          <a:p>
            <a:pPr marL="355600" indent="-355600" algn="r" rtl="1">
              <a:lnSpc>
                <a:spcPct val="150000"/>
              </a:lnSpc>
              <a:buFont typeface="+mj-lt"/>
              <a:buAutoNum type="arabicPeriod"/>
            </a:pPr>
            <a:r>
              <a:rPr lang="fa-IR" sz="3200" b="1" dirty="0">
                <a:solidFill>
                  <a:srgbClr val="FEFAC9">
                    <a:lumMod val="90000"/>
                  </a:srgbClr>
                </a:solidFill>
                <a:effectLst>
                  <a:glow rad="101600">
                    <a:prstClr val="black">
                      <a:alpha val="60000"/>
                    </a:prstClr>
                  </a:glow>
                </a:effectLst>
                <a:cs typeface="B Traffic" pitchFamily="2" charset="-78"/>
              </a:rPr>
              <a:t>   نماز گزار و جامعه او را  از فحشا  و  </a:t>
            </a:r>
            <a:r>
              <a:rPr lang="fa-IR" sz="3200" b="1" dirty="0" err="1">
                <a:solidFill>
                  <a:srgbClr val="FEFAC9">
                    <a:lumMod val="90000"/>
                  </a:srgbClr>
                </a:solidFill>
                <a:effectLst>
                  <a:glow rad="101600">
                    <a:prstClr val="black">
                      <a:alpha val="60000"/>
                    </a:prstClr>
                  </a:glow>
                </a:effectLst>
                <a:cs typeface="B Traffic" pitchFamily="2" charset="-78"/>
              </a:rPr>
              <a:t>منکرات</a:t>
            </a:r>
            <a:r>
              <a:rPr lang="fa-IR" sz="3200" b="1" dirty="0">
                <a:solidFill>
                  <a:srgbClr val="FEFAC9">
                    <a:lumMod val="90000"/>
                  </a:srgbClr>
                </a:solidFill>
                <a:effectLst>
                  <a:glow rad="101600">
                    <a:prstClr val="black">
                      <a:alpha val="60000"/>
                    </a:prstClr>
                  </a:glow>
                </a:effectLst>
                <a:cs typeface="B Traffic" pitchFamily="2" charset="-78"/>
              </a:rPr>
              <a:t> دور کند</a:t>
            </a:r>
            <a:r>
              <a:rPr lang="fa-IR" sz="2400" b="1" dirty="0">
                <a:solidFill>
                  <a:srgbClr val="FEFAC9">
                    <a:lumMod val="90000"/>
                  </a:srgbClr>
                </a:solidFill>
                <a:effectLst>
                  <a:glow rad="101600">
                    <a:prstClr val="black">
                      <a:alpha val="60000"/>
                    </a:prstClr>
                  </a:glow>
                </a:effectLst>
                <a:cs typeface="B Traffic" pitchFamily="2" charset="-78"/>
              </a:rPr>
              <a:t>.</a:t>
            </a:r>
            <a:endParaRPr lang="fa-IR" sz="3600" b="1" dirty="0">
              <a:solidFill>
                <a:srgbClr val="FFFF00"/>
              </a:solidFill>
              <a:cs typeface="B Lotus" pitchFamily="2" charset="-78"/>
            </a:endParaRPr>
          </a:p>
          <a:p>
            <a:pPr algn="ctr" rtl="1">
              <a:lnSpc>
                <a:spcPct val="150000"/>
              </a:lnSpc>
            </a:pPr>
            <a:r>
              <a:rPr lang="fa-IR" sz="3600" b="1" dirty="0">
                <a:solidFill>
                  <a:srgbClr val="FFFF00"/>
                </a:solidFill>
                <a:cs typeface="B Lotus" pitchFamily="2" charset="-78"/>
              </a:rPr>
              <a:t>...</a:t>
            </a:r>
            <a:r>
              <a:rPr lang="fa-IR" sz="3600" b="1" dirty="0" err="1">
                <a:solidFill>
                  <a:srgbClr val="FFFF00"/>
                </a:solidFill>
                <a:cs typeface="B Lotus" pitchFamily="2" charset="-78"/>
              </a:rPr>
              <a:t>أقِمِ</a:t>
            </a:r>
            <a:r>
              <a:rPr lang="fa-IR" sz="3600" b="1" dirty="0">
                <a:solidFill>
                  <a:srgbClr val="FFFF00"/>
                </a:solidFill>
                <a:cs typeface="B Lotus" pitchFamily="2" charset="-78"/>
              </a:rPr>
              <a:t> </a:t>
            </a:r>
            <a:r>
              <a:rPr lang="fa-IR" sz="3600" b="1" dirty="0" err="1">
                <a:solidFill>
                  <a:srgbClr val="FFFF00"/>
                </a:solidFill>
                <a:cs typeface="B Lotus" pitchFamily="2" charset="-78"/>
              </a:rPr>
              <a:t>الصَّلاةَ</a:t>
            </a:r>
            <a:r>
              <a:rPr lang="fa-IR" sz="3600" b="1" dirty="0">
                <a:solidFill>
                  <a:srgbClr val="FFFF00"/>
                </a:solidFill>
                <a:cs typeface="B Lotus" pitchFamily="2" charset="-78"/>
              </a:rPr>
              <a:t> </a:t>
            </a:r>
            <a:r>
              <a:rPr lang="fa-IR" sz="3600" b="1" dirty="0" err="1">
                <a:solidFill>
                  <a:srgbClr val="FFFF00"/>
                </a:solidFill>
                <a:cs typeface="B Lotus" pitchFamily="2" charset="-78"/>
              </a:rPr>
              <a:t>إنَّ</a:t>
            </a:r>
            <a:r>
              <a:rPr lang="fa-IR" sz="3600" b="1" dirty="0">
                <a:solidFill>
                  <a:srgbClr val="FFFF00"/>
                </a:solidFill>
                <a:cs typeface="B Lotus" pitchFamily="2" charset="-78"/>
              </a:rPr>
              <a:t> </a:t>
            </a:r>
            <a:r>
              <a:rPr lang="fa-IR" sz="3600" b="1" dirty="0" err="1">
                <a:solidFill>
                  <a:srgbClr val="FFFF00"/>
                </a:solidFill>
                <a:cs typeface="B Lotus" pitchFamily="2" charset="-78"/>
              </a:rPr>
              <a:t>الصَّلاةَ</a:t>
            </a:r>
            <a:r>
              <a:rPr lang="fa-IR" sz="3600" b="1" dirty="0">
                <a:solidFill>
                  <a:srgbClr val="FFFF00"/>
                </a:solidFill>
                <a:cs typeface="B Lotus" pitchFamily="2" charset="-78"/>
              </a:rPr>
              <a:t> </a:t>
            </a:r>
            <a:r>
              <a:rPr lang="fa-IR" sz="3600" b="1" dirty="0" err="1">
                <a:solidFill>
                  <a:srgbClr val="FFFF00"/>
                </a:solidFill>
                <a:cs typeface="B Lotus" pitchFamily="2" charset="-78"/>
              </a:rPr>
              <a:t>تنهی</a:t>
            </a:r>
            <a:r>
              <a:rPr lang="fa-IR" sz="3600" b="1" dirty="0">
                <a:solidFill>
                  <a:srgbClr val="FFFF00"/>
                </a:solidFill>
                <a:cs typeface="B Lotus" pitchFamily="2" charset="-78"/>
              </a:rPr>
              <a:t> </a:t>
            </a:r>
            <a:r>
              <a:rPr lang="fa-IR" sz="3600" b="1" dirty="0" err="1">
                <a:solidFill>
                  <a:srgbClr val="FFFF00"/>
                </a:solidFill>
                <a:cs typeface="B Lotus" pitchFamily="2" charset="-78"/>
              </a:rPr>
              <a:t>عَنِ</a:t>
            </a:r>
            <a:r>
              <a:rPr lang="fa-IR" sz="3600" b="1" dirty="0">
                <a:solidFill>
                  <a:srgbClr val="FFFF00"/>
                </a:solidFill>
                <a:cs typeface="B Lotus" pitchFamily="2" charset="-78"/>
              </a:rPr>
              <a:t> </a:t>
            </a:r>
            <a:r>
              <a:rPr lang="fa-IR" sz="3600" b="1" dirty="0" err="1">
                <a:solidFill>
                  <a:srgbClr val="FFFF00"/>
                </a:solidFill>
                <a:cs typeface="B Lotus" pitchFamily="2" charset="-78"/>
              </a:rPr>
              <a:t>الفَحشَاءِ</a:t>
            </a:r>
            <a:r>
              <a:rPr lang="fa-IR" sz="3600" b="1" dirty="0">
                <a:solidFill>
                  <a:srgbClr val="FFFF00"/>
                </a:solidFill>
                <a:cs typeface="B Lotus" pitchFamily="2" charset="-78"/>
              </a:rPr>
              <a:t> </a:t>
            </a:r>
            <a:r>
              <a:rPr lang="fa-IR" sz="3600" b="1" dirty="0" err="1">
                <a:solidFill>
                  <a:srgbClr val="FFFF00"/>
                </a:solidFill>
                <a:cs typeface="B Lotus" pitchFamily="2" charset="-78"/>
              </a:rPr>
              <a:t>وَ</a:t>
            </a:r>
            <a:r>
              <a:rPr lang="fa-IR" sz="3600" b="1" dirty="0">
                <a:solidFill>
                  <a:srgbClr val="FFFF00"/>
                </a:solidFill>
                <a:cs typeface="B Lotus" pitchFamily="2" charset="-78"/>
              </a:rPr>
              <a:t> </a:t>
            </a:r>
            <a:r>
              <a:rPr lang="fa-IR" sz="3600" b="1" dirty="0" err="1">
                <a:solidFill>
                  <a:srgbClr val="FFFF00"/>
                </a:solidFill>
                <a:cs typeface="B Lotus" pitchFamily="2" charset="-78"/>
              </a:rPr>
              <a:t>المُنکَرِ</a:t>
            </a:r>
            <a:r>
              <a:rPr lang="fa-IR" sz="3600" b="1" dirty="0">
                <a:solidFill>
                  <a:srgbClr val="FFFF00"/>
                </a:solidFill>
                <a:cs typeface="B Lotus" pitchFamily="2" charset="-78"/>
              </a:rPr>
              <a:t>...</a:t>
            </a:r>
          </a:p>
          <a:p>
            <a:pPr algn="ctr" rtl="1">
              <a:lnSpc>
                <a:spcPct val="150000"/>
              </a:lnSpc>
            </a:pPr>
            <a:r>
              <a:rPr lang="fa-IR" sz="1600" dirty="0">
                <a:solidFill>
                  <a:srgbClr val="056309"/>
                </a:solidFill>
                <a:cs typeface="B Lotus" pitchFamily="2" charset="-78"/>
              </a:rPr>
              <a:t>(عنکبوت / 45 )</a:t>
            </a:r>
            <a:endParaRPr lang="fa-IR" sz="3200" dirty="0">
              <a:solidFill>
                <a:srgbClr val="A5B592">
                  <a:lumMod val="20000"/>
                  <a:lumOff val="80000"/>
                </a:srgbClr>
              </a:solidFill>
              <a:cs typeface="B Roya" pitchFamily="2" charset="-78"/>
            </a:endParaRPr>
          </a:p>
          <a:p>
            <a:pPr algn="ctr" rtl="1">
              <a:lnSpc>
                <a:spcPct val="150000"/>
              </a:lnSpc>
            </a:pPr>
            <a:r>
              <a:rPr lang="fa-IR" sz="3200" dirty="0" err="1">
                <a:solidFill>
                  <a:srgbClr val="A5B592">
                    <a:lumMod val="20000"/>
                    <a:lumOff val="80000"/>
                  </a:srgbClr>
                </a:solidFill>
                <a:cs typeface="B Roya" pitchFamily="2" charset="-78"/>
              </a:rPr>
              <a:t>مَن</a:t>
            </a:r>
            <a:r>
              <a:rPr lang="fa-IR" sz="3200" dirty="0">
                <a:solidFill>
                  <a:srgbClr val="A5B592">
                    <a:lumMod val="20000"/>
                    <a:lumOff val="80000"/>
                  </a:srgbClr>
                </a:solidFill>
                <a:cs typeface="B Roya" pitchFamily="2" charset="-78"/>
              </a:rPr>
              <a:t> لم </a:t>
            </a:r>
            <a:r>
              <a:rPr lang="fa-IR" sz="3200" dirty="0" err="1">
                <a:solidFill>
                  <a:srgbClr val="A5B592">
                    <a:lumMod val="20000"/>
                    <a:lumOff val="80000"/>
                  </a:srgbClr>
                </a:solidFill>
                <a:cs typeface="B Roya" pitchFamily="2" charset="-78"/>
              </a:rPr>
              <a:t>تنهَهُ</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صلاتُهُ</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عَنِ</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الفَحشاءِ</a:t>
            </a:r>
            <a:r>
              <a:rPr lang="fa-IR" sz="3200" dirty="0">
                <a:solidFill>
                  <a:srgbClr val="A5B592">
                    <a:lumMod val="20000"/>
                    <a:lumOff val="80000"/>
                  </a:srgbClr>
                </a:solidFill>
                <a:cs typeface="B Roya" pitchFamily="2" charset="-78"/>
              </a:rPr>
              <a:t> و </a:t>
            </a:r>
            <a:r>
              <a:rPr lang="fa-IR" sz="3200" dirty="0" err="1">
                <a:solidFill>
                  <a:srgbClr val="A5B592">
                    <a:lumMod val="20000"/>
                    <a:lumOff val="80000"/>
                  </a:srgbClr>
                </a:solidFill>
                <a:cs typeface="B Roya" pitchFamily="2" charset="-78"/>
              </a:rPr>
              <a:t>المنکرِ</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فَلا</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صَلاةَ</a:t>
            </a:r>
            <a:r>
              <a:rPr lang="fa-IR" sz="3200" dirty="0">
                <a:solidFill>
                  <a:srgbClr val="A5B592">
                    <a:lumMod val="20000"/>
                    <a:lumOff val="80000"/>
                  </a:srgbClr>
                </a:solidFill>
                <a:cs typeface="B Roya" pitchFamily="2" charset="-78"/>
              </a:rPr>
              <a:t> </a:t>
            </a:r>
            <a:r>
              <a:rPr lang="fa-IR" sz="3200" dirty="0" err="1">
                <a:solidFill>
                  <a:srgbClr val="A5B592">
                    <a:lumMod val="20000"/>
                    <a:lumOff val="80000"/>
                  </a:srgbClr>
                </a:solidFill>
                <a:cs typeface="B Roya" pitchFamily="2" charset="-78"/>
              </a:rPr>
              <a:t>لهُ</a:t>
            </a:r>
            <a:r>
              <a:rPr lang="fa-IR" sz="3200" dirty="0">
                <a:solidFill>
                  <a:srgbClr val="A5B592">
                    <a:lumMod val="20000"/>
                    <a:lumOff val="80000"/>
                  </a:srgbClr>
                </a:solidFill>
                <a:cs typeface="B Roya" pitchFamily="2" charset="-78"/>
              </a:rPr>
              <a:t> </a:t>
            </a:r>
          </a:p>
          <a:p>
            <a:pPr algn="ctr" rtl="1">
              <a:lnSpc>
                <a:spcPct val="150000"/>
              </a:lnSpc>
            </a:pPr>
            <a:r>
              <a:rPr lang="fa-IR" sz="1600" dirty="0">
                <a:solidFill>
                  <a:srgbClr val="056309"/>
                </a:solidFill>
                <a:cs typeface="B Roya" pitchFamily="2" charset="-78"/>
              </a:rPr>
              <a:t>رسول الله </a:t>
            </a:r>
            <a:r>
              <a:rPr lang="fa-IR" sz="1200" dirty="0">
                <a:solidFill>
                  <a:srgbClr val="056309"/>
                </a:solidFill>
                <a:cs typeface="B Roya" pitchFamily="2" charset="-78"/>
              </a:rPr>
              <a:t>( </a:t>
            </a:r>
            <a:r>
              <a:rPr lang="fa-IR" sz="1200" dirty="0" err="1">
                <a:solidFill>
                  <a:srgbClr val="056309"/>
                </a:solidFill>
                <a:cs typeface="B Roya" pitchFamily="2" charset="-78"/>
              </a:rPr>
              <a:t>صلّی</a:t>
            </a:r>
            <a:r>
              <a:rPr lang="fa-IR" sz="1200" dirty="0">
                <a:solidFill>
                  <a:srgbClr val="056309"/>
                </a:solidFill>
                <a:cs typeface="B Roya" pitchFamily="2" charset="-78"/>
              </a:rPr>
              <a:t> الله علیه </a:t>
            </a:r>
            <a:r>
              <a:rPr lang="fa-IR" sz="1200" dirty="0" err="1">
                <a:solidFill>
                  <a:srgbClr val="056309"/>
                </a:solidFill>
                <a:cs typeface="B Roya" pitchFamily="2" charset="-78"/>
              </a:rPr>
              <a:t>وآله</a:t>
            </a:r>
            <a:r>
              <a:rPr lang="fa-IR" sz="1200" dirty="0">
                <a:solidFill>
                  <a:srgbClr val="056309"/>
                </a:solidFill>
                <a:cs typeface="B Roya" pitchFamily="2" charset="-78"/>
              </a:rPr>
              <a:t> )  </a:t>
            </a:r>
            <a:r>
              <a:rPr lang="fa-IR" sz="1600" dirty="0">
                <a:solidFill>
                  <a:srgbClr val="056309"/>
                </a:solidFill>
                <a:cs typeface="B Roya" pitchFamily="2" charset="-78"/>
              </a:rPr>
              <a:t>تفسیر ابن کثیر ج6 ص 290</a:t>
            </a:r>
          </a:p>
          <a:p>
            <a:pPr algn="ctr" rtl="1">
              <a:lnSpc>
                <a:spcPct val="150000"/>
              </a:lnSpc>
            </a:pPr>
            <a:r>
              <a:rPr lang="fa-IR" sz="2800" dirty="0" err="1">
                <a:solidFill>
                  <a:srgbClr val="A5B592">
                    <a:lumMod val="20000"/>
                    <a:lumOff val="80000"/>
                  </a:srgbClr>
                </a:solidFill>
                <a:cs typeface="B Roya" pitchFamily="2" charset="-78"/>
              </a:rPr>
              <a:t>مَن</a:t>
            </a:r>
            <a:r>
              <a:rPr lang="fa-IR" sz="2800" dirty="0">
                <a:solidFill>
                  <a:srgbClr val="A5B592">
                    <a:lumMod val="20000"/>
                    <a:lumOff val="80000"/>
                  </a:srgbClr>
                </a:solidFill>
                <a:cs typeface="B Roya" pitchFamily="2" charset="-78"/>
              </a:rPr>
              <a:t> لم </a:t>
            </a:r>
            <a:r>
              <a:rPr lang="fa-IR" sz="2800" dirty="0" err="1">
                <a:solidFill>
                  <a:srgbClr val="A5B592">
                    <a:lumMod val="20000"/>
                    <a:lumOff val="80000"/>
                  </a:srgbClr>
                </a:solidFill>
                <a:cs typeface="B Roya" pitchFamily="2" charset="-78"/>
              </a:rPr>
              <a:t>تَنهَهُ</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صلاتُهُ</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عنِ</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الفحشاءِ</a:t>
            </a:r>
            <a:r>
              <a:rPr lang="fa-IR" sz="2800" dirty="0">
                <a:solidFill>
                  <a:srgbClr val="A5B592">
                    <a:lumMod val="20000"/>
                    <a:lumOff val="80000"/>
                  </a:srgbClr>
                </a:solidFill>
                <a:cs typeface="B Roya" pitchFamily="2" charset="-78"/>
              </a:rPr>
              <a:t> و </a:t>
            </a:r>
            <a:r>
              <a:rPr lang="fa-IR" sz="2800" dirty="0" err="1">
                <a:solidFill>
                  <a:srgbClr val="A5B592">
                    <a:lumMod val="20000"/>
                    <a:lumOff val="80000"/>
                  </a:srgbClr>
                </a:solidFill>
                <a:cs typeface="B Roya" pitchFamily="2" charset="-78"/>
              </a:rPr>
              <a:t>المنکرِ</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لَم</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یَزدَد</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مِنَ</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اللهِ</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إلّا</a:t>
            </a:r>
            <a:r>
              <a:rPr lang="fa-IR" sz="2800" dirty="0">
                <a:solidFill>
                  <a:srgbClr val="A5B592">
                    <a:lumMod val="20000"/>
                    <a:lumOff val="80000"/>
                  </a:srgbClr>
                </a:solidFill>
                <a:cs typeface="B Roya" pitchFamily="2" charset="-78"/>
              </a:rPr>
              <a:t> </a:t>
            </a:r>
            <a:r>
              <a:rPr lang="fa-IR" sz="2800" dirty="0" err="1">
                <a:solidFill>
                  <a:srgbClr val="A5B592">
                    <a:lumMod val="20000"/>
                    <a:lumOff val="80000"/>
                  </a:srgbClr>
                </a:solidFill>
                <a:cs typeface="B Roya" pitchFamily="2" charset="-78"/>
              </a:rPr>
              <a:t>بُعداً</a:t>
            </a:r>
            <a:endParaRPr lang="fa-IR" sz="2800" dirty="0">
              <a:solidFill>
                <a:srgbClr val="A5B592">
                  <a:lumMod val="20000"/>
                  <a:lumOff val="80000"/>
                </a:srgbClr>
              </a:solidFill>
              <a:cs typeface="B Roya" pitchFamily="2" charset="-78"/>
            </a:endParaRPr>
          </a:p>
          <a:p>
            <a:pPr algn="ctr" rtl="1">
              <a:lnSpc>
                <a:spcPct val="150000"/>
              </a:lnSpc>
            </a:pPr>
            <a:r>
              <a:rPr lang="fa-IR" sz="1600" dirty="0">
                <a:solidFill>
                  <a:srgbClr val="056309"/>
                </a:solidFill>
                <a:cs typeface="B Roya" pitchFamily="2" charset="-78"/>
              </a:rPr>
              <a:t>رسول الله </a:t>
            </a:r>
            <a:r>
              <a:rPr lang="fa-IR" sz="1200" dirty="0">
                <a:solidFill>
                  <a:srgbClr val="056309"/>
                </a:solidFill>
                <a:cs typeface="B Roya" pitchFamily="2" charset="-78"/>
              </a:rPr>
              <a:t>( </a:t>
            </a:r>
            <a:r>
              <a:rPr lang="fa-IR" sz="1200" dirty="0" err="1">
                <a:solidFill>
                  <a:srgbClr val="056309"/>
                </a:solidFill>
                <a:cs typeface="B Roya" pitchFamily="2" charset="-78"/>
              </a:rPr>
              <a:t>صلّی</a:t>
            </a:r>
            <a:r>
              <a:rPr lang="fa-IR" sz="1200" dirty="0">
                <a:solidFill>
                  <a:srgbClr val="056309"/>
                </a:solidFill>
                <a:cs typeface="B Roya" pitchFamily="2" charset="-78"/>
              </a:rPr>
              <a:t> الله علیه و </a:t>
            </a:r>
            <a:r>
              <a:rPr lang="fa-IR" sz="1200" dirty="0" err="1">
                <a:solidFill>
                  <a:srgbClr val="056309"/>
                </a:solidFill>
                <a:cs typeface="B Roya" pitchFamily="2" charset="-78"/>
              </a:rPr>
              <a:t>آله</a:t>
            </a:r>
            <a:r>
              <a:rPr lang="fa-IR" sz="1200" dirty="0">
                <a:solidFill>
                  <a:srgbClr val="056309"/>
                </a:solidFill>
                <a:cs typeface="B Roya" pitchFamily="2" charset="-78"/>
              </a:rPr>
              <a:t> ) </a:t>
            </a:r>
            <a:r>
              <a:rPr lang="fa-IR" sz="1600" dirty="0">
                <a:solidFill>
                  <a:srgbClr val="056309"/>
                </a:solidFill>
                <a:cs typeface="B Roya" pitchFamily="2" charset="-78"/>
              </a:rPr>
              <a:t>مجمع </a:t>
            </a:r>
            <a:r>
              <a:rPr lang="fa-IR" sz="1600" dirty="0" err="1">
                <a:solidFill>
                  <a:srgbClr val="056309"/>
                </a:solidFill>
                <a:cs typeface="B Roya" pitchFamily="2" charset="-78"/>
              </a:rPr>
              <a:t>البیان</a:t>
            </a:r>
            <a:r>
              <a:rPr lang="fa-IR" sz="1600" dirty="0">
                <a:solidFill>
                  <a:srgbClr val="056309"/>
                </a:solidFill>
                <a:cs typeface="B Roya" pitchFamily="2" charset="-78"/>
              </a:rPr>
              <a:t> ج 8 / ص 447</a:t>
            </a:r>
          </a:p>
          <a:p>
            <a:pPr algn="ctr" rtl="1">
              <a:lnSpc>
                <a:spcPct val="150000"/>
              </a:lnSpc>
            </a:pPr>
            <a:r>
              <a:rPr lang="fa-IR" sz="1600" dirty="0" err="1">
                <a:solidFill>
                  <a:srgbClr val="207620"/>
                </a:solidFill>
                <a:cs typeface="B Kamran" pitchFamily="2" charset="-78"/>
              </a:rPr>
              <a:t>ألصَّلاةُ</a:t>
            </a:r>
            <a:r>
              <a:rPr lang="fa-IR" sz="1600" dirty="0">
                <a:solidFill>
                  <a:srgbClr val="207620"/>
                </a:solidFill>
                <a:cs typeface="B Kamran" pitchFamily="2" charset="-78"/>
              </a:rPr>
              <a:t> </a:t>
            </a:r>
            <a:r>
              <a:rPr lang="fa-IR" sz="1600" dirty="0" err="1">
                <a:solidFill>
                  <a:srgbClr val="207620"/>
                </a:solidFill>
                <a:cs typeface="B Kamran" pitchFamily="2" charset="-78"/>
              </a:rPr>
              <a:t>حِصنُ</a:t>
            </a:r>
            <a:r>
              <a:rPr lang="fa-IR" sz="1600" dirty="0">
                <a:solidFill>
                  <a:srgbClr val="207620"/>
                </a:solidFill>
                <a:cs typeface="B Kamran" pitchFamily="2" charset="-78"/>
              </a:rPr>
              <a:t> </a:t>
            </a:r>
            <a:r>
              <a:rPr lang="fa-IR" sz="1600" dirty="0" err="1">
                <a:solidFill>
                  <a:srgbClr val="207620"/>
                </a:solidFill>
                <a:cs typeface="B Kamran" pitchFamily="2" charset="-78"/>
              </a:rPr>
              <a:t>الرَّحمنِ</a:t>
            </a:r>
            <a:r>
              <a:rPr lang="fa-IR" sz="1600" dirty="0">
                <a:solidFill>
                  <a:srgbClr val="207620"/>
                </a:solidFill>
                <a:cs typeface="B Kamran" pitchFamily="2" charset="-78"/>
              </a:rPr>
              <a:t> </a:t>
            </a:r>
            <a:r>
              <a:rPr lang="fa-IR" sz="1600" dirty="0" err="1">
                <a:solidFill>
                  <a:srgbClr val="207620"/>
                </a:solidFill>
                <a:cs typeface="B Kamran" pitchFamily="2" charset="-78"/>
              </a:rPr>
              <a:t>وَ</a:t>
            </a:r>
            <a:r>
              <a:rPr lang="fa-IR" sz="1600" dirty="0">
                <a:solidFill>
                  <a:srgbClr val="207620"/>
                </a:solidFill>
                <a:cs typeface="B Kamran" pitchFamily="2" charset="-78"/>
              </a:rPr>
              <a:t> </a:t>
            </a:r>
            <a:r>
              <a:rPr lang="fa-IR" sz="1600" dirty="0" err="1">
                <a:solidFill>
                  <a:srgbClr val="207620"/>
                </a:solidFill>
                <a:cs typeface="B Kamran" pitchFamily="2" charset="-78"/>
              </a:rPr>
              <a:t>مِدحَرَةُ</a:t>
            </a:r>
            <a:r>
              <a:rPr lang="fa-IR" sz="1600" dirty="0">
                <a:solidFill>
                  <a:srgbClr val="207620"/>
                </a:solidFill>
                <a:cs typeface="B Kamran" pitchFamily="2" charset="-78"/>
              </a:rPr>
              <a:t> </a:t>
            </a:r>
            <a:r>
              <a:rPr lang="fa-IR" sz="1600" dirty="0" err="1">
                <a:solidFill>
                  <a:srgbClr val="207620"/>
                </a:solidFill>
                <a:cs typeface="B Kamran" pitchFamily="2" charset="-78"/>
              </a:rPr>
              <a:t>الشیطانِ</a:t>
            </a:r>
            <a:r>
              <a:rPr lang="fa-IR" sz="1600" dirty="0">
                <a:solidFill>
                  <a:srgbClr val="207620"/>
                </a:solidFill>
                <a:cs typeface="B Kamran" pitchFamily="2" charset="-78"/>
              </a:rPr>
              <a:t>  / نماز قلعه مستحکم  </a:t>
            </a:r>
            <a:r>
              <a:rPr lang="fa-IR" sz="1600" dirty="0" err="1">
                <a:solidFill>
                  <a:srgbClr val="207620"/>
                </a:solidFill>
                <a:cs typeface="B Kamran" pitchFamily="2" charset="-78"/>
              </a:rPr>
              <a:t>خداى</a:t>
            </a:r>
            <a:r>
              <a:rPr lang="fa-IR" sz="1600" dirty="0">
                <a:solidFill>
                  <a:srgbClr val="207620"/>
                </a:solidFill>
                <a:cs typeface="B Kamran" pitchFamily="2" charset="-78"/>
              </a:rPr>
              <a:t> </a:t>
            </a:r>
            <a:r>
              <a:rPr lang="fa-IR" sz="1600" dirty="0" err="1">
                <a:solidFill>
                  <a:srgbClr val="207620"/>
                </a:solidFill>
                <a:cs typeface="B Kamran" pitchFamily="2" charset="-78"/>
              </a:rPr>
              <a:t>بسيار</a:t>
            </a:r>
            <a:r>
              <a:rPr lang="fa-IR" sz="1600" dirty="0">
                <a:solidFill>
                  <a:srgbClr val="207620"/>
                </a:solidFill>
                <a:cs typeface="B Kamran" pitchFamily="2" charset="-78"/>
              </a:rPr>
              <a:t> مهربان است و وسیله ی دور </a:t>
            </a:r>
            <a:r>
              <a:rPr lang="fa-IR" sz="1600" dirty="0" err="1">
                <a:solidFill>
                  <a:srgbClr val="207620"/>
                </a:solidFill>
                <a:cs typeface="B Kamran" pitchFamily="2" charset="-78"/>
              </a:rPr>
              <a:t>كردن</a:t>
            </a:r>
            <a:r>
              <a:rPr lang="fa-IR" sz="1600" dirty="0">
                <a:solidFill>
                  <a:srgbClr val="207620"/>
                </a:solidFill>
                <a:cs typeface="B Kamran" pitchFamily="2" charset="-78"/>
              </a:rPr>
              <a:t> </a:t>
            </a:r>
            <a:r>
              <a:rPr lang="fa-IR" sz="1600" dirty="0" err="1">
                <a:solidFill>
                  <a:srgbClr val="207620"/>
                </a:solidFill>
                <a:cs typeface="B Kamran" pitchFamily="2" charset="-78"/>
              </a:rPr>
              <a:t>شيطان</a:t>
            </a:r>
            <a:r>
              <a:rPr lang="fa-IR" sz="1600" dirty="0">
                <a:solidFill>
                  <a:srgbClr val="207620"/>
                </a:solidFill>
                <a:cs typeface="B Kamran" pitchFamily="2" charset="-78"/>
              </a:rPr>
              <a:t> است.‏</a:t>
            </a:r>
          </a:p>
          <a:p>
            <a:pPr algn="ctr" rtl="1">
              <a:lnSpc>
                <a:spcPct val="150000"/>
              </a:lnSpc>
            </a:pPr>
            <a:r>
              <a:rPr lang="fa-IR" sz="1600" dirty="0" err="1">
                <a:solidFill>
                  <a:srgbClr val="207620"/>
                </a:solidFill>
                <a:cs typeface="B Kamran" pitchFamily="2" charset="-78"/>
              </a:rPr>
              <a:t>امیرالمؤمنین</a:t>
            </a:r>
            <a:r>
              <a:rPr lang="fa-IR" sz="1600" dirty="0">
                <a:solidFill>
                  <a:srgbClr val="207620"/>
                </a:solidFill>
                <a:cs typeface="B Kamran" pitchFamily="2" charset="-78"/>
              </a:rPr>
              <a:t> (علیه </a:t>
            </a:r>
            <a:r>
              <a:rPr lang="fa-IR" sz="1600" dirty="0" err="1">
                <a:solidFill>
                  <a:srgbClr val="207620"/>
                </a:solidFill>
                <a:cs typeface="B Kamran" pitchFamily="2" charset="-78"/>
              </a:rPr>
              <a:t>السلام</a:t>
            </a:r>
            <a:r>
              <a:rPr lang="fa-IR" sz="1600" dirty="0">
                <a:solidFill>
                  <a:srgbClr val="207620"/>
                </a:solidFill>
                <a:cs typeface="B Kamran" pitchFamily="2" charset="-78"/>
              </a:rPr>
              <a:t> ) </a:t>
            </a:r>
            <a:r>
              <a:rPr lang="fa-IR" sz="1600" dirty="0" err="1">
                <a:solidFill>
                  <a:srgbClr val="207620"/>
                </a:solidFill>
                <a:cs typeface="B Kamran" pitchFamily="2" charset="-78"/>
              </a:rPr>
              <a:t>غررالحکم</a:t>
            </a:r>
            <a:r>
              <a:rPr lang="fa-IR" sz="1600" dirty="0">
                <a:solidFill>
                  <a:srgbClr val="207620"/>
                </a:solidFill>
                <a:cs typeface="B Kamran" pitchFamily="2" charset="-78"/>
              </a:rPr>
              <a:t> /ح 2213</a:t>
            </a:r>
          </a:p>
        </p:txBody>
      </p:sp>
    </p:spTree>
    <p:extLst>
      <p:ext uri="{BB962C8B-B14F-4D97-AF65-F5344CB8AC3E}">
        <p14:creationId xmlns:p14="http://schemas.microsoft.com/office/powerpoint/2010/main" val="212216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par>
                          <p:cTn id="18" fill="hold">
                            <p:stCondLst>
                              <p:cond delay="355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008000"/>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1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008000"/>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
                                        <p:tgtEl>
                                          <p:spTgt spid="7">
                                            <p:txEl>
                                              <p:pRg st="6" end="6"/>
                                            </p:txEl>
                                          </p:spTgt>
                                        </p:tgtEl>
                                      </p:cBhvr>
                                    </p:animEffect>
                                  </p:childTnLst>
                                  <p:subTnLst>
                                    <p:animClr clrSpc="rgb" dir="cw">
                                      <p:cBhvr override="childStyle">
                                        <p:cTn dur="1" fill="hold" display="0" masterRel="nextClick" afterEffect="1"/>
                                        <p:tgtEl>
                                          <p:spTgt spid="7">
                                            <p:txEl>
                                              <p:pRg st="6" end="6"/>
                                            </p:txEl>
                                          </p:spTgt>
                                        </p:tgtEl>
                                        <p:attrNameLst>
                                          <p:attrName>ppt_c</p:attrName>
                                        </p:attrNameLst>
                                      </p:cBhvr>
                                      <p:to>
                                        <a:srgbClr val="008000"/>
                                      </p:to>
                                    </p:animClr>
                                  </p:subTnLst>
                                </p:cTn>
                              </p:par>
                            </p:childTnLst>
                          </p:cTn>
                        </p:par>
                        <p:par>
                          <p:cTn id="32" fill="hold">
                            <p:stCondLst>
                              <p:cond delay="53"/>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0"/>
                                        <p:tgtEl>
                                          <p:spTgt spid="7">
                                            <p:txEl>
                                              <p:pRg st="7" end="7"/>
                                            </p:txEl>
                                          </p:spTgt>
                                        </p:tgtEl>
                                      </p:cBhvr>
                                    </p:animEffect>
                                  </p:childTnLst>
                                  <p:subTnLst>
                                    <p:animClr clrSpc="rgb" dir="cw">
                                      <p:cBhvr override="childStyle">
                                        <p:cTn dur="1" fill="hold" display="0" masterRel="nextClick" afterEffect="1"/>
                                        <p:tgtEl>
                                          <p:spTgt spid="7">
                                            <p:txEl>
                                              <p:pRg st="7" end="7"/>
                                            </p:txEl>
                                          </p:spTgt>
                                        </p:tgtEl>
                                        <p:attrNameLst>
                                          <p:attrName>ppt_c</p:attrName>
                                        </p:attrNameLst>
                                      </p:cBhvr>
                                      <p:to>
                                        <a:srgbClr val="008000"/>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10"/>
                                        <p:tgtEl>
                                          <p:spTgt spid="7">
                                            <p:txEl>
                                              <p:pRg st="8" end="8"/>
                                            </p:txEl>
                                          </p:spTgt>
                                        </p:tgtEl>
                                      </p:cBhvr>
                                    </p:animEffect>
                                  </p:childTnLst>
                                  <p:subTnLst>
                                    <p:animClr clrSpc="rgb" dir="cw">
                                      <p:cBhvr override="childStyle">
                                        <p:cTn dur="1" fill="hold" display="0" masterRel="nextClick" afterEffect="1"/>
                                        <p:tgtEl>
                                          <p:spTgt spid="7">
                                            <p:txEl>
                                              <p:pRg st="8" end="8"/>
                                            </p:txEl>
                                          </p:spTgt>
                                        </p:tgtEl>
                                        <p:attrNameLst>
                                          <p:attrName>ppt_c</p:attrName>
                                        </p:attrNameLst>
                                      </p:cBhvr>
                                      <p:to>
                                        <a:srgbClr val="008000"/>
                                      </p:to>
                                    </p:animClr>
                                  </p:subTnLst>
                                </p:cTn>
                              </p:par>
                            </p:childTnLst>
                          </p:cTn>
                        </p:par>
                        <p:par>
                          <p:cTn id="41" fill="hold">
                            <p:stCondLst>
                              <p:cond delay="52"/>
                            </p:stCondLst>
                            <p:childTnLst>
                              <p:par>
                                <p:cTn id="42" presetID="10" presetClass="entr" presetSubtype="0" fill="hold" grpId="0" nodeType="afterEffect">
                                  <p:stCondLst>
                                    <p:cond delay="0"/>
                                  </p:stCondLst>
                                  <p:iterate type="lt">
                                    <p:tmPct val="10000"/>
                                  </p:iterate>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10"/>
                                        <p:tgtEl>
                                          <p:spTgt spid="7">
                                            <p:txEl>
                                              <p:pRg st="9" end="9"/>
                                            </p:txEl>
                                          </p:spTgt>
                                        </p:tgtEl>
                                      </p:cBhvr>
                                    </p:animEffect>
                                  </p:childTnLst>
                                  <p:subTnLst>
                                    <p:animClr clrSpc="rgb" dir="cw">
                                      <p:cBhvr override="childStyle">
                                        <p:cTn dur="1" fill="hold" display="0" masterRel="nextClick" afterEffect="1"/>
                                        <p:tgtEl>
                                          <p:spTgt spid="7">
                                            <p:txEl>
                                              <p:pRg st="9" end="9"/>
                                            </p:txEl>
                                          </p:spTgt>
                                        </p:tgtEl>
                                        <p:attrNameLst>
                                          <p:attrName>ppt_c</p:attrName>
                                        </p:attrNameLst>
                                      </p:cBhvr>
                                      <p:to>
                                        <a:srgbClr val="008000"/>
                                      </p:to>
                                    </p:animClr>
                                  </p:subTnLst>
                                </p:cTn>
                              </p:par>
                            </p:childTnLst>
                          </p:cTn>
                        </p:par>
                        <p:par>
                          <p:cTn id="45" fill="hold">
                            <p:stCondLst>
                              <p:cond delay="160"/>
                            </p:stCondLst>
                            <p:childTnLst>
                              <p:par>
                                <p:cTn id="46" presetID="10" presetClass="entr" presetSubtype="0" fill="hold" grpId="0" nodeType="afterEffect">
                                  <p:stCondLst>
                                    <p:cond delay="0"/>
                                  </p:stCondLst>
                                  <p:iterate type="lt">
                                    <p:tmPct val="10000"/>
                                  </p:iterate>
                                  <p:childTnLst>
                                    <p:set>
                                      <p:cBhvr>
                                        <p:cTn id="47" dur="1" fill="hold">
                                          <p:stCondLst>
                                            <p:cond delay="0"/>
                                          </p:stCondLst>
                                        </p:cTn>
                                        <p:tgtEl>
                                          <p:spTgt spid="7">
                                            <p:txEl>
                                              <p:pRg st="10" end="10"/>
                                            </p:txEl>
                                          </p:spTgt>
                                        </p:tgtEl>
                                        <p:attrNameLst>
                                          <p:attrName>style.visibility</p:attrName>
                                        </p:attrNameLst>
                                      </p:cBhvr>
                                      <p:to>
                                        <p:strVal val="visible"/>
                                      </p:to>
                                    </p:set>
                                    <p:animEffect transition="in" filter="fade">
                                      <p:cBhvr>
                                        <p:cTn id="48" dur="10"/>
                                        <p:tgtEl>
                                          <p:spTgt spid="7">
                                            <p:txEl>
                                              <p:pRg st="10" end="10"/>
                                            </p:txEl>
                                          </p:spTgt>
                                        </p:tgtEl>
                                      </p:cBhvr>
                                    </p:animEffect>
                                  </p:childTnLst>
                                  <p:subTnLst>
                                    <p:animClr clrSpc="rgb" dir="cw">
                                      <p:cBhvr override="childStyle">
                                        <p:cTn dur="1" fill="hold" display="0" masterRel="nextClick" afterEffect="1"/>
                                        <p:tgtEl>
                                          <p:spTgt spid="7">
                                            <p:txEl>
                                              <p:pRg st="10" end="10"/>
                                            </p:txEl>
                                          </p:spTgt>
                                        </p:tgtEl>
                                        <p:attrNameLst>
                                          <p:attrName>ppt_c</p:attrName>
                                        </p:attrNameLst>
                                      </p:cBhvr>
                                      <p:to>
                                        <a:srgbClr val="008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3" name="نگهدارنده مکان محتوا 2"/>
          <p:cNvSpPr>
            <a:spLocks noGrp="1"/>
          </p:cNvSpPr>
          <p:nvPr>
            <p:ph sz="quarter" idx="13"/>
          </p:nvPr>
        </p:nvSpPr>
        <p:spPr>
          <a:effectLst>
            <a:glow rad="101600">
              <a:srgbClr val="C00000">
                <a:alpha val="60000"/>
              </a:srgbClr>
            </a:glow>
          </a:effectLst>
        </p:spPr>
        <p:txBody>
          <a:bodyPr/>
          <a:lstStyle/>
          <a:p>
            <a:pPr marL="0" lvl="0" indent="0">
              <a:spcBef>
                <a:spcPts val="0"/>
              </a:spcBef>
              <a:spcAft>
                <a:spcPts val="0"/>
              </a:spcAft>
              <a:buClrTx/>
              <a:buNone/>
            </a:pPr>
            <a:r>
              <a:rPr lang="fa-IR" sz="1800" kern="0" spc="0" dirty="0">
                <a:solidFill>
                  <a:sysClr val="windowText" lastClr="000000"/>
                </a:solidFill>
                <a:effectLst>
                  <a:glow rad="101600">
                    <a:schemeClr val="bg1">
                      <a:alpha val="60000"/>
                    </a:schemeClr>
                  </a:glow>
                </a:effectLst>
                <a:cs typeface="B Roya" pitchFamily="2" charset="-78"/>
              </a:rPr>
              <a:t>اول وقت نیست</a:t>
            </a:r>
          </a:p>
          <a:p>
            <a:pPr marL="0" lvl="0" indent="0">
              <a:spcBef>
                <a:spcPts val="0"/>
              </a:spcBef>
              <a:spcAft>
                <a:spcPts val="0"/>
              </a:spcAft>
              <a:buClrTx/>
              <a:buNone/>
            </a:pPr>
            <a:r>
              <a:rPr lang="fa-IR" sz="1800" kern="0" spc="0" dirty="0">
                <a:solidFill>
                  <a:sysClr val="windowText" lastClr="000000"/>
                </a:solidFill>
                <a:effectLst>
                  <a:glow rad="101600">
                    <a:schemeClr val="bg1">
                      <a:alpha val="60000"/>
                    </a:schemeClr>
                  </a:glow>
                </a:effectLst>
                <a:cs typeface="B Roya" pitchFamily="2" charset="-78"/>
              </a:rPr>
              <a:t>اول وقت نیست</a:t>
            </a:r>
          </a:p>
          <a:p>
            <a:endParaRPr lang="fa-IR" dirty="0">
              <a:effectLst>
                <a:glow rad="101600">
                  <a:schemeClr val="bg1">
                    <a:alpha val="60000"/>
                  </a:schemeClr>
                </a:glow>
              </a:effectLst>
              <a:cs typeface="B Roya" pitchFamily="2" charset="-78"/>
            </a:endParaRPr>
          </a:p>
        </p:txBody>
      </p:sp>
      <p:grpSp>
        <p:nvGrpSpPr>
          <p:cNvPr id="14" name="گروه 13"/>
          <p:cNvGrpSpPr/>
          <p:nvPr/>
        </p:nvGrpSpPr>
        <p:grpSpPr>
          <a:xfrm>
            <a:off x="2051719" y="1412777"/>
            <a:ext cx="1584175" cy="1584175"/>
            <a:chOff x="0" y="208707"/>
            <a:chExt cx="1584175" cy="1584175"/>
          </a:xfrm>
          <a:solidFill>
            <a:srgbClr val="92041C"/>
          </a:solidFill>
          <a:effectLst>
            <a:glow rad="101600">
              <a:srgbClr val="C00000">
                <a:alpha val="60000"/>
              </a:srgbClr>
            </a:glow>
          </a:effectLst>
        </p:grpSpPr>
        <p:sp>
          <p:nvSpPr>
            <p:cNvPr id="15" name="Oval 14"/>
            <p:cNvSpPr/>
            <p:nvPr/>
          </p:nvSpPr>
          <p:spPr>
            <a:xfrm>
              <a:off x="0" y="208707"/>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16" name="Oval 4"/>
            <p:cNvSpPr/>
            <p:nvPr/>
          </p:nvSpPr>
          <p:spPr>
            <a:xfrm>
              <a:off x="231996" y="440704"/>
              <a:ext cx="1120181" cy="1120181"/>
            </a:xfrm>
            <a:prstGeom prst="rect">
              <a:avLst/>
            </a:prstGeom>
            <a:blipFill>
              <a:blip r:embed="rId3"/>
              <a:tile tx="0" ty="0" sx="100000" sy="100000" flip="none" algn="tl"/>
            </a:blipFill>
            <a:ln>
              <a:solidFill>
                <a:srgbClr val="FFFF00">
                  <a:alpha val="25000"/>
                </a:srgbClr>
              </a:solidFill>
            </a:ln>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smtClean="0">
                  <a:solidFill>
                    <a:srgbClr val="FFFF00"/>
                  </a:solidFill>
                  <a:effectLst>
                    <a:glow rad="101600">
                      <a:srgbClr val="000000">
                        <a:alpha val="60000"/>
                      </a:srgbClr>
                    </a:glow>
                  </a:effectLst>
                  <a:cs typeface="B Roya" pitchFamily="2" charset="-78"/>
                </a:rPr>
                <a:t>بدون رعایت آداب</a:t>
              </a:r>
              <a:endParaRPr lang="fa-IR" sz="3100" dirty="0">
                <a:solidFill>
                  <a:srgbClr val="FFFF00"/>
                </a:solidFill>
                <a:effectLst>
                  <a:glow rad="101600">
                    <a:srgbClr val="000000">
                      <a:alpha val="60000"/>
                    </a:srgbClr>
                  </a:glow>
                </a:effectLst>
                <a:cs typeface="B Roya" pitchFamily="2" charset="-78"/>
              </a:endParaRPr>
            </a:p>
          </p:txBody>
        </p:sp>
      </p:grpSp>
      <p:grpSp>
        <p:nvGrpSpPr>
          <p:cNvPr id="17" name="گروه 16"/>
          <p:cNvGrpSpPr/>
          <p:nvPr/>
        </p:nvGrpSpPr>
        <p:grpSpPr>
          <a:xfrm>
            <a:off x="251521" y="3212977"/>
            <a:ext cx="1584175" cy="1584175"/>
            <a:chOff x="0" y="0"/>
            <a:chExt cx="1584175" cy="1584175"/>
          </a:xfrm>
          <a:solidFill>
            <a:srgbClr val="92041C"/>
          </a:solidFill>
          <a:effectLst>
            <a:glow rad="101600">
              <a:srgbClr val="C00000">
                <a:alpha val="60000"/>
              </a:srgbClr>
            </a:glow>
          </a:effectLst>
        </p:grpSpPr>
        <p:sp>
          <p:nvSpPr>
            <p:cNvPr id="18" name="Oval 17"/>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19"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در غیر مسجد</a:t>
              </a:r>
            </a:p>
          </p:txBody>
        </p:sp>
      </p:grpSp>
      <p:grpSp>
        <p:nvGrpSpPr>
          <p:cNvPr id="20" name="گروه 19"/>
          <p:cNvGrpSpPr/>
          <p:nvPr/>
        </p:nvGrpSpPr>
        <p:grpSpPr>
          <a:xfrm>
            <a:off x="179512" y="4941168"/>
            <a:ext cx="1584175" cy="1584175"/>
            <a:chOff x="0" y="0"/>
            <a:chExt cx="1584175" cy="1584175"/>
          </a:xfrm>
          <a:solidFill>
            <a:srgbClr val="92041C"/>
          </a:solidFill>
          <a:effectLst>
            <a:glow rad="101600">
              <a:srgbClr val="C00000">
                <a:alpha val="60000"/>
              </a:srgbClr>
            </a:glow>
          </a:effectLst>
        </p:grpSpPr>
        <p:sp>
          <p:nvSpPr>
            <p:cNvPr id="21" name="Oval 20"/>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22"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2000" dirty="0">
                  <a:solidFill>
                    <a:srgbClr val="FFFF00"/>
                  </a:solidFill>
                  <a:effectLst>
                    <a:glow rad="101600">
                      <a:srgbClr val="000000">
                        <a:alpha val="60000"/>
                      </a:srgbClr>
                    </a:glow>
                  </a:effectLst>
                  <a:cs typeface="B Roya" pitchFamily="2" charset="-78"/>
                </a:rPr>
                <a:t>و...  </a:t>
              </a:r>
            </a:p>
            <a:p>
              <a:pPr algn="ctr" defTabSz="1377950" rtl="1">
                <a:lnSpc>
                  <a:spcPct val="90000"/>
                </a:lnSpc>
                <a:spcBef>
                  <a:spcPct val="0"/>
                </a:spcBef>
                <a:spcAft>
                  <a:spcPct val="35000"/>
                </a:spcAft>
              </a:pPr>
              <a:r>
                <a:rPr lang="fa-IR" sz="2000" dirty="0">
                  <a:solidFill>
                    <a:srgbClr val="FFFF00"/>
                  </a:solidFill>
                  <a:effectLst>
                    <a:glow rad="101600">
                      <a:srgbClr val="000000">
                        <a:alpha val="60000"/>
                      </a:srgbClr>
                    </a:glow>
                  </a:effectLst>
                  <a:cs typeface="B Roya" pitchFamily="2" charset="-78"/>
                </a:rPr>
                <a:t>لذا رشد </a:t>
              </a:r>
              <a:r>
                <a:rPr lang="fa-IR" sz="2000" dirty="0" err="1">
                  <a:solidFill>
                    <a:srgbClr val="FFFF00"/>
                  </a:solidFill>
                  <a:effectLst>
                    <a:glow rad="101600">
                      <a:srgbClr val="000000">
                        <a:alpha val="60000"/>
                      </a:srgbClr>
                    </a:glow>
                  </a:effectLst>
                  <a:cs typeface="B Roya" pitchFamily="2" charset="-78"/>
                </a:rPr>
                <a:t>نمی</a:t>
              </a:r>
              <a:r>
                <a:rPr lang="fa-IR" sz="2000" dirty="0">
                  <a:solidFill>
                    <a:srgbClr val="FFFF00"/>
                  </a:solidFill>
                  <a:effectLst>
                    <a:glow rad="101600">
                      <a:srgbClr val="000000">
                        <a:alpha val="60000"/>
                      </a:srgbClr>
                    </a:glow>
                  </a:effectLst>
                  <a:cs typeface="B Roya" pitchFamily="2" charset="-78"/>
                </a:rPr>
                <a:t> دهد </a:t>
              </a:r>
            </a:p>
          </p:txBody>
        </p:sp>
      </p:grpSp>
      <p:grpSp>
        <p:nvGrpSpPr>
          <p:cNvPr id="23" name="گروه 22"/>
          <p:cNvGrpSpPr/>
          <p:nvPr/>
        </p:nvGrpSpPr>
        <p:grpSpPr>
          <a:xfrm>
            <a:off x="1907704" y="5013176"/>
            <a:ext cx="1584175" cy="1584175"/>
            <a:chOff x="0" y="0"/>
            <a:chExt cx="1584175" cy="1584175"/>
          </a:xfrm>
          <a:solidFill>
            <a:srgbClr val="92041C"/>
          </a:solidFill>
          <a:effectLst>
            <a:glow rad="101600">
              <a:srgbClr val="C00000">
                <a:alpha val="60000"/>
              </a:srgbClr>
            </a:glow>
          </a:effectLst>
        </p:grpSpPr>
        <p:sp>
          <p:nvSpPr>
            <p:cNvPr id="24" name="Oval 23"/>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25"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با  کسالت</a:t>
              </a:r>
            </a:p>
          </p:txBody>
        </p:sp>
      </p:grpSp>
      <p:grpSp>
        <p:nvGrpSpPr>
          <p:cNvPr id="26" name="گروه 25"/>
          <p:cNvGrpSpPr/>
          <p:nvPr/>
        </p:nvGrpSpPr>
        <p:grpSpPr>
          <a:xfrm>
            <a:off x="3707905" y="5013176"/>
            <a:ext cx="1584175" cy="1584175"/>
            <a:chOff x="144016" y="0"/>
            <a:chExt cx="1584175" cy="1584175"/>
          </a:xfrm>
          <a:solidFill>
            <a:srgbClr val="92041C"/>
          </a:solidFill>
          <a:effectLst>
            <a:glow rad="101600">
              <a:srgbClr val="C00000">
                <a:alpha val="60000"/>
              </a:srgbClr>
            </a:glow>
          </a:effectLst>
        </p:grpSpPr>
        <p:sp>
          <p:nvSpPr>
            <p:cNvPr id="27" name="Oval 26"/>
            <p:cNvSpPr/>
            <p:nvPr/>
          </p:nvSpPr>
          <p:spPr>
            <a:xfrm>
              <a:off x="144016"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28" name="Oval 4"/>
            <p:cNvSpPr/>
            <p:nvPr/>
          </p:nvSpPr>
          <p:spPr>
            <a:xfrm>
              <a:off x="391986"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بی مقدمات</a:t>
              </a:r>
            </a:p>
            <a:p>
              <a:pPr algn="ctr" defTabSz="1377950" rtl="1">
                <a:lnSpc>
                  <a:spcPct val="90000"/>
                </a:lnSpc>
                <a:spcBef>
                  <a:spcPct val="0"/>
                </a:spcBef>
                <a:spcAft>
                  <a:spcPct val="35000"/>
                </a:spcAft>
              </a:pPr>
              <a:r>
                <a:rPr lang="fa-IR" sz="3100" dirty="0" err="1">
                  <a:solidFill>
                    <a:srgbClr val="FFFF00"/>
                  </a:solidFill>
                  <a:effectLst>
                    <a:glow rad="101600">
                      <a:srgbClr val="000000">
                        <a:alpha val="60000"/>
                      </a:srgbClr>
                    </a:glow>
                  </a:effectLst>
                  <a:cs typeface="B Roya" pitchFamily="2" charset="-78"/>
                </a:rPr>
                <a:t>وتعقیبات</a:t>
              </a:r>
              <a:endParaRPr lang="fa-IR" sz="3100" dirty="0">
                <a:solidFill>
                  <a:srgbClr val="FFFF00"/>
                </a:solidFill>
                <a:effectLst>
                  <a:glow rad="101600">
                    <a:srgbClr val="000000">
                      <a:alpha val="60000"/>
                    </a:srgbClr>
                  </a:glow>
                </a:effectLst>
                <a:cs typeface="B Roya" pitchFamily="2" charset="-78"/>
              </a:endParaRPr>
            </a:p>
          </p:txBody>
        </p:sp>
      </p:grpSp>
      <p:grpSp>
        <p:nvGrpSpPr>
          <p:cNvPr id="29" name="گروه 28"/>
          <p:cNvGrpSpPr/>
          <p:nvPr/>
        </p:nvGrpSpPr>
        <p:grpSpPr>
          <a:xfrm>
            <a:off x="5436097" y="5013176"/>
            <a:ext cx="1584175" cy="1584175"/>
            <a:chOff x="0" y="0"/>
            <a:chExt cx="1584175" cy="1584175"/>
          </a:xfrm>
          <a:solidFill>
            <a:srgbClr val="92041C"/>
          </a:solidFill>
          <a:effectLst>
            <a:glow rad="101600">
              <a:srgbClr val="C00000">
                <a:alpha val="60000"/>
              </a:srgbClr>
            </a:glow>
          </a:effectLst>
        </p:grpSpPr>
        <p:sp>
          <p:nvSpPr>
            <p:cNvPr id="30" name="Oval 29"/>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31"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بدون نافله</a:t>
              </a:r>
            </a:p>
          </p:txBody>
        </p:sp>
      </p:grpSp>
      <p:grpSp>
        <p:nvGrpSpPr>
          <p:cNvPr id="32" name="گروه 31"/>
          <p:cNvGrpSpPr/>
          <p:nvPr/>
        </p:nvGrpSpPr>
        <p:grpSpPr>
          <a:xfrm>
            <a:off x="7249546" y="4941168"/>
            <a:ext cx="1584175" cy="1584175"/>
            <a:chOff x="0" y="0"/>
            <a:chExt cx="1584175" cy="1584175"/>
          </a:xfrm>
          <a:solidFill>
            <a:srgbClr val="92041C"/>
          </a:solidFill>
          <a:effectLst>
            <a:glow rad="101600">
              <a:srgbClr val="C00000">
                <a:alpha val="60000"/>
              </a:srgbClr>
            </a:glow>
          </a:effectLst>
        </p:grpSpPr>
        <p:sp>
          <p:nvSpPr>
            <p:cNvPr id="33" name="Oval 32"/>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34"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با جهل به احکام</a:t>
              </a:r>
            </a:p>
          </p:txBody>
        </p:sp>
      </p:grpSp>
      <p:grpSp>
        <p:nvGrpSpPr>
          <p:cNvPr id="35" name="گروه 34"/>
          <p:cNvGrpSpPr/>
          <p:nvPr/>
        </p:nvGrpSpPr>
        <p:grpSpPr>
          <a:xfrm>
            <a:off x="7302631" y="3212977"/>
            <a:ext cx="1584175" cy="1584175"/>
            <a:chOff x="2402835" y="-639079"/>
            <a:chExt cx="1584175" cy="1584175"/>
          </a:xfrm>
          <a:solidFill>
            <a:srgbClr val="92041C"/>
          </a:solidFill>
          <a:effectLst>
            <a:glow rad="101600">
              <a:srgbClr val="C00000">
                <a:alpha val="60000"/>
              </a:srgbClr>
            </a:glow>
          </a:effectLst>
        </p:grpSpPr>
        <p:sp>
          <p:nvSpPr>
            <p:cNvPr id="36" name="Oval 35"/>
            <p:cNvSpPr/>
            <p:nvPr/>
          </p:nvSpPr>
          <p:spPr>
            <a:xfrm>
              <a:off x="2402835" y="-639079"/>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37" name="Oval 4"/>
            <p:cNvSpPr/>
            <p:nvPr/>
          </p:nvSpPr>
          <p:spPr>
            <a:xfrm>
              <a:off x="2634831" y="-376808"/>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err="1">
                  <a:solidFill>
                    <a:srgbClr val="FFFF00"/>
                  </a:solidFill>
                  <a:effectLst>
                    <a:glow rad="101600">
                      <a:srgbClr val="000000">
                        <a:alpha val="60000"/>
                      </a:srgbClr>
                    </a:glow>
                  </a:effectLst>
                  <a:cs typeface="B Roya" pitchFamily="2" charset="-78"/>
                </a:rPr>
                <a:t>فرادا</a:t>
              </a:r>
              <a:endParaRPr lang="fa-IR" sz="3100" dirty="0">
                <a:solidFill>
                  <a:srgbClr val="FFFF00"/>
                </a:solidFill>
                <a:effectLst>
                  <a:glow rad="101600">
                    <a:srgbClr val="000000">
                      <a:alpha val="60000"/>
                    </a:srgbClr>
                  </a:glow>
                </a:effectLst>
                <a:cs typeface="B Roya" pitchFamily="2" charset="-78"/>
              </a:endParaRPr>
            </a:p>
          </p:txBody>
        </p:sp>
      </p:grpSp>
      <p:grpSp>
        <p:nvGrpSpPr>
          <p:cNvPr id="38" name="گروه 37"/>
          <p:cNvGrpSpPr/>
          <p:nvPr/>
        </p:nvGrpSpPr>
        <p:grpSpPr>
          <a:xfrm>
            <a:off x="3743030" y="1412777"/>
            <a:ext cx="1584175" cy="1584175"/>
            <a:chOff x="0" y="0"/>
            <a:chExt cx="1584175" cy="1584175"/>
          </a:xfrm>
          <a:solidFill>
            <a:srgbClr val="92041C"/>
          </a:solidFill>
          <a:effectLst>
            <a:glow rad="101600">
              <a:srgbClr val="C00000">
                <a:alpha val="60000"/>
              </a:srgbClr>
            </a:glow>
          </a:effectLst>
        </p:grpSpPr>
        <p:sp>
          <p:nvSpPr>
            <p:cNvPr id="39" name="Oval 38"/>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40"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در بدترین حالات</a:t>
              </a:r>
            </a:p>
          </p:txBody>
        </p:sp>
      </p:grpSp>
      <p:grpSp>
        <p:nvGrpSpPr>
          <p:cNvPr id="41" name="گروه 40"/>
          <p:cNvGrpSpPr/>
          <p:nvPr/>
        </p:nvGrpSpPr>
        <p:grpSpPr>
          <a:xfrm>
            <a:off x="5476410" y="1412777"/>
            <a:ext cx="1584175" cy="1584175"/>
            <a:chOff x="0" y="0"/>
            <a:chExt cx="1584175" cy="1584175"/>
          </a:xfrm>
          <a:solidFill>
            <a:srgbClr val="92041C"/>
          </a:solidFill>
          <a:effectLst>
            <a:glow rad="101600">
              <a:srgbClr val="C00000">
                <a:alpha val="60000"/>
              </a:srgbClr>
            </a:glow>
          </a:effectLst>
        </p:grpSpPr>
        <p:sp>
          <p:nvSpPr>
            <p:cNvPr id="42" name="Oval 41"/>
            <p:cNvSpPr/>
            <p:nvPr/>
          </p:nvSpPr>
          <p:spPr>
            <a:xfrm>
              <a:off x="0" y="0"/>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43" name="Oval 4"/>
            <p:cNvSpPr/>
            <p:nvPr/>
          </p:nvSpPr>
          <p:spPr>
            <a:xfrm>
              <a:off x="231997" y="231997"/>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2800" dirty="0">
                  <a:solidFill>
                    <a:srgbClr val="FFFF00"/>
                  </a:solidFill>
                  <a:effectLst>
                    <a:glow rad="101600">
                      <a:srgbClr val="000000">
                        <a:alpha val="60000"/>
                      </a:srgbClr>
                    </a:glow>
                  </a:effectLst>
                  <a:cs typeface="B Roya" pitchFamily="2" charset="-78"/>
                </a:rPr>
                <a:t>بی حضور</a:t>
              </a:r>
            </a:p>
            <a:p>
              <a:pPr algn="ctr" defTabSz="1377950" rtl="1">
                <a:lnSpc>
                  <a:spcPct val="90000"/>
                </a:lnSpc>
                <a:spcBef>
                  <a:spcPct val="0"/>
                </a:spcBef>
                <a:spcAft>
                  <a:spcPct val="35000"/>
                </a:spcAft>
              </a:pPr>
              <a:r>
                <a:rPr lang="fa-IR" sz="2800" dirty="0">
                  <a:solidFill>
                    <a:srgbClr val="FFFF00"/>
                  </a:solidFill>
                  <a:effectLst>
                    <a:glow rad="101600">
                      <a:srgbClr val="000000">
                        <a:alpha val="60000"/>
                      </a:srgbClr>
                    </a:glow>
                  </a:effectLst>
                  <a:cs typeface="B Roya" pitchFamily="2" charset="-78"/>
                </a:rPr>
                <a:t>قلب</a:t>
              </a:r>
            </a:p>
          </p:txBody>
        </p:sp>
      </p:grpSp>
      <p:grpSp>
        <p:nvGrpSpPr>
          <p:cNvPr id="44" name="گروه 43"/>
          <p:cNvGrpSpPr/>
          <p:nvPr/>
        </p:nvGrpSpPr>
        <p:grpSpPr>
          <a:xfrm>
            <a:off x="7236296" y="1484785"/>
            <a:ext cx="1584175" cy="1584175"/>
            <a:chOff x="1932384" y="-2955775"/>
            <a:chExt cx="1584175" cy="1584175"/>
          </a:xfrm>
          <a:solidFill>
            <a:srgbClr val="92041C"/>
          </a:solidFill>
          <a:effectLst>
            <a:glow rad="101600">
              <a:srgbClr val="C00000">
                <a:alpha val="60000"/>
              </a:srgbClr>
            </a:glow>
          </a:effectLst>
        </p:grpSpPr>
        <p:sp>
          <p:nvSpPr>
            <p:cNvPr id="45" name="Oval 44"/>
            <p:cNvSpPr/>
            <p:nvPr/>
          </p:nvSpPr>
          <p:spPr>
            <a:xfrm>
              <a:off x="1932384" y="-2955775"/>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46" name="Oval 4"/>
            <p:cNvSpPr/>
            <p:nvPr/>
          </p:nvSpPr>
          <p:spPr>
            <a:xfrm>
              <a:off x="2158705" y="-2739752"/>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اول وقت نیست</a:t>
              </a:r>
            </a:p>
          </p:txBody>
        </p:sp>
      </p:grpSp>
      <p:grpSp>
        <p:nvGrpSpPr>
          <p:cNvPr id="47" name="گروه 46"/>
          <p:cNvGrpSpPr/>
          <p:nvPr/>
        </p:nvGrpSpPr>
        <p:grpSpPr>
          <a:xfrm>
            <a:off x="323529" y="1484785"/>
            <a:ext cx="1584175" cy="1584175"/>
            <a:chOff x="-3528391" y="-1368151"/>
            <a:chExt cx="1584175" cy="1584175"/>
          </a:xfrm>
          <a:solidFill>
            <a:srgbClr val="92041C"/>
          </a:solidFill>
          <a:effectLst>
            <a:glow rad="101600">
              <a:srgbClr val="C00000">
                <a:alpha val="60000"/>
              </a:srgbClr>
            </a:glow>
          </a:effectLst>
        </p:grpSpPr>
        <p:sp>
          <p:nvSpPr>
            <p:cNvPr id="48" name="Oval 47"/>
            <p:cNvSpPr/>
            <p:nvPr/>
          </p:nvSpPr>
          <p:spPr>
            <a:xfrm>
              <a:off x="-3528391" y="-1368151"/>
              <a:ext cx="1584175" cy="1584175"/>
            </a:xfrm>
            <a:prstGeom prst="ellipse">
              <a:avLst/>
            </a:prstGeom>
            <a:gr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sp>
        <p:sp>
          <p:nvSpPr>
            <p:cNvPr id="49" name="Oval 4"/>
            <p:cNvSpPr/>
            <p:nvPr/>
          </p:nvSpPr>
          <p:spPr>
            <a:xfrm>
              <a:off x="-3296394" y="-1120180"/>
              <a:ext cx="1120181" cy="1120181"/>
            </a:xfrm>
            <a:prstGeom prst="rect">
              <a:avLst/>
            </a:prstGeom>
            <a:blipFill>
              <a:blip r:embed="rId3"/>
              <a:tile tx="0" ty="0" sx="100000" sy="100000" flip="none" algn="tl"/>
            </a:blipFill>
            <a:scene3d>
              <a:camera prst="orthographicFront"/>
              <a:lightRig rig="threePt" dir="t"/>
            </a:scene3d>
            <a:sp3d>
              <a:bevelT w="101600" prst="riblet"/>
            </a:sp3d>
          </p:spPr>
          <p:style>
            <a:lnRef idx="3">
              <a:schemeClr val="lt1"/>
            </a:lnRef>
            <a:fillRef idx="1">
              <a:schemeClr val="accent2"/>
            </a:fillRef>
            <a:effectRef idx="1">
              <a:schemeClr val="accent2"/>
            </a:effectRef>
            <a:fontRef idx="minor">
              <a:schemeClr val="lt1"/>
            </a:fontRef>
          </p:style>
          <p:txBody>
            <a:bodyPr spcFirstLastPara="0" vert="horz" wrap="square" lIns="0" tIns="0" rIns="0" bIns="0" numCol="1" spcCol="1270" anchor="ctr" anchorCtr="0">
              <a:noAutofit/>
            </a:bodyPr>
            <a:lstStyle/>
            <a:p>
              <a:pPr algn="ctr" defTabSz="1377950" rtl="1">
                <a:lnSpc>
                  <a:spcPct val="90000"/>
                </a:lnSpc>
                <a:spcBef>
                  <a:spcPct val="0"/>
                </a:spcBef>
                <a:spcAft>
                  <a:spcPct val="35000"/>
                </a:spcAft>
              </a:pPr>
              <a:r>
                <a:rPr lang="fa-IR" sz="3100" dirty="0">
                  <a:solidFill>
                    <a:srgbClr val="FFFF00"/>
                  </a:solidFill>
                  <a:effectLst>
                    <a:glow rad="101600">
                      <a:srgbClr val="000000">
                        <a:alpha val="60000"/>
                      </a:srgbClr>
                    </a:glow>
                  </a:effectLst>
                  <a:cs typeface="B Roya" pitchFamily="2" charset="-78"/>
                </a:rPr>
                <a:t>عاری از اخلاص</a:t>
              </a:r>
            </a:p>
          </p:txBody>
        </p:sp>
      </p:grpSp>
      <p:sp>
        <p:nvSpPr>
          <p:cNvPr id="2" name="Rounded Rectangle 1"/>
          <p:cNvSpPr/>
          <p:nvPr/>
        </p:nvSpPr>
        <p:spPr>
          <a:xfrm>
            <a:off x="1907705" y="3068960"/>
            <a:ext cx="5328592" cy="1872208"/>
          </a:xfrm>
          <a:prstGeom prst="roundRect">
            <a:avLst>
              <a:gd name="adj" fmla="val 20324"/>
            </a:avLst>
          </a:prstGeom>
          <a:blipFill dpi="0" rotWithShape="1">
            <a:blip r:embed="rId4">
              <a:extLst>
                <a:ext uri="{28A0092B-C50C-407E-A947-70E740481C1C}">
                  <a14:useLocalDpi xmlns:a14="http://schemas.microsoft.com/office/drawing/2010/main" val="0"/>
                </a:ext>
              </a:extLst>
            </a:blip>
            <a:srcRect/>
            <a:stretch>
              <a:fillRect/>
            </a:stretch>
          </a:blipFill>
          <a:ln>
            <a:solidFill>
              <a:srgbClr val="0070C0"/>
            </a:solidFill>
          </a:ln>
          <a:effectLst>
            <a:glow rad="101600">
              <a:srgbClr val="C00000">
                <a:alpha val="6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1377950" rtl="1">
              <a:lnSpc>
                <a:spcPct val="90000"/>
              </a:lnSpc>
              <a:spcBef>
                <a:spcPct val="0"/>
              </a:spcBef>
              <a:spcAft>
                <a:spcPct val="35000"/>
              </a:spcAft>
            </a:pPr>
            <a:r>
              <a:rPr lang="fa-IR" sz="3600" b="1" dirty="0" smtClean="0">
                <a:solidFill>
                  <a:srgbClr val="000000"/>
                </a:solidFill>
                <a:effectLst>
                  <a:glow rad="228600">
                    <a:srgbClr val="CC8E60">
                      <a:satMod val="175000"/>
                      <a:alpha val="40000"/>
                    </a:srgbClr>
                  </a:glow>
                </a:effectLst>
                <a:cs typeface="B Roya" pitchFamily="2" charset="-78"/>
              </a:rPr>
              <a:t>سارق </a:t>
            </a:r>
            <a:r>
              <a:rPr lang="fa-IR" sz="3600" b="1" dirty="0">
                <a:solidFill>
                  <a:srgbClr val="000000"/>
                </a:solidFill>
                <a:effectLst>
                  <a:glow rad="228600">
                    <a:srgbClr val="CC8E60">
                      <a:satMod val="175000"/>
                      <a:alpha val="40000"/>
                    </a:srgbClr>
                  </a:glow>
                </a:effectLst>
                <a:cs typeface="B Roya" pitchFamily="2" charset="-78"/>
              </a:rPr>
              <a:t>ترین  </a:t>
            </a:r>
            <a:r>
              <a:rPr lang="fa-IR" sz="3600" b="1" dirty="0" smtClean="0">
                <a:solidFill>
                  <a:srgbClr val="000000"/>
                </a:solidFill>
                <a:effectLst>
                  <a:glow rad="228600">
                    <a:srgbClr val="CC8E60">
                      <a:satMod val="175000"/>
                      <a:alpha val="40000"/>
                    </a:srgbClr>
                  </a:glow>
                </a:effectLst>
                <a:cs typeface="B Roya" pitchFamily="2" charset="-78"/>
              </a:rPr>
              <a:t>سارقان کسی  </a:t>
            </a:r>
            <a:r>
              <a:rPr lang="fa-IR" sz="3600" b="1" dirty="0">
                <a:solidFill>
                  <a:srgbClr val="000000"/>
                </a:solidFill>
                <a:effectLst>
                  <a:glow rad="228600">
                    <a:srgbClr val="CC8E60">
                      <a:satMod val="175000"/>
                      <a:alpha val="40000"/>
                    </a:srgbClr>
                  </a:glow>
                </a:effectLst>
                <a:cs typeface="B Roya" pitchFamily="2" charset="-78"/>
              </a:rPr>
              <a:t>است  که  از  </a:t>
            </a:r>
            <a:r>
              <a:rPr lang="fa-IR" sz="3600" b="1" dirty="0" smtClean="0">
                <a:solidFill>
                  <a:srgbClr val="000000"/>
                </a:solidFill>
                <a:effectLst>
                  <a:glow rad="228600">
                    <a:srgbClr val="CC8E60">
                      <a:satMod val="175000"/>
                      <a:alpha val="40000"/>
                    </a:srgbClr>
                  </a:glow>
                </a:effectLst>
                <a:cs typeface="B Roya" pitchFamily="2" charset="-78"/>
              </a:rPr>
              <a:t>نمازش سرقت کند.</a:t>
            </a:r>
            <a:endParaRPr lang="fa-IR" sz="3600" b="1" dirty="0">
              <a:solidFill>
                <a:srgbClr val="000000"/>
              </a:solidFill>
              <a:effectLst>
                <a:glow rad="228600">
                  <a:srgbClr val="CC8E60">
                    <a:satMod val="175000"/>
                    <a:alpha val="40000"/>
                  </a:srgbClr>
                </a:glow>
              </a:effectLst>
              <a:cs typeface="B Roya" pitchFamily="2" charset="-78"/>
            </a:endParaRPr>
          </a:p>
          <a:p>
            <a:pPr algn="ctr" defTabSz="1377950" rtl="1">
              <a:lnSpc>
                <a:spcPct val="90000"/>
              </a:lnSpc>
              <a:spcBef>
                <a:spcPct val="0"/>
              </a:spcBef>
              <a:spcAft>
                <a:spcPct val="35000"/>
              </a:spcAft>
            </a:pPr>
            <a:r>
              <a:rPr lang="fa-IR" sz="1600" dirty="0" err="1">
                <a:solidFill>
                  <a:srgbClr val="000000"/>
                </a:solidFill>
                <a:effectLst>
                  <a:glow rad="228600">
                    <a:srgbClr val="CC8E60">
                      <a:satMod val="175000"/>
                      <a:alpha val="40000"/>
                    </a:srgbClr>
                  </a:glow>
                </a:effectLst>
                <a:cs typeface="B Roya" pitchFamily="2" charset="-78"/>
              </a:rPr>
              <a:t>قَالَ</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أَمِيرُ</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الْمُؤْمِنِينَ</a:t>
            </a:r>
            <a:r>
              <a:rPr lang="fa-IR" sz="1600" dirty="0">
                <a:solidFill>
                  <a:srgbClr val="000000"/>
                </a:solidFill>
                <a:effectLst>
                  <a:glow rad="228600">
                    <a:srgbClr val="CC8E60">
                      <a:satMod val="175000"/>
                      <a:alpha val="40000"/>
                    </a:srgbClr>
                  </a:glow>
                </a:effectLst>
                <a:cs typeface="B Roya" pitchFamily="2" charset="-78"/>
              </a:rPr>
              <a:t> علیه </a:t>
            </a:r>
            <a:r>
              <a:rPr lang="fa-IR" sz="1600" dirty="0" err="1">
                <a:solidFill>
                  <a:srgbClr val="000000"/>
                </a:solidFill>
                <a:effectLst>
                  <a:glow rad="228600">
                    <a:srgbClr val="CC8E60">
                      <a:satMod val="175000"/>
                      <a:alpha val="40000"/>
                    </a:srgbClr>
                  </a:glow>
                </a:effectLst>
                <a:cs typeface="B Roya" pitchFamily="2" charset="-78"/>
              </a:rPr>
              <a:t>السلام</a:t>
            </a:r>
            <a:r>
              <a:rPr lang="fa-IR" sz="1600" dirty="0">
                <a:solidFill>
                  <a:srgbClr val="000000"/>
                </a:solidFill>
                <a:effectLst>
                  <a:glow rad="228600">
                    <a:srgbClr val="CC8E60">
                      <a:satMod val="175000"/>
                      <a:alpha val="40000"/>
                    </a:srgbClr>
                  </a:glow>
                </a:effectLst>
                <a:cs typeface="B Roya" pitchFamily="2" charset="-78"/>
              </a:rPr>
              <a:t> ؛  </a:t>
            </a:r>
            <a:r>
              <a:rPr lang="fa-IR" sz="1600" dirty="0" err="1">
                <a:solidFill>
                  <a:srgbClr val="000000"/>
                </a:solidFill>
                <a:effectLst>
                  <a:glow rad="228600">
                    <a:srgbClr val="CC8E60">
                      <a:satMod val="175000"/>
                      <a:alpha val="40000"/>
                    </a:srgbClr>
                  </a:glow>
                </a:effectLst>
                <a:cs typeface="B Roya" pitchFamily="2" charset="-78"/>
              </a:rPr>
              <a:t>إِنَّ</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أَسْرَقَ</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السُّرَّاقِ</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مَنْ</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سَرَقَ</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مِنْ</a:t>
            </a:r>
            <a:r>
              <a:rPr lang="fa-IR" sz="1600" dirty="0">
                <a:solidFill>
                  <a:srgbClr val="000000"/>
                </a:solidFill>
                <a:effectLst>
                  <a:glow rad="228600">
                    <a:srgbClr val="CC8E60">
                      <a:satMod val="175000"/>
                      <a:alpha val="40000"/>
                    </a:srgbClr>
                  </a:glow>
                </a:effectLst>
                <a:cs typeface="B Roya" pitchFamily="2" charset="-78"/>
              </a:rPr>
              <a:t> </a:t>
            </a:r>
            <a:r>
              <a:rPr lang="fa-IR" sz="1600" dirty="0" err="1">
                <a:solidFill>
                  <a:srgbClr val="000000"/>
                </a:solidFill>
                <a:effectLst>
                  <a:glow rad="228600">
                    <a:srgbClr val="CC8E60">
                      <a:satMod val="175000"/>
                      <a:alpha val="40000"/>
                    </a:srgbClr>
                  </a:glow>
                </a:effectLst>
                <a:cs typeface="B Roya" pitchFamily="2" charset="-78"/>
              </a:rPr>
              <a:t>صَلَاتِه</a:t>
            </a:r>
            <a:r>
              <a:rPr lang="fa-IR" sz="1200" dirty="0">
                <a:solidFill>
                  <a:srgbClr val="000000"/>
                </a:solidFill>
                <a:effectLst>
                  <a:glow rad="228600">
                    <a:srgbClr val="CC8E60">
                      <a:satMod val="175000"/>
                      <a:alpha val="40000"/>
                    </a:srgbClr>
                  </a:glow>
                </a:effectLst>
                <a:cs typeface="B Roya" pitchFamily="2" charset="-78"/>
              </a:rPr>
              <a:t>‏</a:t>
            </a:r>
          </a:p>
          <a:p>
            <a:pPr algn="ctr" defTabSz="1377950" rtl="1">
              <a:lnSpc>
                <a:spcPct val="90000"/>
              </a:lnSpc>
              <a:spcBef>
                <a:spcPct val="0"/>
              </a:spcBef>
              <a:spcAft>
                <a:spcPct val="35000"/>
              </a:spcAft>
            </a:pPr>
            <a:r>
              <a:rPr lang="fa-IR" sz="1200" dirty="0" err="1">
                <a:solidFill>
                  <a:srgbClr val="000000"/>
                </a:solidFill>
                <a:effectLst>
                  <a:glow rad="228600">
                    <a:srgbClr val="CC8E60">
                      <a:satMod val="175000"/>
                      <a:alpha val="40000"/>
                    </a:srgbClr>
                  </a:glow>
                </a:effectLst>
                <a:cs typeface="B Roya" pitchFamily="2" charset="-78"/>
              </a:rPr>
              <a:t>روضة</a:t>
            </a:r>
            <a:r>
              <a:rPr lang="fa-IR" sz="1200" dirty="0">
                <a:solidFill>
                  <a:srgbClr val="000000"/>
                </a:solidFill>
                <a:effectLst>
                  <a:glow rad="228600">
                    <a:srgbClr val="CC8E60">
                      <a:satMod val="175000"/>
                      <a:alpha val="40000"/>
                    </a:srgbClr>
                  </a:glow>
                </a:effectLst>
                <a:cs typeface="B Roya" pitchFamily="2" charset="-78"/>
              </a:rPr>
              <a:t> </a:t>
            </a:r>
            <a:r>
              <a:rPr lang="fa-IR" sz="1200" dirty="0" err="1">
                <a:solidFill>
                  <a:srgbClr val="000000"/>
                </a:solidFill>
                <a:effectLst>
                  <a:glow rad="228600">
                    <a:srgbClr val="CC8E60">
                      <a:satMod val="175000"/>
                      <a:alpha val="40000"/>
                    </a:srgbClr>
                  </a:glow>
                </a:effectLst>
                <a:cs typeface="B Roya" pitchFamily="2" charset="-78"/>
              </a:rPr>
              <a:t>الواعظين</a:t>
            </a:r>
            <a:r>
              <a:rPr lang="fa-IR" sz="1200" dirty="0">
                <a:solidFill>
                  <a:srgbClr val="000000"/>
                </a:solidFill>
                <a:effectLst>
                  <a:glow rad="228600">
                    <a:srgbClr val="CC8E60">
                      <a:satMod val="175000"/>
                      <a:alpha val="40000"/>
                    </a:srgbClr>
                  </a:glow>
                </a:effectLst>
                <a:cs typeface="B Roya" pitchFamily="2" charset="-78"/>
              </a:rPr>
              <a:t> و </a:t>
            </a:r>
            <a:r>
              <a:rPr lang="fa-IR" sz="1200" dirty="0" err="1">
                <a:solidFill>
                  <a:srgbClr val="000000"/>
                </a:solidFill>
                <a:effectLst>
                  <a:glow rad="228600">
                    <a:srgbClr val="CC8E60">
                      <a:satMod val="175000"/>
                      <a:alpha val="40000"/>
                    </a:srgbClr>
                  </a:glow>
                </a:effectLst>
                <a:cs typeface="B Roya" pitchFamily="2" charset="-78"/>
              </a:rPr>
              <a:t>بصيرة</a:t>
            </a:r>
            <a:r>
              <a:rPr lang="fa-IR" sz="1200" dirty="0">
                <a:solidFill>
                  <a:srgbClr val="000000"/>
                </a:solidFill>
                <a:effectLst>
                  <a:glow rad="228600">
                    <a:srgbClr val="CC8E60">
                      <a:satMod val="175000"/>
                      <a:alpha val="40000"/>
                    </a:srgbClr>
                  </a:glow>
                </a:effectLst>
                <a:cs typeface="B Roya" pitchFamily="2" charset="-78"/>
              </a:rPr>
              <a:t> </a:t>
            </a:r>
            <a:r>
              <a:rPr lang="fa-IR" sz="1200" dirty="0" err="1">
                <a:solidFill>
                  <a:srgbClr val="000000"/>
                </a:solidFill>
                <a:effectLst>
                  <a:glow rad="228600">
                    <a:srgbClr val="CC8E60">
                      <a:satMod val="175000"/>
                      <a:alpha val="40000"/>
                    </a:srgbClr>
                  </a:glow>
                </a:effectLst>
                <a:cs typeface="B Roya" pitchFamily="2" charset="-78"/>
              </a:rPr>
              <a:t>المتعظين</a:t>
            </a:r>
            <a:r>
              <a:rPr lang="fa-IR" sz="1200" dirty="0">
                <a:solidFill>
                  <a:srgbClr val="000000"/>
                </a:solidFill>
                <a:effectLst>
                  <a:glow rad="228600">
                    <a:srgbClr val="CC8E60">
                      <a:satMod val="175000"/>
                      <a:alpha val="40000"/>
                    </a:srgbClr>
                  </a:glow>
                </a:effectLst>
                <a:cs typeface="B Roya" pitchFamily="2" charset="-78"/>
              </a:rPr>
              <a:t>  ج‏2 ص319 مجلس </a:t>
            </a:r>
            <a:r>
              <a:rPr lang="fa-IR" sz="1200" dirty="0" err="1">
                <a:solidFill>
                  <a:srgbClr val="000000"/>
                </a:solidFill>
                <a:effectLst>
                  <a:glow rad="228600">
                    <a:srgbClr val="CC8E60">
                      <a:satMod val="175000"/>
                      <a:alpha val="40000"/>
                    </a:srgbClr>
                  </a:glow>
                </a:effectLst>
                <a:cs typeface="B Roya" pitchFamily="2" charset="-78"/>
              </a:rPr>
              <a:t>في</a:t>
            </a:r>
            <a:r>
              <a:rPr lang="fa-IR" sz="1200" dirty="0">
                <a:solidFill>
                  <a:srgbClr val="000000"/>
                </a:solidFill>
                <a:effectLst>
                  <a:glow rad="228600">
                    <a:srgbClr val="CC8E60">
                      <a:satMod val="175000"/>
                      <a:alpha val="40000"/>
                    </a:srgbClr>
                  </a:glow>
                </a:effectLst>
                <a:cs typeface="B Roya" pitchFamily="2" charset="-78"/>
              </a:rPr>
              <a:t> </a:t>
            </a:r>
            <a:r>
              <a:rPr lang="fa-IR" sz="1200" dirty="0" err="1">
                <a:solidFill>
                  <a:srgbClr val="000000"/>
                </a:solidFill>
                <a:effectLst>
                  <a:glow rad="228600">
                    <a:srgbClr val="CC8E60">
                      <a:satMod val="175000"/>
                      <a:alpha val="40000"/>
                    </a:srgbClr>
                  </a:glow>
                </a:effectLst>
                <a:cs typeface="B Roya" pitchFamily="2" charset="-78"/>
              </a:rPr>
              <a:t>ذكر</a:t>
            </a:r>
            <a:r>
              <a:rPr lang="fa-IR" sz="1200" dirty="0">
                <a:solidFill>
                  <a:srgbClr val="000000"/>
                </a:solidFill>
                <a:effectLst>
                  <a:glow rad="228600">
                    <a:srgbClr val="CC8E60">
                      <a:satMod val="175000"/>
                      <a:alpha val="40000"/>
                    </a:srgbClr>
                  </a:glow>
                </a:effectLst>
                <a:cs typeface="B Roya" pitchFamily="2" charset="-78"/>
              </a:rPr>
              <a:t> فضائل </a:t>
            </a:r>
            <a:r>
              <a:rPr lang="fa-IR" sz="1200" dirty="0" err="1">
                <a:solidFill>
                  <a:srgbClr val="000000"/>
                </a:solidFill>
                <a:effectLst>
                  <a:glow rad="228600">
                    <a:srgbClr val="CC8E60">
                      <a:satMod val="175000"/>
                      <a:alpha val="40000"/>
                    </a:srgbClr>
                  </a:glow>
                </a:effectLst>
                <a:cs typeface="B Roya" pitchFamily="2" charset="-78"/>
              </a:rPr>
              <a:t>الصلاة</a:t>
            </a:r>
            <a:r>
              <a:rPr lang="fa-IR" sz="1200" dirty="0">
                <a:solidFill>
                  <a:srgbClr val="000000"/>
                </a:solidFill>
                <a:effectLst>
                  <a:glow rad="228600">
                    <a:srgbClr val="CC8E60">
                      <a:satMod val="175000"/>
                      <a:alpha val="40000"/>
                    </a:srgbClr>
                  </a:glow>
                </a:effectLst>
                <a:cs typeface="B Roya" pitchFamily="2" charset="-78"/>
              </a:rPr>
              <a:t> .... ص : 315 و  حکم </a:t>
            </a:r>
            <a:r>
              <a:rPr lang="fa-IR" sz="1200" dirty="0" err="1">
                <a:solidFill>
                  <a:srgbClr val="FFFF00"/>
                </a:solidFill>
                <a:effectLst>
                  <a:glow rad="101600">
                    <a:srgbClr val="000000">
                      <a:alpha val="60000"/>
                    </a:srgbClr>
                  </a:glow>
                </a:effectLst>
                <a:cs typeface="B Roya" pitchFamily="2" charset="-78"/>
              </a:rPr>
              <a:t>الزاهره</a:t>
            </a:r>
            <a:r>
              <a:rPr lang="fa-IR" sz="1200" dirty="0">
                <a:solidFill>
                  <a:srgbClr val="FFFF00"/>
                </a:solidFill>
                <a:effectLst>
                  <a:glow rad="101600">
                    <a:srgbClr val="000000">
                      <a:alpha val="60000"/>
                    </a:srgbClr>
                  </a:glow>
                </a:effectLst>
                <a:cs typeface="B Roya" pitchFamily="2" charset="-78"/>
              </a:rPr>
              <a:t> ص /291</a:t>
            </a:r>
          </a:p>
        </p:txBody>
      </p:sp>
      <p:sp>
        <p:nvSpPr>
          <p:cNvPr id="4" name="Rounded Rectangle 3"/>
          <p:cNvSpPr/>
          <p:nvPr/>
        </p:nvSpPr>
        <p:spPr>
          <a:xfrm>
            <a:off x="251521" y="260648"/>
            <a:ext cx="8635285" cy="1008112"/>
          </a:xfrm>
          <a:prstGeom prst="roundRect">
            <a:avLst>
              <a:gd name="adj" fmla="val 32674"/>
            </a:avLst>
          </a:prstGeom>
          <a:solidFill>
            <a:srgbClr val="92041C"/>
          </a:solidFill>
          <a:ln w="57150">
            <a:solidFill>
              <a:srgbClr val="C00000"/>
            </a:solidFill>
          </a:ln>
          <a:effectLst>
            <a:glow rad="101600">
              <a:srgbClr val="C00000">
                <a:alpha val="60000"/>
              </a:srgb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5400" b="1" dirty="0" smtClean="0">
                <a:ln w="11430"/>
                <a:solidFill>
                  <a:srgbClr val="FFFF00"/>
                </a:solidFill>
                <a:effectLst>
                  <a:glow rad="101600">
                    <a:srgbClr val="000000">
                      <a:alpha val="60000"/>
                    </a:srgbClr>
                  </a:glow>
                  <a:outerShdw blurRad="50800" dist="39000" dir="5460000" algn="tl">
                    <a:srgbClr val="000000">
                      <a:alpha val="38000"/>
                    </a:srgbClr>
                  </a:outerShdw>
                </a:effectLst>
                <a:cs typeface="B Roya" pitchFamily="2" charset="-78"/>
              </a:rPr>
              <a:t>نماز های ما معمولاً ...</a:t>
            </a:r>
            <a:endParaRPr lang="fa-IR" sz="5400" b="1" dirty="0">
              <a:ln w="11430"/>
              <a:solidFill>
                <a:srgbClr val="FFFF00"/>
              </a:solidFill>
              <a:effectLst>
                <a:glow rad="101600">
                  <a:srgbClr val="000000">
                    <a:alpha val="60000"/>
                  </a:srgbClr>
                </a:glow>
                <a:outerShdw blurRad="50800" dist="39000" dir="5460000" algn="tl">
                  <a:srgbClr val="000000">
                    <a:alpha val="38000"/>
                  </a:srgbClr>
                </a:outerShdw>
              </a:effectLst>
              <a:cs typeface="B Roya" pitchFamily="2" charset="-78"/>
            </a:endParaRPr>
          </a:p>
        </p:txBody>
      </p:sp>
    </p:spTree>
    <p:extLst>
      <p:ext uri="{BB962C8B-B14F-4D97-AF65-F5344CB8AC3E}">
        <p14:creationId xmlns:p14="http://schemas.microsoft.com/office/powerpoint/2010/main" val="376064712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fltVal val="0"/>
                                          </p:val>
                                        </p:tav>
                                        <p:tav tm="100000">
                                          <p:val>
                                            <p:strVal val="#ppt_w"/>
                                          </p:val>
                                        </p:tav>
                                      </p:tavLst>
                                    </p:anim>
                                    <p:anim calcmode="lin" valueType="num">
                                      <p:cBhvr>
                                        <p:cTn id="15" dur="1000" fill="hold"/>
                                        <p:tgtEl>
                                          <p:spTgt spid="41"/>
                                        </p:tgtEl>
                                        <p:attrNameLst>
                                          <p:attrName>ppt_h</p:attrName>
                                        </p:attrNameLst>
                                      </p:cBhvr>
                                      <p:tavLst>
                                        <p:tav tm="0">
                                          <p:val>
                                            <p:fltVal val="0"/>
                                          </p:val>
                                        </p:tav>
                                        <p:tav tm="100000">
                                          <p:val>
                                            <p:strVal val="#ppt_h"/>
                                          </p:val>
                                        </p:tav>
                                      </p:tavLst>
                                    </p:anim>
                                    <p:anim calcmode="lin" valueType="num">
                                      <p:cBhvr>
                                        <p:cTn id="16" dur="1000" fill="hold"/>
                                        <p:tgtEl>
                                          <p:spTgt spid="41"/>
                                        </p:tgtEl>
                                        <p:attrNameLst>
                                          <p:attrName>style.rotation</p:attrName>
                                        </p:attrNameLst>
                                      </p:cBhvr>
                                      <p:tavLst>
                                        <p:tav tm="0">
                                          <p:val>
                                            <p:fltVal val="90"/>
                                          </p:val>
                                        </p:tav>
                                        <p:tav tm="100000">
                                          <p:val>
                                            <p:fltVal val="0"/>
                                          </p:val>
                                        </p:tav>
                                      </p:tavLst>
                                    </p:anim>
                                    <p:animEffect transition="in" filter="fade">
                                      <p:cBhvr>
                                        <p:cTn id="17" dur="1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0-#ppt_w/2"/>
                                          </p:val>
                                        </p:tav>
                                        <p:tav tm="100000">
                                          <p:val>
                                            <p:strVal val="#ppt_x"/>
                                          </p:val>
                                        </p:tav>
                                      </p:tavLst>
                                    </p:anim>
                                    <p:anim calcmode="lin" valueType="num">
                                      <p:cBhvr additive="base">
                                        <p:cTn id="6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3"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6" presetClass="entr" presetSubtype="32"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circle(out)">
                                      <p:cBhvr>
                                        <p:cTn id="80"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 y="76200"/>
            <a:ext cx="8991600" cy="6705600"/>
          </a:xfrm>
          <a:prstGeom prst="roundRect">
            <a:avLst>
              <a:gd name="adj" fmla="val 2505"/>
            </a:avLst>
          </a:prstGeom>
          <a:noFill/>
          <a:ln w="38100">
            <a:solidFill>
              <a:srgbClr val="002600"/>
            </a:solidFill>
          </a:ln>
        </p:spPr>
        <p:style>
          <a:lnRef idx="1">
            <a:schemeClr val="accent3"/>
          </a:lnRef>
          <a:fillRef idx="2">
            <a:schemeClr val="accent3"/>
          </a:fillRef>
          <a:effectRef idx="1">
            <a:schemeClr val="accent3"/>
          </a:effectRef>
          <a:fontRef idx="minor">
            <a:schemeClr val="dk1"/>
          </a:fontRef>
        </p:style>
        <p:txBody>
          <a:bodyPr rtlCol="0" anchor="t"/>
          <a:lstStyle/>
          <a:p>
            <a:pPr algn="r" rtl="1">
              <a:lnSpc>
                <a:spcPct val="150000"/>
              </a:lnSpc>
            </a:pPr>
            <a:r>
              <a:rPr lang="fa-IR" sz="4000" dirty="0">
                <a:ln>
                  <a:solidFill>
                    <a:schemeClr val="bg1"/>
                  </a:solidFill>
                </a:ln>
                <a:solidFill>
                  <a:srgbClr val="FF0000"/>
                </a:solidFill>
                <a:effectLst>
                  <a:glow rad="228600">
                    <a:srgbClr val="F3A447">
                      <a:satMod val="175000"/>
                      <a:alpha val="40000"/>
                    </a:srgbClr>
                  </a:glow>
                </a:effectLst>
                <a:cs typeface="B Titr" pitchFamily="2" charset="-78"/>
              </a:rPr>
              <a:t> </a:t>
            </a:r>
            <a:r>
              <a:rPr lang="fa-IR"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ما ؛</a:t>
            </a:r>
          </a:p>
          <a:p>
            <a:pPr algn="r" rtl="1">
              <a:lnSpc>
                <a:spcPct val="150000"/>
              </a:lnSpc>
            </a:pPr>
            <a:r>
              <a:rPr lang="fa-IR"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 1ـ </a:t>
            </a:r>
            <a:r>
              <a:rPr lang="fa-IR"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 احساس </a:t>
            </a:r>
            <a:r>
              <a:rPr lang="fa-IR"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نقص نماز نمی کنیم.</a:t>
            </a:r>
          </a:p>
          <a:p>
            <a:pPr algn="r" rtl="1">
              <a:lnSpc>
                <a:spcPct val="150000"/>
              </a:lnSpc>
            </a:pPr>
            <a:r>
              <a:rPr lang="fa-IR"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 2ـ </a:t>
            </a:r>
            <a:r>
              <a:rPr lang="fa-IR"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 برای </a:t>
            </a:r>
            <a:r>
              <a:rPr lang="fa-IR"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B Lotus" pitchFamily="2" charset="-78"/>
              </a:rPr>
              <a:t>تکمیل آن گامی بر نمی داریم. </a:t>
            </a:r>
          </a:p>
          <a:p>
            <a:pPr algn="r" rtl="1"/>
            <a:endParaRPr lang="fa-IR"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endParaRPr>
          </a:p>
          <a:p>
            <a:pPr algn="r" rtl="1"/>
            <a:r>
              <a:rPr lang="fa-IR"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نتیجه </a:t>
            </a:r>
            <a:r>
              <a:rPr lang="fa-IR" sz="4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 </a:t>
            </a:r>
          </a:p>
          <a:p>
            <a:pPr algn="r" rtl="1"/>
            <a:endParaRPr lang="fa-IR" sz="4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endParaRPr>
          </a:p>
          <a:p>
            <a:pPr algn="ctr" rtl="1"/>
            <a:r>
              <a:rPr lang="fa-IR" sz="54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نماز ،  براي ما  كار مهمي  نيست </a:t>
            </a:r>
            <a:r>
              <a:rPr lang="fa-IR"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a:t>
            </a:r>
            <a:endParaRPr lang="fa-IR" sz="54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endParaRPr>
          </a:p>
        </p:txBody>
      </p:sp>
    </p:spTree>
    <p:extLst>
      <p:ext uri="{BB962C8B-B14F-4D97-AF65-F5344CB8AC3E}">
        <p14:creationId xmlns:p14="http://schemas.microsoft.com/office/powerpoint/2010/main" val="4142667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lt">
                                    <p:tmPct val="10000"/>
                                  </p:iterate>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iterate type="lt">
                                    <p:tmPct val="10000"/>
                                  </p:iterate>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childTnLst>
                          </p:cTn>
                        </p:par>
                        <p:par>
                          <p:cTn id="18" fill="hold">
                            <p:stCondLst>
                              <p:cond delay="750"/>
                            </p:stCondLst>
                            <p:childTnLst>
                              <p:par>
                                <p:cTn id="19" presetID="14" presetClass="entr" presetSubtype="10" fill="hold" nodeType="afterEffect">
                                  <p:stCondLst>
                                    <p:cond delay="0"/>
                                  </p:stCondLst>
                                  <p:iterate type="lt">
                                    <p:tmPct val="10000"/>
                                  </p:iterate>
                                  <p:childTnLst>
                                    <p:set>
                                      <p:cBhvr>
                                        <p:cTn id="2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Rounded Rectangle 6"/>
          <p:cNvSpPr/>
          <p:nvPr/>
        </p:nvSpPr>
        <p:spPr>
          <a:xfrm>
            <a:off x="35496" y="44624"/>
            <a:ext cx="9052560" cy="6766560"/>
          </a:xfrm>
          <a:prstGeom prst="roundRect">
            <a:avLst>
              <a:gd name="adj" fmla="val 82"/>
            </a:avLst>
          </a:prstGeom>
          <a:noFill/>
          <a:ln>
            <a:solidFill>
              <a:schemeClr val="accent4">
                <a:lumMod val="75000"/>
              </a:schemeClr>
            </a:solidFill>
          </a:ln>
        </p:spPr>
        <p:style>
          <a:lnRef idx="1">
            <a:schemeClr val="accent2"/>
          </a:lnRef>
          <a:fillRef idx="2">
            <a:schemeClr val="accent2"/>
          </a:fillRef>
          <a:effectRef idx="1">
            <a:schemeClr val="accent2"/>
          </a:effectRef>
          <a:fontRef idx="minor">
            <a:schemeClr val="dk1"/>
          </a:fontRef>
        </p:style>
        <p:txBody>
          <a:bodyPr rtlCol="1" anchor="t"/>
          <a:lstStyle/>
          <a:p>
            <a:pPr lvl="0" algn="r" rtl="1">
              <a:lnSpc>
                <a:spcPct val="250000"/>
              </a:lnSpc>
            </a:pPr>
            <a:r>
              <a:rPr lang="fa-IR" sz="4400" b="1" dirty="0" smtClean="0">
                <a:solidFill>
                  <a:schemeClr val="tx1"/>
                </a:solidFill>
                <a:cs typeface="B Zar" pitchFamily="2" charset="-78"/>
              </a:rPr>
              <a:t>  چند سؤال ؛</a:t>
            </a:r>
          </a:p>
          <a:p>
            <a:pPr marL="742950" lvl="0" indent="-742950" algn="r" rtl="1">
              <a:lnSpc>
                <a:spcPct val="250000"/>
              </a:lnSpc>
              <a:buFont typeface="+mj-lt"/>
              <a:buAutoNum type="arabicPeriod"/>
            </a:pPr>
            <a:r>
              <a:rPr lang="fa-IR" sz="3600" b="1" dirty="0" smtClean="0">
                <a:solidFill>
                  <a:schemeClr val="tx1"/>
                </a:solidFill>
                <a:effectLst>
                  <a:glow rad="101600">
                    <a:srgbClr val="01470D">
                      <a:alpha val="60000"/>
                    </a:srgbClr>
                  </a:glow>
                </a:effectLst>
                <a:cs typeface="B Roya" pitchFamily="2" charset="-78"/>
              </a:rPr>
              <a:t>نماز و بحث از آن چه اهمیت و ضرورتی دارد؟</a:t>
            </a:r>
            <a:endParaRPr lang="fa-IR" sz="3600" b="1" dirty="0">
              <a:solidFill>
                <a:schemeClr val="tx1"/>
              </a:solidFill>
              <a:effectLst>
                <a:glow rad="101600">
                  <a:srgbClr val="01470D">
                    <a:alpha val="60000"/>
                  </a:srgbClr>
                </a:glow>
              </a:effectLst>
              <a:cs typeface="B Roya" pitchFamily="2" charset="-78"/>
            </a:endParaRPr>
          </a:p>
          <a:p>
            <a:pPr marL="742950" lvl="0" indent="-742950" algn="r" rtl="1">
              <a:lnSpc>
                <a:spcPct val="250000"/>
              </a:lnSpc>
              <a:buFont typeface="+mj-lt"/>
              <a:buAutoNum type="arabicPeriod"/>
            </a:pPr>
            <a:r>
              <a:rPr lang="fa-IR" sz="3600" b="1" dirty="0" smtClean="0">
                <a:solidFill>
                  <a:schemeClr val="tx1"/>
                </a:solidFill>
                <a:effectLst>
                  <a:glow rad="101600">
                    <a:srgbClr val="01470D">
                      <a:alpha val="60000"/>
                    </a:srgbClr>
                  </a:glow>
                </a:effectLst>
                <a:cs typeface="B Roya" pitchFamily="2" charset="-78"/>
              </a:rPr>
              <a:t>آیا نمازی که ما میخوانیم همان نماز مطلوب است؟</a:t>
            </a:r>
            <a:endParaRPr lang="fa-IR" sz="3600" b="1" dirty="0">
              <a:solidFill>
                <a:schemeClr val="tx1"/>
              </a:solidFill>
              <a:effectLst>
                <a:glow rad="101600">
                  <a:srgbClr val="01470D">
                    <a:alpha val="60000"/>
                  </a:srgbClr>
                </a:glow>
              </a:effectLst>
              <a:cs typeface="B Roya" pitchFamily="2" charset="-78"/>
            </a:endParaRPr>
          </a:p>
          <a:p>
            <a:pPr marL="742950" lvl="0" indent="-742950" algn="r" rtl="1">
              <a:lnSpc>
                <a:spcPct val="250000"/>
              </a:lnSpc>
              <a:buFont typeface="+mj-lt"/>
              <a:buAutoNum type="arabicPeriod"/>
            </a:pPr>
            <a:r>
              <a:rPr lang="fa-IR" sz="3600" b="1" dirty="0" smtClean="0">
                <a:solidFill>
                  <a:schemeClr val="tx1"/>
                </a:solidFill>
                <a:effectLst>
                  <a:glow rad="101600">
                    <a:srgbClr val="01470D">
                      <a:alpha val="60000"/>
                    </a:srgbClr>
                  </a:glow>
                </a:effectLst>
                <a:cs typeface="B Roya" pitchFamily="2" charset="-78"/>
              </a:rPr>
              <a:t>اقامه یا ترک نماز چه آثاری در دنیا و آخرت ما دارد؟</a:t>
            </a:r>
            <a:endParaRPr lang="fa-IR" sz="3600" b="1" dirty="0">
              <a:solidFill>
                <a:schemeClr val="tx1"/>
              </a:solidFill>
              <a:effectLst>
                <a:glow rad="101600">
                  <a:srgbClr val="01470D">
                    <a:alpha val="60000"/>
                  </a:srgbClr>
                </a:glow>
              </a:effectLst>
              <a:cs typeface="B Roya" pitchFamily="2" charset="-78"/>
            </a:endParaRPr>
          </a:p>
        </p:txBody>
      </p:sp>
    </p:spTree>
    <p:extLst>
      <p:ext uri="{BB962C8B-B14F-4D97-AF65-F5344CB8AC3E}">
        <p14:creationId xmlns:p14="http://schemas.microsoft.com/office/powerpoint/2010/main" val="24441971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iterate type="lt">
                                    <p:tmPct val="10000"/>
                                  </p:iterate>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iterate type="lt">
                                    <p:tmPct val="10000"/>
                                  </p:iterate>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chor="ctr">
            <a:noAutofit/>
          </a:bodyPr>
          <a:lstStyle/>
          <a:p>
            <a:pPr marL="0" indent="0" algn="ctr">
              <a:buNone/>
            </a:pPr>
            <a:r>
              <a:rPr lang="fa-IR" sz="96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rPr>
              <a:t>یک روایت قابل توجه</a:t>
            </a:r>
          </a:p>
          <a:p>
            <a:pPr marL="0" indent="0" algn="ctr">
              <a:buNone/>
            </a:pPr>
            <a:endParaRPr lang="fa-IR" sz="44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endParaRPr>
          </a:p>
          <a:p>
            <a:pPr marL="0" indent="0" algn="ctr">
              <a:buNone/>
            </a:pPr>
            <a:r>
              <a:rPr lang="fa-IR" sz="4400" dirty="0" smtClean="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rPr>
              <a:t>در رعایت آداب ظاهری نماز</a:t>
            </a:r>
            <a:endParaRPr lang="en-US" sz="4400" dirty="0">
              <a:ln w="18415" cmpd="sng">
                <a:solidFill>
                  <a:schemeClr val="bg1"/>
                </a:solidFill>
                <a:prstDash val="solid"/>
              </a:ln>
              <a:solidFill>
                <a:srgbClr val="FFFFFF"/>
              </a:solidFill>
              <a:effectLst>
                <a:glow rad="101600">
                  <a:srgbClr val="FE8D7A">
                    <a:alpha val="60000"/>
                  </a:srgbClr>
                </a:glow>
                <a:outerShdw blurRad="63500" dir="3600000" algn="tl" rotWithShape="0">
                  <a:srgbClr val="000000">
                    <a:alpha val="7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899231385"/>
      </p:ext>
    </p:extLst>
  </p:cSld>
  <p:clrMapOvr>
    <a:masterClrMapping/>
  </p:clrMapOvr>
  <p:transition spd="slow">
    <p:cover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0">
              <a:srgbClr val="B2E6A4"/>
            </a:gs>
            <a:gs pos="100000">
              <a:srgbClr val="B2E6A4"/>
            </a:gs>
          </a:gsLst>
          <a:lin ang="5400000" scaled="0"/>
        </a:gradFill>
        <a:effectLst/>
      </p:bgPr>
    </p:bg>
    <p:spTree>
      <p:nvGrpSpPr>
        <p:cNvPr id="1" name=""/>
        <p:cNvGrpSpPr/>
        <p:nvPr/>
      </p:nvGrpSpPr>
      <p:grpSpPr>
        <a:xfrm>
          <a:off x="0" y="0"/>
          <a:ext cx="0" cy="0"/>
          <a:chOff x="0" y="0"/>
          <a:chExt cx="0" cy="0"/>
        </a:xfrm>
      </p:grpSpPr>
      <p:sp>
        <p:nvSpPr>
          <p:cNvPr id="6" name="Rounded Rectangle 5"/>
          <p:cNvSpPr/>
          <p:nvPr/>
        </p:nvSpPr>
        <p:spPr>
          <a:xfrm>
            <a:off x="35496" y="44624"/>
            <a:ext cx="9052560" cy="6766560"/>
          </a:xfrm>
          <a:prstGeom prst="roundRect">
            <a:avLst>
              <a:gd name="adj" fmla="val 2087"/>
            </a:avLst>
          </a:prstGeom>
          <a:no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82296" algn="justLow" rtl="1">
              <a:lnSpc>
                <a:spcPct val="120000"/>
              </a:lnSpc>
              <a:spcBef>
                <a:spcPts val="600"/>
              </a:spcBef>
              <a:buClr>
                <a:srgbClr val="3891A7"/>
              </a:buClr>
              <a:buSzPct val="80000"/>
            </a:pPr>
            <a:endParaRPr lang="fa-IR" sz="800" dirty="0">
              <a:solidFill>
                <a:prstClr val="black"/>
              </a:solidFill>
              <a:cs typeface="2  Karim" pitchFamily="2" charset="-78"/>
            </a:endParaRPr>
          </a:p>
          <a:p>
            <a:pPr marL="365760" indent="-283464" algn="justLow" rtl="1">
              <a:lnSpc>
                <a:spcPct val="120000"/>
              </a:lnSpc>
              <a:spcBef>
                <a:spcPts val="600"/>
              </a:spcBef>
              <a:buClr>
                <a:srgbClr val="3891A7"/>
              </a:buClr>
              <a:buSzPct val="80000"/>
              <a:buFont typeface="Wingdings 2"/>
              <a:buChar char=""/>
            </a:pPr>
            <a:r>
              <a:rPr lang="fa-IR" sz="2800" b="1" dirty="0">
                <a:solidFill>
                  <a:prstClr val="black"/>
                </a:solidFill>
                <a:cs typeface="2  Karim" pitchFamily="2" charset="-78"/>
              </a:rPr>
              <a:t>حماد بن عیسی گفت :</a:t>
            </a:r>
          </a:p>
          <a:p>
            <a:pPr marL="82296" algn="justLow" rtl="1">
              <a:lnSpc>
                <a:spcPct val="120000"/>
              </a:lnSpc>
              <a:spcBef>
                <a:spcPts val="600"/>
              </a:spcBef>
              <a:buClr>
                <a:srgbClr val="3891A7"/>
              </a:buClr>
              <a:buSzPct val="80000"/>
            </a:pPr>
            <a:r>
              <a:rPr lang="fa-IR" sz="2800" b="1" dirty="0">
                <a:solidFill>
                  <a:prstClr val="black"/>
                </a:solidFill>
                <a:cs typeface="2  Karim" pitchFamily="2" charset="-78"/>
              </a:rPr>
              <a:t>در محضر امام صادق علیه السّلام بودم، به من فرمود: آیا می توانی نماز را خوب بخوانی ؟ عرض کردم : چگونه نمی توانم و حال آنکه کتاب حریز را که درباره نماز نوشته شده است ، از حفظ دارم . حضرت فرمود: برای تو ضرر ندارد، برخیز و نمازی بخوان تا  ببینم که چگونه می خوانی </a:t>
            </a:r>
            <a:r>
              <a:rPr lang="fa-IR" sz="2800" b="1" dirty="0" smtClean="0">
                <a:solidFill>
                  <a:prstClr val="black"/>
                </a:solidFill>
                <a:cs typeface="2  Karim" pitchFamily="2" charset="-78"/>
              </a:rPr>
              <a:t>.</a:t>
            </a:r>
          </a:p>
          <a:p>
            <a:pPr marL="82296" algn="justLow" rtl="1">
              <a:lnSpc>
                <a:spcPct val="120000"/>
              </a:lnSpc>
              <a:spcBef>
                <a:spcPts val="600"/>
              </a:spcBef>
              <a:buClr>
                <a:srgbClr val="3891A7"/>
              </a:buClr>
              <a:buSzPct val="80000"/>
            </a:pPr>
            <a:endParaRPr lang="fa-IR" sz="2800" b="1" dirty="0">
              <a:solidFill>
                <a:prstClr val="black"/>
              </a:solidFill>
              <a:cs typeface="2  Karim" pitchFamily="2" charset="-78"/>
            </a:endParaRPr>
          </a:p>
          <a:p>
            <a:pPr marL="82296" algn="justLow" rtl="1">
              <a:lnSpc>
                <a:spcPct val="120000"/>
              </a:lnSpc>
              <a:spcBef>
                <a:spcPts val="600"/>
              </a:spcBef>
              <a:buClr>
                <a:srgbClr val="3891A7"/>
              </a:buClr>
              <a:buSzPct val="80000"/>
            </a:pPr>
            <a:r>
              <a:rPr lang="fa-IR" sz="2800" b="1" dirty="0">
                <a:solidFill>
                  <a:prstClr val="black"/>
                </a:solidFill>
                <a:cs typeface="2  Karim" pitchFamily="2" charset="-78"/>
              </a:rPr>
              <a:t>حسب الامر حضرت رو به قبله ایستادم و شروع به خواندن نماز کردم . تمام نماز را از نظر رکوع و سجود به جای آوردم ، اما حضرت آن را نپسندید و </a:t>
            </a:r>
            <a:r>
              <a:rPr lang="fa-IR" sz="2800" b="1" dirty="0">
                <a:solidFill>
                  <a:srgbClr val="FF0000"/>
                </a:solidFill>
                <a:cs typeface="2  Karim" pitchFamily="2" charset="-78"/>
              </a:rPr>
              <a:t>فرمود: نماز را خوب نخواندی . واقعا چقدر زشت است برای مردی که شصت هفتاد سال از عمرش می گذرد و حال آنکه نمی تواند یک نماز کامل با مراعات حدود کامله آن بخواند. </a:t>
            </a:r>
            <a:r>
              <a:rPr lang="fa-IR" sz="2800" b="1" dirty="0">
                <a:solidFill>
                  <a:prstClr val="black"/>
                </a:solidFill>
                <a:cs typeface="2  Karim" pitchFamily="2" charset="-78"/>
              </a:rPr>
              <a:t>من خجالت کشیدم و خود را کوچک دیدم </a:t>
            </a:r>
            <a:r>
              <a:rPr lang="fa-IR" sz="2800" b="1" dirty="0" smtClean="0">
                <a:solidFill>
                  <a:prstClr val="black"/>
                </a:solidFill>
                <a:cs typeface="2  Karim" pitchFamily="2" charset="-78"/>
              </a:rPr>
              <a:t>.</a:t>
            </a:r>
            <a:endParaRPr lang="fa-IR" sz="2800" b="1" dirty="0">
              <a:solidFill>
                <a:prstClr val="black"/>
              </a:solidFill>
              <a:cs typeface="2  Karim" pitchFamily="2" charset="-78"/>
            </a:endParaRPr>
          </a:p>
        </p:txBody>
      </p:sp>
    </p:spTree>
    <p:extLst>
      <p:ext uri="{BB962C8B-B14F-4D97-AF65-F5344CB8AC3E}">
        <p14:creationId xmlns:p14="http://schemas.microsoft.com/office/powerpoint/2010/main" val="41094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0">
              <a:srgbClr val="B2E6A4"/>
            </a:gs>
            <a:gs pos="100000">
              <a:srgbClr val="B2E6A4"/>
            </a:gs>
          </a:gsLst>
          <a:lin ang="5400000" scaled="0"/>
        </a:gradFill>
        <a:effectLst/>
      </p:bgPr>
    </p:bg>
    <p:spTree>
      <p:nvGrpSpPr>
        <p:cNvPr id="1" name=""/>
        <p:cNvGrpSpPr/>
        <p:nvPr/>
      </p:nvGrpSpPr>
      <p:grpSpPr>
        <a:xfrm>
          <a:off x="0" y="0"/>
          <a:ext cx="0" cy="0"/>
          <a:chOff x="0" y="0"/>
          <a:chExt cx="0" cy="0"/>
        </a:xfrm>
      </p:grpSpPr>
      <p:sp>
        <p:nvSpPr>
          <p:cNvPr id="6" name="Rounded Rectangle 5"/>
          <p:cNvSpPr/>
          <p:nvPr/>
        </p:nvSpPr>
        <p:spPr>
          <a:xfrm>
            <a:off x="35496" y="44624"/>
            <a:ext cx="9052560" cy="6766560"/>
          </a:xfrm>
          <a:prstGeom prst="roundRect">
            <a:avLst>
              <a:gd name="adj" fmla="val 2692"/>
            </a:avLst>
          </a:prstGeom>
          <a:solidFill>
            <a:srgbClr val="B2E6A4"/>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82296" lvl="0" algn="justLow" rtl="1">
              <a:lnSpc>
                <a:spcPct val="120000"/>
              </a:lnSpc>
              <a:spcBef>
                <a:spcPts val="600"/>
              </a:spcBef>
              <a:buClr>
                <a:srgbClr val="3891A7"/>
              </a:buClr>
              <a:buSzPct val="80000"/>
            </a:pPr>
            <a:r>
              <a:rPr lang="fa-IR" sz="2800" b="1" dirty="0" smtClean="0">
                <a:solidFill>
                  <a:prstClr val="black"/>
                </a:solidFill>
                <a:cs typeface="2  Karim" pitchFamily="2" charset="-78"/>
              </a:rPr>
              <a:t>عرض </a:t>
            </a:r>
            <a:r>
              <a:rPr lang="fa-IR" sz="2800" b="1" dirty="0">
                <a:solidFill>
                  <a:prstClr val="black"/>
                </a:solidFill>
                <a:cs typeface="2  Karim" pitchFamily="2" charset="-78"/>
              </a:rPr>
              <a:t>کردم : فدایت شوم ، شما نماز را به من تعلیم دهید. </a:t>
            </a:r>
            <a:endParaRPr lang="fa-IR" sz="2800" b="1" dirty="0" smtClean="0">
              <a:solidFill>
                <a:prstClr val="black"/>
              </a:solidFill>
              <a:cs typeface="2  Karim" pitchFamily="2" charset="-78"/>
            </a:endParaRPr>
          </a:p>
          <a:p>
            <a:pPr marL="82296" lvl="0" algn="justLow" rtl="1">
              <a:lnSpc>
                <a:spcPct val="120000"/>
              </a:lnSpc>
              <a:spcBef>
                <a:spcPts val="600"/>
              </a:spcBef>
              <a:buClr>
                <a:srgbClr val="3891A7"/>
              </a:buClr>
              <a:buSzPct val="80000"/>
            </a:pPr>
            <a:r>
              <a:rPr lang="fa-IR" sz="2800" b="1" dirty="0" smtClean="0">
                <a:solidFill>
                  <a:prstClr val="black"/>
                </a:solidFill>
                <a:cs typeface="2  Karim" pitchFamily="2" charset="-78"/>
              </a:rPr>
              <a:t>پس </a:t>
            </a:r>
            <a:r>
              <a:rPr lang="fa-IR" sz="2800" b="1" dirty="0">
                <a:solidFill>
                  <a:prstClr val="black"/>
                </a:solidFill>
                <a:cs typeface="2  Karim" pitchFamily="2" charset="-78"/>
              </a:rPr>
              <a:t>، امام علیه السّلام رو به قبله راست ایستادند و </a:t>
            </a:r>
            <a:r>
              <a:rPr lang="fa-IR" sz="2800" b="1" dirty="0">
                <a:solidFill>
                  <a:srgbClr val="C00000"/>
                </a:solidFill>
                <a:cs typeface="2  Karim" pitchFamily="2" charset="-78"/>
              </a:rPr>
              <a:t>دستهای خود را آزاد</a:t>
            </a:r>
            <a:r>
              <a:rPr lang="fa-IR" sz="2800" b="1" dirty="0">
                <a:solidFill>
                  <a:prstClr val="black"/>
                </a:solidFill>
                <a:cs typeface="2  Karim" pitchFamily="2" charset="-78"/>
              </a:rPr>
              <a:t> گذاردند و </a:t>
            </a:r>
            <a:r>
              <a:rPr lang="fa-IR" sz="2800" b="1" dirty="0">
                <a:solidFill>
                  <a:srgbClr val="C00000"/>
                </a:solidFill>
                <a:cs typeface="2  Karim" pitchFamily="2" charset="-78"/>
              </a:rPr>
              <a:t>انگشتهای دست آن حضرت به هم چسبیده </a:t>
            </a:r>
            <a:r>
              <a:rPr lang="fa-IR" sz="2800" b="1" dirty="0">
                <a:solidFill>
                  <a:prstClr val="black"/>
                </a:solidFill>
                <a:cs typeface="2  Karim" pitchFamily="2" charset="-78"/>
              </a:rPr>
              <a:t>شده بود و </a:t>
            </a:r>
            <a:r>
              <a:rPr lang="fa-IR" sz="2800" b="1" dirty="0">
                <a:solidFill>
                  <a:srgbClr val="C00000"/>
                </a:solidFill>
                <a:cs typeface="2  Karim" pitchFamily="2" charset="-78"/>
              </a:rPr>
              <a:t>مابین دو قدم آن حضرت از سه انگشت باز</a:t>
            </a:r>
            <a:r>
              <a:rPr lang="fa-IR" sz="2800" b="1" dirty="0">
                <a:solidFill>
                  <a:prstClr val="black"/>
                </a:solidFill>
                <a:cs typeface="2  Karim" pitchFamily="2" charset="-78"/>
              </a:rPr>
              <a:t>، بیشتر فاصله نداشت و </a:t>
            </a:r>
            <a:r>
              <a:rPr lang="fa-IR" sz="2800" b="1" dirty="0">
                <a:solidFill>
                  <a:srgbClr val="C00000"/>
                </a:solidFill>
                <a:cs typeface="2  Karim" pitchFamily="2" charset="-78"/>
              </a:rPr>
              <a:t>انگشتهای پای خود را رو به قبله </a:t>
            </a:r>
            <a:r>
              <a:rPr lang="fa-IR" sz="2800" b="1" dirty="0">
                <a:solidFill>
                  <a:prstClr val="black"/>
                </a:solidFill>
                <a:cs typeface="2  Karim" pitchFamily="2" charset="-78"/>
              </a:rPr>
              <a:t>کردند و تا آخر نماز هم رو به قبله بود و </a:t>
            </a:r>
            <a:r>
              <a:rPr lang="fa-IR" sz="2800" b="1" dirty="0">
                <a:solidFill>
                  <a:srgbClr val="C00000"/>
                </a:solidFill>
                <a:cs typeface="2  Karim" pitchFamily="2" charset="-78"/>
              </a:rPr>
              <a:t>با تواضع و حضور قلب گفتند: اللّه اکبر </a:t>
            </a:r>
            <a:r>
              <a:rPr lang="fa-IR" sz="2800" b="1" dirty="0">
                <a:solidFill>
                  <a:prstClr val="black"/>
                </a:solidFill>
                <a:cs typeface="2  Karim" pitchFamily="2" charset="-78"/>
              </a:rPr>
              <a:t>و </a:t>
            </a:r>
            <a:r>
              <a:rPr lang="fa-IR" sz="2800" b="1" dirty="0">
                <a:solidFill>
                  <a:srgbClr val="C00000"/>
                </a:solidFill>
                <a:cs typeface="2  Karim" pitchFamily="2" charset="-78"/>
              </a:rPr>
              <a:t>سوره حمد و توحید را با ترتیل </a:t>
            </a:r>
            <a:r>
              <a:rPr lang="fa-IR" sz="2800" b="1" dirty="0">
                <a:solidFill>
                  <a:prstClr val="black"/>
                </a:solidFill>
                <a:cs typeface="2  Karim" pitchFamily="2" charset="-78"/>
              </a:rPr>
              <a:t>(به </a:t>
            </a:r>
            <a:r>
              <a:rPr lang="fa-IR" sz="2800" b="1" dirty="0" smtClean="0">
                <a:solidFill>
                  <a:prstClr val="black"/>
                </a:solidFill>
                <a:cs typeface="2  Karim" pitchFamily="2" charset="-78"/>
              </a:rPr>
              <a:t>آرامی ) </a:t>
            </a:r>
            <a:r>
              <a:rPr lang="fa-IR" sz="2800" b="1" dirty="0">
                <a:solidFill>
                  <a:prstClr val="black"/>
                </a:solidFill>
                <a:cs typeface="2  Karim" pitchFamily="2" charset="-78"/>
              </a:rPr>
              <a:t>خواندند و </a:t>
            </a:r>
            <a:r>
              <a:rPr lang="fa-IR" sz="2800" b="1" dirty="0">
                <a:solidFill>
                  <a:srgbClr val="C00000"/>
                </a:solidFill>
                <a:cs typeface="2  Karim" pitchFamily="2" charset="-78"/>
              </a:rPr>
              <a:t>بعد از تمام شدن سوره توحید، به قدر یک نفس کشیدن صبر</a:t>
            </a:r>
            <a:r>
              <a:rPr lang="fa-IR" sz="2800" b="1" dirty="0">
                <a:solidFill>
                  <a:prstClr val="black"/>
                </a:solidFill>
                <a:cs typeface="2  Karim" pitchFamily="2" charset="-78"/>
              </a:rPr>
              <a:t> کردند. </a:t>
            </a:r>
            <a:endParaRPr lang="fa-IR" sz="2800" b="1" dirty="0" smtClean="0">
              <a:solidFill>
                <a:prstClr val="black"/>
              </a:solidFill>
              <a:cs typeface="2  Karim" pitchFamily="2" charset="-78"/>
            </a:endParaRPr>
          </a:p>
          <a:p>
            <a:pPr marL="82296" lvl="0" algn="justLow" rtl="1">
              <a:lnSpc>
                <a:spcPct val="120000"/>
              </a:lnSpc>
              <a:spcBef>
                <a:spcPts val="600"/>
              </a:spcBef>
              <a:buClr>
                <a:srgbClr val="3891A7"/>
              </a:buClr>
              <a:buSzPct val="80000"/>
            </a:pPr>
            <a:r>
              <a:rPr lang="fa-IR" sz="2800" b="1" dirty="0" smtClean="0">
                <a:solidFill>
                  <a:srgbClr val="C00000"/>
                </a:solidFill>
                <a:cs typeface="2  Karim" pitchFamily="2" charset="-78"/>
              </a:rPr>
              <a:t>بعد </a:t>
            </a:r>
            <a:r>
              <a:rPr lang="fa-IR" sz="2800" b="1" dirty="0">
                <a:solidFill>
                  <a:srgbClr val="C00000"/>
                </a:solidFill>
                <a:cs typeface="2  Karim" pitchFamily="2" charset="-78"/>
              </a:rPr>
              <a:t>دست خود را بلند کرده تا مقابل صورت بردند و در حالی که ایستاده بودند گفتند: اللّه اکبر </a:t>
            </a:r>
            <a:r>
              <a:rPr lang="fa-IR" sz="2800" b="1" dirty="0">
                <a:solidFill>
                  <a:prstClr val="black"/>
                </a:solidFill>
                <a:cs typeface="2  Karim" pitchFamily="2" charset="-78"/>
              </a:rPr>
              <a:t>و پس از آن به رکوع رفتند و کف دست را به سر زانو گذاشتند . </a:t>
            </a:r>
            <a:r>
              <a:rPr lang="fa-IR" sz="2800" b="1" dirty="0">
                <a:solidFill>
                  <a:srgbClr val="C00000"/>
                </a:solidFill>
                <a:cs typeface="2  Karim" pitchFamily="2" charset="-78"/>
              </a:rPr>
              <a:t>انگشتان آن حضرت از هم باز </a:t>
            </a:r>
            <a:r>
              <a:rPr lang="fa-IR" sz="2800" b="1" dirty="0">
                <a:solidFill>
                  <a:prstClr val="black"/>
                </a:solidFill>
                <a:cs typeface="2  Karim" pitchFamily="2" charset="-78"/>
              </a:rPr>
              <a:t>بود. </a:t>
            </a:r>
            <a:r>
              <a:rPr lang="fa-IR" sz="2800" b="1" dirty="0">
                <a:solidFill>
                  <a:srgbClr val="C00000"/>
                </a:solidFill>
                <a:cs typeface="2  Karim" pitchFamily="2" charset="-78"/>
              </a:rPr>
              <a:t>زانو را به عقب دادند</a:t>
            </a:r>
            <a:r>
              <a:rPr lang="fa-IR" sz="2800" b="1" dirty="0">
                <a:solidFill>
                  <a:prstClr val="black"/>
                </a:solidFill>
                <a:cs typeface="2  Karim" pitchFamily="2" charset="-78"/>
              </a:rPr>
              <a:t>، چنانکه پا راست شد و </a:t>
            </a:r>
            <a:r>
              <a:rPr lang="fa-IR" sz="2800" b="1" dirty="0">
                <a:solidFill>
                  <a:srgbClr val="C00000"/>
                </a:solidFill>
                <a:cs typeface="2  Karim" pitchFamily="2" charset="-78"/>
              </a:rPr>
              <a:t>پشت آن حضرت طوری مساوی شد که قطره آبی بر آن می گذاشتند</a:t>
            </a:r>
            <a:r>
              <a:rPr lang="fa-IR" sz="2800" b="1" dirty="0">
                <a:solidFill>
                  <a:prstClr val="black"/>
                </a:solidFill>
                <a:cs typeface="2  Karim" pitchFamily="2" charset="-78"/>
              </a:rPr>
              <a:t>، به هیچ طرفی نمی ریخت . </a:t>
            </a:r>
            <a:r>
              <a:rPr lang="fa-IR" sz="2800" b="1" dirty="0">
                <a:solidFill>
                  <a:srgbClr val="C00000"/>
                </a:solidFill>
                <a:cs typeface="2  Karim" pitchFamily="2" charset="-78"/>
              </a:rPr>
              <a:t>گردن خود را کشیده </a:t>
            </a:r>
            <a:r>
              <a:rPr lang="fa-IR" sz="2800" b="1" dirty="0">
                <a:solidFill>
                  <a:prstClr val="black"/>
                </a:solidFill>
                <a:cs typeface="2  Karim" pitchFamily="2" charset="-78"/>
              </a:rPr>
              <a:t>و سر به زیر نینداختند و چشم را بر هم گذاشته  و </a:t>
            </a:r>
            <a:r>
              <a:rPr lang="fa-IR" sz="2800" b="1" dirty="0">
                <a:solidFill>
                  <a:srgbClr val="C00000"/>
                </a:solidFill>
                <a:cs typeface="2  Karim" pitchFamily="2" charset="-78"/>
              </a:rPr>
              <a:t>سه مرتبه به آرامی گفتند: سبحان ربّی العظیم و بحمده.</a:t>
            </a:r>
          </a:p>
        </p:txBody>
      </p:sp>
    </p:spTree>
    <p:extLst>
      <p:ext uri="{BB962C8B-B14F-4D97-AF65-F5344CB8AC3E}">
        <p14:creationId xmlns:p14="http://schemas.microsoft.com/office/powerpoint/2010/main" val="346931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0">
              <a:srgbClr val="B2E6A4"/>
            </a:gs>
            <a:gs pos="100000">
              <a:srgbClr val="B2E6A4"/>
            </a:gs>
          </a:gsLst>
          <a:lin ang="5400000" scaled="0"/>
        </a:gradFill>
        <a:effectLst/>
      </p:bgPr>
    </p:bg>
    <p:spTree>
      <p:nvGrpSpPr>
        <p:cNvPr id="1" name=""/>
        <p:cNvGrpSpPr/>
        <p:nvPr/>
      </p:nvGrpSpPr>
      <p:grpSpPr>
        <a:xfrm>
          <a:off x="0" y="0"/>
          <a:ext cx="0" cy="0"/>
          <a:chOff x="0" y="0"/>
          <a:chExt cx="0" cy="0"/>
        </a:xfrm>
      </p:grpSpPr>
      <p:sp>
        <p:nvSpPr>
          <p:cNvPr id="6" name="Rounded Rectangle 5"/>
          <p:cNvSpPr/>
          <p:nvPr/>
        </p:nvSpPr>
        <p:spPr>
          <a:xfrm>
            <a:off x="35496" y="44624"/>
            <a:ext cx="9052560" cy="6766560"/>
          </a:xfrm>
          <a:prstGeom prst="roundRect">
            <a:avLst>
              <a:gd name="adj" fmla="val 2087"/>
            </a:avLst>
          </a:prstGeom>
          <a:solidFill>
            <a:srgbClr val="B2E6A4"/>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82296" algn="justLow" rtl="1">
              <a:lnSpc>
                <a:spcPct val="150000"/>
              </a:lnSpc>
              <a:spcBef>
                <a:spcPts val="600"/>
              </a:spcBef>
              <a:buClr>
                <a:srgbClr val="3891A7"/>
              </a:buClr>
              <a:buSzPct val="80000"/>
            </a:pPr>
            <a:r>
              <a:rPr lang="fa-IR" sz="3300" b="1" dirty="0" smtClean="0">
                <a:solidFill>
                  <a:prstClr val="black"/>
                </a:solidFill>
                <a:cs typeface="2  Karim" pitchFamily="2" charset="-78"/>
              </a:rPr>
              <a:t>بعد </a:t>
            </a:r>
            <a:r>
              <a:rPr lang="fa-IR" sz="3300" b="1" dirty="0">
                <a:solidFill>
                  <a:prstClr val="black"/>
                </a:solidFill>
                <a:cs typeface="2  Karim" pitchFamily="2" charset="-78"/>
              </a:rPr>
              <a:t>راست ایستادند و </a:t>
            </a:r>
            <a:r>
              <a:rPr lang="fa-IR" sz="3300" b="1" dirty="0">
                <a:solidFill>
                  <a:srgbClr val="C00000"/>
                </a:solidFill>
                <a:cs typeface="2  Karim" pitchFamily="2" charset="-78"/>
              </a:rPr>
              <a:t>چون خوب ایستادند، گفتند: سمع اللّه لمن حمده </a:t>
            </a:r>
            <a:r>
              <a:rPr lang="fa-IR" sz="3300" b="1" dirty="0">
                <a:solidFill>
                  <a:prstClr val="black"/>
                </a:solidFill>
                <a:cs typeface="2  Karim" pitchFamily="2" charset="-78"/>
              </a:rPr>
              <a:t>و در همان حال که ایستاده بودند، </a:t>
            </a:r>
            <a:r>
              <a:rPr lang="fa-IR" sz="3300" b="1" dirty="0">
                <a:solidFill>
                  <a:srgbClr val="C00000"/>
                </a:solidFill>
                <a:cs typeface="2  Karim" pitchFamily="2" charset="-78"/>
              </a:rPr>
              <a:t>دست را تا مقابل صورت خود بلند کردند و گفتند: اللّه اکبر</a:t>
            </a:r>
            <a:r>
              <a:rPr lang="fa-IR" sz="3300" b="1" dirty="0">
                <a:solidFill>
                  <a:prstClr val="black"/>
                </a:solidFill>
                <a:cs typeface="2  Karim" pitchFamily="2" charset="-78"/>
              </a:rPr>
              <a:t> و بعد به سجده رفتند. </a:t>
            </a:r>
            <a:r>
              <a:rPr lang="fa-IR" sz="3300" b="1" dirty="0">
                <a:solidFill>
                  <a:srgbClr val="C00000"/>
                </a:solidFill>
                <a:cs typeface="2  Karim" pitchFamily="2" charset="-78"/>
              </a:rPr>
              <a:t>دو کف دست را پیش ‍ زانوها، مقابل صورت خود بر زمین گذاردند و انگشتان آن حضرت به هم گذارده </a:t>
            </a:r>
            <a:r>
              <a:rPr lang="fa-IR" sz="3300" b="1" dirty="0">
                <a:solidFill>
                  <a:prstClr val="black"/>
                </a:solidFill>
                <a:cs typeface="2  Karim" pitchFamily="2" charset="-78"/>
              </a:rPr>
              <a:t>شده بود. </a:t>
            </a:r>
            <a:r>
              <a:rPr lang="fa-IR" sz="3300" b="1" dirty="0">
                <a:solidFill>
                  <a:srgbClr val="C00000"/>
                </a:solidFill>
                <a:cs typeface="2  Karim" pitchFamily="2" charset="-78"/>
              </a:rPr>
              <a:t>سه مرتبه گفتند: سبحان ربّی الاعلی و بحمده </a:t>
            </a:r>
            <a:r>
              <a:rPr lang="fa-IR" sz="3300" b="1" dirty="0" smtClean="0">
                <a:solidFill>
                  <a:prstClr val="black"/>
                </a:solidFill>
                <a:cs typeface="2  Karim" pitchFamily="2" charset="-78"/>
              </a:rPr>
              <a:t>.</a:t>
            </a:r>
          </a:p>
          <a:p>
            <a:pPr marL="82296" algn="justLow" rtl="1">
              <a:lnSpc>
                <a:spcPct val="150000"/>
              </a:lnSpc>
              <a:spcBef>
                <a:spcPts val="600"/>
              </a:spcBef>
              <a:buClr>
                <a:srgbClr val="3891A7"/>
              </a:buClr>
              <a:buSzPct val="80000"/>
            </a:pPr>
            <a:r>
              <a:rPr lang="fa-IR" sz="3300" b="1" dirty="0" smtClean="0">
                <a:solidFill>
                  <a:prstClr val="black"/>
                </a:solidFill>
                <a:cs typeface="2  Karim" pitchFamily="2" charset="-78"/>
              </a:rPr>
              <a:t> </a:t>
            </a:r>
            <a:r>
              <a:rPr lang="fa-IR" sz="3300" b="1" dirty="0">
                <a:solidFill>
                  <a:prstClr val="black"/>
                </a:solidFill>
                <a:cs typeface="2  Karim" pitchFamily="2" charset="-78"/>
              </a:rPr>
              <a:t>اعضای بدن خود را از یکدیگر باز گرفته و بر هم نگذارده بودند </a:t>
            </a:r>
            <a:r>
              <a:rPr lang="fa-IR" sz="2400" dirty="0">
                <a:solidFill>
                  <a:prstClr val="black"/>
                </a:solidFill>
                <a:cs typeface="2  Karim" pitchFamily="2" charset="-78"/>
              </a:rPr>
              <a:t>(در حال سجده دست را به بدن نچسبانیده و بدن را بر پا نگذارده بودند) </a:t>
            </a:r>
            <a:r>
              <a:rPr lang="fa-IR" sz="3300" b="1" dirty="0">
                <a:solidFill>
                  <a:prstClr val="black"/>
                </a:solidFill>
                <a:cs typeface="2  Karim" pitchFamily="2" charset="-78"/>
              </a:rPr>
              <a:t>و بر </a:t>
            </a:r>
            <a:r>
              <a:rPr lang="fa-IR" sz="3300" b="1" dirty="0">
                <a:solidFill>
                  <a:srgbClr val="C00000"/>
                </a:solidFill>
                <a:cs typeface="2  Karim" pitchFamily="2" charset="-78"/>
              </a:rPr>
              <a:t>هشت موضع </a:t>
            </a:r>
            <a:r>
              <a:rPr lang="fa-IR" sz="3300" b="1" dirty="0">
                <a:solidFill>
                  <a:prstClr val="black"/>
                </a:solidFill>
                <a:cs typeface="2  Karim" pitchFamily="2" charset="-78"/>
              </a:rPr>
              <a:t>بدن خود </a:t>
            </a:r>
            <a:r>
              <a:rPr lang="fa-IR" sz="3300" b="1" dirty="0" smtClean="0">
                <a:solidFill>
                  <a:prstClr val="black"/>
                </a:solidFill>
                <a:cs typeface="2  Karim" pitchFamily="2" charset="-78"/>
              </a:rPr>
              <a:t>را به </a:t>
            </a:r>
            <a:r>
              <a:rPr lang="fa-IR" sz="3300" b="1" dirty="0">
                <a:solidFill>
                  <a:prstClr val="black"/>
                </a:solidFill>
                <a:cs typeface="2  Karim" pitchFamily="2" charset="-78"/>
              </a:rPr>
              <a:t>زمین گذارده بودند، </a:t>
            </a:r>
            <a:r>
              <a:rPr lang="fa-IR" sz="3300" b="1" dirty="0" smtClean="0">
                <a:solidFill>
                  <a:prstClr val="black"/>
                </a:solidFill>
                <a:cs typeface="2  Karim" pitchFamily="2" charset="-78"/>
              </a:rPr>
              <a:t>پیشانی </a:t>
            </a:r>
            <a:r>
              <a:rPr lang="fa-IR" sz="3300" b="1" dirty="0">
                <a:solidFill>
                  <a:prstClr val="black"/>
                </a:solidFill>
                <a:cs typeface="2  Karim" pitchFamily="2" charset="-78"/>
              </a:rPr>
              <a:t>و دو کف دست و دو سر زانو و دو سر انگشت بزرگ پا و سر بینی باشد</a:t>
            </a:r>
            <a:r>
              <a:rPr lang="fa-IR" sz="3300" b="1" dirty="0" smtClean="0">
                <a:solidFill>
                  <a:prstClr val="black"/>
                </a:solidFill>
                <a:cs typeface="2  Karim" pitchFamily="2" charset="-78"/>
              </a:rPr>
              <a:t>.</a:t>
            </a:r>
            <a:endParaRPr lang="fa-IR" sz="3300" b="1" dirty="0">
              <a:solidFill>
                <a:prstClr val="black"/>
              </a:solidFill>
              <a:cs typeface="2  Karim" pitchFamily="2" charset="-78"/>
            </a:endParaRPr>
          </a:p>
        </p:txBody>
      </p:sp>
    </p:spTree>
    <p:extLst>
      <p:ext uri="{BB962C8B-B14F-4D97-AF65-F5344CB8AC3E}">
        <p14:creationId xmlns:p14="http://schemas.microsoft.com/office/powerpoint/2010/main" val="5565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a:gsLst>
            <a:gs pos="0">
              <a:srgbClr val="B2E6A4"/>
            </a:gs>
            <a:gs pos="100000">
              <a:srgbClr val="B2E6A4"/>
            </a:gs>
          </a:gsLst>
          <a:lin ang="5400000" scaled="0"/>
        </a:gradFill>
        <a:effectLst/>
      </p:bgPr>
    </p:bg>
    <p:spTree>
      <p:nvGrpSpPr>
        <p:cNvPr id="1" name=""/>
        <p:cNvGrpSpPr/>
        <p:nvPr/>
      </p:nvGrpSpPr>
      <p:grpSpPr>
        <a:xfrm>
          <a:off x="0" y="0"/>
          <a:ext cx="0" cy="0"/>
          <a:chOff x="0" y="0"/>
          <a:chExt cx="0" cy="0"/>
        </a:xfrm>
      </p:grpSpPr>
      <p:sp>
        <p:nvSpPr>
          <p:cNvPr id="6" name="Rounded Rectangle 5"/>
          <p:cNvSpPr/>
          <p:nvPr/>
        </p:nvSpPr>
        <p:spPr>
          <a:xfrm>
            <a:off x="35496" y="44624"/>
            <a:ext cx="9052560" cy="6766560"/>
          </a:xfrm>
          <a:prstGeom prst="roundRect">
            <a:avLst>
              <a:gd name="adj" fmla="val 2692"/>
            </a:avLst>
          </a:prstGeom>
          <a:solidFill>
            <a:srgbClr val="B2E6A4"/>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82296" lvl="0" algn="justLow" rtl="1">
              <a:lnSpc>
                <a:spcPct val="120000"/>
              </a:lnSpc>
              <a:spcBef>
                <a:spcPts val="600"/>
              </a:spcBef>
              <a:buClr>
                <a:srgbClr val="3891A7"/>
              </a:buClr>
              <a:buSzPct val="80000"/>
            </a:pPr>
            <a:r>
              <a:rPr lang="fa-IR" sz="2400" dirty="0" smtClean="0">
                <a:solidFill>
                  <a:prstClr val="black"/>
                </a:solidFill>
                <a:cs typeface="2  Karim" pitchFamily="2" charset="-78"/>
              </a:rPr>
              <a:t>بعد </a:t>
            </a:r>
            <a:r>
              <a:rPr lang="fa-IR" sz="2400" dirty="0">
                <a:solidFill>
                  <a:prstClr val="black"/>
                </a:solidFill>
                <a:cs typeface="2  Karim" pitchFamily="2" charset="-78"/>
              </a:rPr>
              <a:t>از نماز فرمودند: گذاردن هفت موضع در وقت سجده به روی زمین واجب است که پیشانی و دو کف دست و دو سر زانو و دو سر انگشت بزرگ پا باشد. و اما گذاردن بینی بر زمین سنت (مستحب) است و آنها همان مواضع است که خدا در قرآن فرموده است </a:t>
            </a:r>
            <a:r>
              <a:rPr lang="fa-IR" sz="2400" dirty="0">
                <a:solidFill>
                  <a:srgbClr val="FF0000"/>
                </a:solidFill>
                <a:cs typeface="2  Karim" pitchFamily="2" charset="-78"/>
              </a:rPr>
              <a:t>: و انّ المساجد للّه فلا تدعوا مع اللّه احدا </a:t>
            </a:r>
            <a:r>
              <a:rPr lang="fa-IR" sz="2400" dirty="0">
                <a:solidFill>
                  <a:prstClr val="black"/>
                </a:solidFill>
                <a:cs typeface="2  Karim" pitchFamily="2" charset="-78"/>
              </a:rPr>
              <a:t>و مسجدها از آن خداست و با وجود خدای یکتا کسی را به خدایی مخوانید</a:t>
            </a:r>
            <a:r>
              <a:rPr lang="fa-IR" sz="2400" dirty="0" smtClean="0">
                <a:solidFill>
                  <a:prstClr val="black"/>
                </a:solidFill>
                <a:cs typeface="2  Karim" pitchFamily="2" charset="-78"/>
              </a:rPr>
              <a:t>.</a:t>
            </a:r>
          </a:p>
          <a:p>
            <a:pPr marL="82296" lvl="0" algn="justLow" rtl="1">
              <a:lnSpc>
                <a:spcPct val="120000"/>
              </a:lnSpc>
              <a:spcBef>
                <a:spcPts val="600"/>
              </a:spcBef>
              <a:buClr>
                <a:srgbClr val="3891A7"/>
              </a:buClr>
              <a:buSzPct val="80000"/>
            </a:pPr>
            <a:r>
              <a:rPr lang="fa-IR" sz="2400" dirty="0" smtClean="0">
                <a:solidFill>
                  <a:prstClr val="black"/>
                </a:solidFill>
                <a:cs typeface="2  Karim" pitchFamily="2" charset="-78"/>
              </a:rPr>
              <a:t> </a:t>
            </a:r>
            <a:r>
              <a:rPr lang="fa-IR" sz="2800" b="1" dirty="0">
                <a:solidFill>
                  <a:prstClr val="black"/>
                </a:solidFill>
                <a:cs typeface="2  Karim" pitchFamily="2" charset="-78"/>
              </a:rPr>
              <a:t>پس از آن سر از سجده برداشتند و وقتی نشستند گفتند: اللّه اکبر و </a:t>
            </a:r>
            <a:r>
              <a:rPr lang="fa-IR" sz="2800" b="1" dirty="0">
                <a:solidFill>
                  <a:srgbClr val="C00000"/>
                </a:solidFill>
                <a:cs typeface="2  Karim" pitchFamily="2" charset="-78"/>
              </a:rPr>
              <a:t>به ران چپ نشسته ، پشت پای راست را بر کف پای چپ گذاردند</a:t>
            </a:r>
            <a:r>
              <a:rPr lang="fa-IR" sz="2800" b="1" dirty="0">
                <a:solidFill>
                  <a:prstClr val="black"/>
                </a:solidFill>
                <a:cs typeface="2  Karim" pitchFamily="2" charset="-78"/>
              </a:rPr>
              <a:t> و </a:t>
            </a:r>
            <a:r>
              <a:rPr lang="fa-IR" sz="2800" b="1" dirty="0">
                <a:solidFill>
                  <a:srgbClr val="C00000"/>
                </a:solidFill>
                <a:cs typeface="2  Karim" pitchFamily="2" charset="-78"/>
              </a:rPr>
              <a:t>گفتند استغفر اللّه ربّی و اتوب الیه </a:t>
            </a:r>
            <a:r>
              <a:rPr lang="fa-IR" sz="2800" b="1" dirty="0">
                <a:solidFill>
                  <a:prstClr val="black"/>
                </a:solidFill>
                <a:cs typeface="2  Karim" pitchFamily="2" charset="-78"/>
              </a:rPr>
              <a:t>و دوباره در حالی که نشسته بودند. گفتند: اللّه اکبر و بعد به سجده دوم رفتند و مانند سجده اول ، سجده دوم را تمام کردند. و در رکوع و سجود هیچ یک از اعضای بدن را بر یکدیگر نگذارده بودند و </a:t>
            </a:r>
            <a:r>
              <a:rPr lang="fa-IR" sz="2800" b="1" dirty="0">
                <a:solidFill>
                  <a:srgbClr val="C00000"/>
                </a:solidFill>
                <a:cs typeface="2  Karim" pitchFamily="2" charset="-78"/>
              </a:rPr>
              <a:t>موقع سجده آرنج دست خود را باز نگاه داشته و به زمین نگذارده بودند</a:t>
            </a:r>
            <a:r>
              <a:rPr lang="fa-IR" sz="2800" b="1" dirty="0">
                <a:solidFill>
                  <a:prstClr val="black"/>
                </a:solidFill>
                <a:cs typeface="2  Karim" pitchFamily="2" charset="-78"/>
              </a:rPr>
              <a:t>. در حال تشهّد خواندن ، انگشتان دست آن حضرت از یکدیگر باز بود و به این کیفیّت دو رکعت نماز خواندند و </a:t>
            </a:r>
            <a:r>
              <a:rPr lang="fa-IR" sz="3200" b="1" dirty="0">
                <a:ln>
                  <a:solidFill>
                    <a:srgbClr val="C00000"/>
                  </a:solidFill>
                </a:ln>
                <a:solidFill>
                  <a:srgbClr val="C00000"/>
                </a:solidFill>
                <a:cs typeface="2  Karim" pitchFamily="2" charset="-78"/>
              </a:rPr>
              <a:t>چون از تشهّد و سلام فارغ شدند، فرمودند: ای حماد، این چنین نماز بخوان.</a:t>
            </a:r>
          </a:p>
        </p:txBody>
      </p:sp>
    </p:spTree>
    <p:extLst>
      <p:ext uri="{BB962C8B-B14F-4D97-AF65-F5344CB8AC3E}">
        <p14:creationId xmlns:p14="http://schemas.microsoft.com/office/powerpoint/2010/main" val="413105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5000" b="-4000"/>
          </a:stretch>
        </a:blipFill>
        <a:effectLst/>
      </p:bgPr>
    </p:bg>
    <p:spTree>
      <p:nvGrpSpPr>
        <p:cNvPr id="1" name=""/>
        <p:cNvGrpSpPr/>
        <p:nvPr/>
      </p:nvGrpSpPr>
      <p:grpSpPr>
        <a:xfrm>
          <a:off x="0" y="0"/>
          <a:ext cx="0" cy="0"/>
          <a:chOff x="0" y="0"/>
          <a:chExt cx="0" cy="0"/>
        </a:xfrm>
      </p:grpSpPr>
      <p:sp>
        <p:nvSpPr>
          <p:cNvPr id="4" name="Oval 3"/>
          <p:cNvSpPr/>
          <p:nvPr/>
        </p:nvSpPr>
        <p:spPr>
          <a:xfrm>
            <a:off x="0" y="0"/>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9600" dirty="0" smtClean="0">
                <a:ln>
                  <a:solidFill>
                    <a:sysClr val="windowText" lastClr="000000"/>
                  </a:solidFill>
                </a:ln>
                <a:solidFill>
                  <a:srgbClr val="FFFF00"/>
                </a:solidFill>
                <a:cs typeface="B Sepideh Outline" pitchFamily="2" charset="-78"/>
              </a:rPr>
              <a:t>5</a:t>
            </a:r>
            <a:endParaRPr lang="fa-IR" sz="49600" dirty="0">
              <a:ln>
                <a:solidFill>
                  <a:sysClr val="windowText" lastClr="000000"/>
                </a:solidFill>
              </a:ln>
              <a:solidFill>
                <a:srgbClr val="FFFF00"/>
              </a:solidFill>
              <a:cs typeface="B Sepideh Outline" pitchFamily="2" charset="-78"/>
            </a:endParaRPr>
          </a:p>
        </p:txBody>
      </p:sp>
      <p:sp>
        <p:nvSpPr>
          <p:cNvPr id="3" name="Rectangle 2"/>
          <p:cNvSpPr/>
          <p:nvPr/>
        </p:nvSpPr>
        <p:spPr>
          <a:xfrm>
            <a:off x="2627784" y="4365104"/>
            <a:ext cx="3960440"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algn="ctr" rtl="1">
              <a:defRPr/>
            </a:pPr>
            <a:r>
              <a:rPr lang="fa-IR" sz="2800" b="1" kern="0" dirty="0" smtClean="0">
                <a:solidFill>
                  <a:schemeClr val="accent5">
                    <a:lumMod val="20000"/>
                    <a:lumOff val="80000"/>
                  </a:schemeClr>
                </a:solidFill>
                <a:latin typeface="Constantia"/>
                <a:cs typeface="B Lotus" pitchFamily="2" charset="-78"/>
              </a:rPr>
              <a:t>راهکار اهمیت قائل شدن به نماز</a:t>
            </a:r>
            <a:endParaRPr lang="en-US" sz="2800" b="1" kern="0" dirty="0">
              <a:solidFill>
                <a:schemeClr val="accent5">
                  <a:lumMod val="20000"/>
                  <a:lumOff val="80000"/>
                </a:schemeClr>
              </a:solidFill>
              <a:latin typeface="Constantia"/>
              <a:cs typeface="B Lotus" pitchFamily="2" charset="-78"/>
            </a:endParaRPr>
          </a:p>
        </p:txBody>
      </p:sp>
      <p:sp>
        <p:nvSpPr>
          <p:cNvPr id="5" name="Rounded Rectangle 4"/>
          <p:cNvSpPr/>
          <p:nvPr/>
        </p:nvSpPr>
        <p:spPr>
          <a:xfrm>
            <a:off x="0" y="5949280"/>
            <a:ext cx="9144000" cy="9087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15000"/>
              </a:lnSpc>
              <a:spcAft>
                <a:spcPts val="1000"/>
              </a:spcAft>
            </a:pPr>
            <a:r>
              <a:rPr lang="fa-IR" dirty="0" err="1">
                <a:solidFill>
                  <a:srgbClr val="C00000"/>
                </a:solidFill>
                <a:ea typeface="Calibri"/>
                <a:cs typeface="B Nazanin" panose="00000400000000000000" pitchFamily="2" charset="-78"/>
              </a:rPr>
              <a:t>الإمام</a:t>
            </a:r>
            <a:r>
              <a:rPr lang="fa-IR" dirty="0">
                <a:solidFill>
                  <a:srgbClr val="C00000"/>
                </a:solidFill>
                <a:ea typeface="Calibri"/>
                <a:cs typeface="B Nazanin" panose="00000400000000000000" pitchFamily="2" charset="-78"/>
              </a:rPr>
              <a:t> </a:t>
            </a:r>
            <a:r>
              <a:rPr lang="fa-IR" dirty="0" err="1">
                <a:solidFill>
                  <a:srgbClr val="C00000"/>
                </a:solidFill>
                <a:ea typeface="Calibri"/>
                <a:cs typeface="B Nazanin" panose="00000400000000000000" pitchFamily="2" charset="-78"/>
              </a:rPr>
              <a:t>الصّادق</a:t>
            </a:r>
            <a:r>
              <a:rPr lang="fa-IR" dirty="0">
                <a:solidFill>
                  <a:srgbClr val="C00000"/>
                </a:solidFill>
                <a:ea typeface="Calibri"/>
                <a:cs typeface="B Nazanin" panose="00000400000000000000" pitchFamily="2" charset="-78"/>
              </a:rPr>
              <a:t> «ع»: </a:t>
            </a:r>
            <a:endParaRPr lang="fa-IR" dirty="0" smtClean="0">
              <a:solidFill>
                <a:srgbClr val="C00000"/>
              </a:solidFill>
              <a:ea typeface="Calibri"/>
              <a:cs typeface="B Nazanin" panose="00000400000000000000" pitchFamily="2" charset="-78"/>
            </a:endParaRPr>
          </a:p>
          <a:p>
            <a:pPr algn="ctr" rtl="1">
              <a:lnSpc>
                <a:spcPct val="115000"/>
              </a:lnSpc>
              <a:spcAft>
                <a:spcPts val="1000"/>
              </a:spcAft>
            </a:pPr>
            <a:r>
              <a:rPr lang="fa-IR" sz="1600" b="1" dirty="0" err="1" smtClean="0">
                <a:solidFill>
                  <a:srgbClr val="C00000"/>
                </a:solidFill>
                <a:ea typeface="Calibri"/>
                <a:cs typeface="B Nazanin" panose="00000400000000000000" pitchFamily="2" charset="-78"/>
              </a:rPr>
              <a:t>خصلتان</a:t>
            </a:r>
            <a:r>
              <a:rPr lang="fa-IR" sz="1600" b="1" dirty="0" smtClean="0">
                <a:solidFill>
                  <a:srgbClr val="C00000"/>
                </a:solidFill>
                <a:ea typeface="Calibri"/>
                <a:cs typeface="B Nazanin" panose="00000400000000000000" pitchFamily="2" charset="-78"/>
              </a:rPr>
              <a:t> </a:t>
            </a:r>
            <a:r>
              <a:rPr lang="fa-IR" sz="1600" b="1" dirty="0">
                <a:solidFill>
                  <a:srgbClr val="C00000"/>
                </a:solidFill>
                <a:ea typeface="Calibri"/>
                <a:cs typeface="B Nazanin" panose="00000400000000000000" pitchFamily="2" charset="-78"/>
              </a:rPr>
              <a:t>من </a:t>
            </a:r>
            <a:r>
              <a:rPr lang="fa-IR" sz="1600" b="1" dirty="0" err="1">
                <a:solidFill>
                  <a:srgbClr val="C00000"/>
                </a:solidFill>
                <a:ea typeface="Calibri"/>
                <a:cs typeface="B Nazanin" panose="00000400000000000000" pitchFamily="2" charset="-78"/>
              </a:rPr>
              <a:t>كانتا</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فيه</a:t>
            </a:r>
            <a:r>
              <a:rPr lang="fa-IR" sz="1600" b="1" dirty="0">
                <a:solidFill>
                  <a:srgbClr val="C00000"/>
                </a:solidFill>
                <a:ea typeface="Calibri"/>
                <a:cs typeface="B Nazanin" panose="00000400000000000000" pitchFamily="2" charset="-78"/>
              </a:rPr>
              <a:t>، و </a:t>
            </a:r>
            <a:r>
              <a:rPr lang="fa-IR" sz="1600" b="1" dirty="0" err="1">
                <a:solidFill>
                  <a:srgbClr val="C00000"/>
                </a:solidFill>
                <a:ea typeface="Calibri"/>
                <a:cs typeface="B Nazanin" panose="00000400000000000000" pitchFamily="2" charset="-78"/>
              </a:rPr>
              <a:t>إلّا</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فاعزب</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ثمّ</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اعزب</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ثمّ</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اعزب</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قيل</a:t>
            </a:r>
            <a:r>
              <a:rPr lang="fa-IR" sz="1600" b="1" dirty="0">
                <a:solidFill>
                  <a:srgbClr val="C00000"/>
                </a:solidFill>
                <a:ea typeface="Calibri"/>
                <a:cs typeface="B Nazanin" panose="00000400000000000000" pitchFamily="2" charset="-78"/>
              </a:rPr>
              <a:t>: و ما </a:t>
            </a:r>
            <a:r>
              <a:rPr lang="fa-IR" sz="1600" b="1" dirty="0" err="1">
                <a:solidFill>
                  <a:srgbClr val="C00000"/>
                </a:solidFill>
                <a:ea typeface="Calibri"/>
                <a:cs typeface="B Nazanin" panose="00000400000000000000" pitchFamily="2" charset="-78"/>
              </a:rPr>
              <a:t>هما</a:t>
            </a:r>
            <a:r>
              <a:rPr lang="fa-IR" sz="1600" b="1" dirty="0">
                <a:solidFill>
                  <a:srgbClr val="C00000"/>
                </a:solidFill>
                <a:ea typeface="Calibri"/>
                <a:cs typeface="B Nazanin" panose="00000400000000000000" pitchFamily="2" charset="-78"/>
              </a:rPr>
              <a:t>؟ قال: «</a:t>
            </a:r>
            <a:r>
              <a:rPr lang="fa-IR" sz="1600" b="1" dirty="0" err="1">
                <a:solidFill>
                  <a:srgbClr val="C00000"/>
                </a:solidFill>
                <a:ea typeface="Calibri"/>
                <a:cs typeface="B Nazanin" panose="00000400000000000000" pitchFamily="2" charset="-78"/>
              </a:rPr>
              <a:t>الصّلاة</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في</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مواقيتها</a:t>
            </a:r>
            <a:r>
              <a:rPr lang="fa-IR" sz="1600" b="1" dirty="0">
                <a:solidFill>
                  <a:srgbClr val="C00000"/>
                </a:solidFill>
                <a:ea typeface="Calibri"/>
                <a:cs typeface="B Nazanin" panose="00000400000000000000" pitchFamily="2" charset="-78"/>
              </a:rPr>
              <a:t> و </a:t>
            </a:r>
            <a:r>
              <a:rPr lang="fa-IR" sz="1600" b="1" dirty="0" err="1">
                <a:solidFill>
                  <a:srgbClr val="C00000"/>
                </a:solidFill>
                <a:ea typeface="Calibri"/>
                <a:cs typeface="B Nazanin" panose="00000400000000000000" pitchFamily="2" charset="-78"/>
              </a:rPr>
              <a:t>المحافظة</a:t>
            </a:r>
            <a:r>
              <a:rPr lang="fa-IR" sz="1600" b="1" dirty="0">
                <a:solidFill>
                  <a:srgbClr val="C00000"/>
                </a:solidFill>
                <a:ea typeface="Calibri"/>
                <a:cs typeface="B Nazanin" panose="00000400000000000000" pitchFamily="2" charset="-78"/>
              </a:rPr>
              <a:t> </a:t>
            </a:r>
            <a:r>
              <a:rPr lang="fa-IR" sz="1600" b="1" dirty="0" err="1">
                <a:solidFill>
                  <a:srgbClr val="C00000"/>
                </a:solidFill>
                <a:ea typeface="Calibri"/>
                <a:cs typeface="B Nazanin" panose="00000400000000000000" pitchFamily="2" charset="-78"/>
              </a:rPr>
              <a:t>عليها</a:t>
            </a:r>
            <a:r>
              <a:rPr lang="fa-IR" sz="1600" b="1" dirty="0">
                <a:solidFill>
                  <a:srgbClr val="C00000"/>
                </a:solidFill>
                <a:ea typeface="Calibri"/>
                <a:cs typeface="B Nazanin" panose="00000400000000000000" pitchFamily="2" charset="-78"/>
              </a:rPr>
              <a:t>، و </a:t>
            </a:r>
            <a:r>
              <a:rPr lang="fa-IR" sz="1600" b="1" dirty="0" err="1">
                <a:solidFill>
                  <a:srgbClr val="C00000"/>
                </a:solidFill>
                <a:ea typeface="Calibri"/>
                <a:cs typeface="B Nazanin" panose="00000400000000000000" pitchFamily="2" charset="-78"/>
              </a:rPr>
              <a:t>المؤاساة</a:t>
            </a:r>
            <a:r>
              <a:rPr lang="fa-IR" sz="1600" b="1" dirty="0" smtClean="0">
                <a:solidFill>
                  <a:srgbClr val="C00000"/>
                </a:solidFill>
                <a:ea typeface="Calibri"/>
                <a:cs typeface="B Nazanin" panose="00000400000000000000" pitchFamily="2" charset="-78"/>
              </a:rPr>
              <a:t>».</a:t>
            </a:r>
            <a:endParaRPr lang="en-US" sz="1600" b="1" dirty="0">
              <a:solidFill>
                <a:srgbClr val="C00000"/>
              </a:solidFill>
              <a:ea typeface="Calibri"/>
              <a:cs typeface="B Nazanin" panose="00000400000000000000" pitchFamily="2" charset="-78"/>
            </a:endParaRPr>
          </a:p>
        </p:txBody>
      </p:sp>
    </p:spTree>
    <p:extLst>
      <p:ext uri="{BB962C8B-B14F-4D97-AF65-F5344CB8AC3E}">
        <p14:creationId xmlns:p14="http://schemas.microsoft.com/office/powerpoint/2010/main" val="332777863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7000" t="-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 y="188640"/>
            <a:ext cx="9144000" cy="4536504"/>
          </a:xfrm>
          <a:prstGeom prst="roundRect">
            <a:avLst>
              <a:gd name="adj" fmla="val 11904"/>
            </a:avLst>
          </a:prstGeom>
          <a:noFill/>
          <a:ln w="76200">
            <a:noFill/>
          </a:ln>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5400" dirty="0" smtClean="0">
                <a:ln>
                  <a:solidFill>
                    <a:srgbClr val="C00000"/>
                  </a:solidFill>
                </a:ln>
                <a:solidFill>
                  <a:srgbClr val="001D58"/>
                </a:solidFill>
                <a:effectLst>
                  <a:glow rad="228600">
                    <a:srgbClr val="E7BC29">
                      <a:satMod val="175000"/>
                      <a:alpha val="40000"/>
                    </a:srgbClr>
                  </a:glow>
                </a:effectLst>
                <a:latin typeface="SimSun"/>
                <a:cs typeface="B Titr"/>
              </a:rPr>
              <a:t>چه </a:t>
            </a:r>
            <a:r>
              <a:rPr lang="fa-IR" sz="5400" dirty="0">
                <a:ln>
                  <a:solidFill>
                    <a:srgbClr val="C00000"/>
                  </a:solidFill>
                </a:ln>
                <a:solidFill>
                  <a:srgbClr val="001D58"/>
                </a:solidFill>
                <a:effectLst>
                  <a:glow rad="228600">
                    <a:srgbClr val="E7BC29">
                      <a:satMod val="175000"/>
                      <a:alpha val="40000"/>
                    </a:srgbClr>
                  </a:glow>
                </a:effectLst>
                <a:latin typeface="SimSun"/>
                <a:cs typeface="B Titr"/>
              </a:rPr>
              <a:t>كنيم كه نماز براي ما مهم باشد ؟</a:t>
            </a:r>
          </a:p>
          <a:p>
            <a:pPr algn="ctr" rtl="1"/>
            <a:endParaRPr lang="fa-IR" sz="4800" dirty="0">
              <a:solidFill>
                <a:prstClr val="black"/>
              </a:solidFill>
              <a:latin typeface="SimSun"/>
              <a:cs typeface="B Titr"/>
            </a:endParaRPr>
          </a:p>
          <a:p>
            <a:pPr algn="ctr" rtl="1"/>
            <a:r>
              <a:rPr lang="fa-IR" sz="4800" dirty="0">
                <a:solidFill>
                  <a:prstClr val="black"/>
                </a:solidFill>
                <a:latin typeface="SimSun"/>
                <a:cs typeface="B Titr"/>
              </a:rPr>
              <a:t> </a:t>
            </a:r>
            <a:endParaRPr lang="en-US" sz="4800" dirty="0">
              <a:solidFill>
                <a:prstClr val="black"/>
              </a:solidFill>
              <a:latin typeface="SimSun"/>
              <a:cs typeface="B Titr"/>
            </a:endParaRPr>
          </a:p>
        </p:txBody>
      </p:sp>
    </p:spTree>
    <p:extLst>
      <p:ext uri="{BB962C8B-B14F-4D97-AF65-F5344CB8AC3E}">
        <p14:creationId xmlns:p14="http://schemas.microsoft.com/office/powerpoint/2010/main" val="56304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42000"/>
          </a:stretch>
        </a:blipFill>
        <a:effectLst/>
      </p:bgPr>
    </p:bg>
    <p:spTree>
      <p:nvGrpSpPr>
        <p:cNvPr id="1" name=""/>
        <p:cNvGrpSpPr/>
        <p:nvPr/>
      </p:nvGrpSpPr>
      <p:grpSpPr>
        <a:xfrm>
          <a:off x="0" y="0"/>
          <a:ext cx="0" cy="0"/>
          <a:chOff x="0" y="0"/>
          <a:chExt cx="0" cy="0"/>
        </a:xfrm>
      </p:grpSpPr>
      <p:sp>
        <p:nvSpPr>
          <p:cNvPr id="4" name="Rectangle 3"/>
          <p:cNvSpPr/>
          <p:nvPr/>
        </p:nvSpPr>
        <p:spPr>
          <a:xfrm>
            <a:off x="5115271" y="1237888"/>
            <a:ext cx="2194560" cy="822960"/>
          </a:xfrm>
          <a:prstGeom prst="rect">
            <a:avLst/>
          </a:prstGeom>
          <a:solidFill>
            <a:srgbClr val="C1DBFB"/>
          </a:solidFill>
          <a:effectLst>
            <a:glow rad="228600">
              <a:schemeClr val="accent6">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3400" b="1" dirty="0" smtClean="0">
                <a:solidFill>
                  <a:prstClr val="black"/>
                </a:solidFill>
                <a:cs typeface="B Lotus" pitchFamily="2" charset="-78"/>
              </a:rPr>
              <a:t>توجه بیشتر به</a:t>
            </a:r>
            <a:endParaRPr lang="fa-IR" sz="3400" b="1" dirty="0">
              <a:solidFill>
                <a:prstClr val="black"/>
              </a:solidFill>
              <a:cs typeface="B Lotus" pitchFamily="2" charset="-78"/>
            </a:endParaRPr>
          </a:p>
        </p:txBody>
      </p:sp>
      <p:sp>
        <p:nvSpPr>
          <p:cNvPr id="5" name="Right Brace 4"/>
          <p:cNvSpPr/>
          <p:nvPr/>
        </p:nvSpPr>
        <p:spPr>
          <a:xfrm>
            <a:off x="7215336" y="548680"/>
            <a:ext cx="381000" cy="5580856"/>
          </a:xfrm>
          <a:prstGeom prst="rightBrace">
            <a:avLst>
              <a:gd name="adj1" fmla="val 43627"/>
              <a:gd name="adj2" fmla="val 50000"/>
            </a:avLst>
          </a:prstGeom>
          <a:ln w="57150">
            <a:solidFill>
              <a:srgbClr val="FF0000"/>
            </a:solidFill>
          </a:ln>
          <a:effectLst>
            <a:glow rad="228600">
              <a:schemeClr val="accent6">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2" name="Rounded Rectangle 1"/>
          <p:cNvSpPr/>
          <p:nvPr/>
        </p:nvSpPr>
        <p:spPr>
          <a:xfrm>
            <a:off x="35496" y="80392"/>
            <a:ext cx="4846320" cy="2988568"/>
          </a:xfrm>
          <a:prstGeom prst="roundRect">
            <a:avLst>
              <a:gd name="adj" fmla="val 1641"/>
            </a:avLst>
          </a:prstGeom>
          <a:solidFill>
            <a:srgbClr val="C1DBFB"/>
          </a:solidFill>
          <a:ln>
            <a:solidFill>
              <a:schemeClr val="tx1"/>
            </a:solidFill>
          </a:ln>
          <a:effectLst>
            <a:glow rad="139700">
              <a:schemeClr val="accent6">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14350" indent="-514350" algn="r" rtl="1">
              <a:lnSpc>
                <a:spcPct val="150000"/>
              </a:lnSpc>
              <a:buFont typeface="+mj-lt"/>
              <a:buAutoNum type="arabicPeriod"/>
            </a:pPr>
            <a:r>
              <a:rPr lang="fa-IR" sz="1700" b="1" dirty="0">
                <a:solidFill>
                  <a:schemeClr val="bg1"/>
                </a:solidFill>
                <a:effectLst/>
                <a:cs typeface="B Titr" pitchFamily="2" charset="-78"/>
              </a:rPr>
              <a:t>عظمت خدا و حقارت انسان</a:t>
            </a:r>
          </a:p>
          <a:p>
            <a:pPr marL="514350" indent="-514350" algn="r" rtl="1">
              <a:lnSpc>
                <a:spcPct val="150000"/>
              </a:lnSpc>
              <a:buFont typeface="+mj-lt"/>
              <a:buAutoNum type="arabicPeriod"/>
            </a:pPr>
            <a:r>
              <a:rPr lang="fa-IR" sz="1700" b="1" dirty="0">
                <a:solidFill>
                  <a:schemeClr val="bg1"/>
                </a:solidFill>
                <a:effectLst/>
                <a:cs typeface="B Titr" pitchFamily="2" charset="-78"/>
              </a:rPr>
              <a:t>جایگاه  و چیستی نماز</a:t>
            </a:r>
          </a:p>
          <a:p>
            <a:pPr marL="514350" indent="-514350" algn="r" rtl="1">
              <a:lnSpc>
                <a:spcPct val="150000"/>
              </a:lnSpc>
              <a:buFont typeface="+mj-lt"/>
              <a:buAutoNum type="arabicPeriod"/>
            </a:pPr>
            <a:r>
              <a:rPr lang="fa-IR" sz="1700" b="1" dirty="0">
                <a:solidFill>
                  <a:schemeClr val="bg1"/>
                </a:solidFill>
                <a:effectLst/>
                <a:cs typeface="B Titr" pitchFamily="2" charset="-78"/>
              </a:rPr>
              <a:t>آثار نماز و ثواب عظیم آن</a:t>
            </a:r>
          </a:p>
          <a:p>
            <a:pPr marL="514350" indent="-514350" algn="r" rtl="1">
              <a:lnSpc>
                <a:spcPct val="150000"/>
              </a:lnSpc>
              <a:buFont typeface="+mj-lt"/>
              <a:buAutoNum type="arabicPeriod"/>
            </a:pPr>
            <a:r>
              <a:rPr lang="fa-IR" sz="1700" b="1" dirty="0">
                <a:solidFill>
                  <a:schemeClr val="bg1"/>
                </a:solidFill>
                <a:effectLst/>
                <a:cs typeface="B Titr" pitchFamily="2" charset="-78"/>
              </a:rPr>
              <a:t>عنایت خدا به نماز گزار</a:t>
            </a:r>
          </a:p>
          <a:p>
            <a:pPr marL="514350" indent="-514350" algn="r" rtl="1">
              <a:lnSpc>
                <a:spcPct val="150000"/>
              </a:lnSpc>
              <a:buFont typeface="+mj-lt"/>
              <a:buAutoNum type="arabicPeriod"/>
            </a:pPr>
            <a:r>
              <a:rPr lang="fa-IR" sz="1700" b="1" dirty="0">
                <a:solidFill>
                  <a:schemeClr val="bg1"/>
                </a:solidFill>
                <a:effectLst/>
                <a:cs typeface="B Titr" pitchFamily="2" charset="-78"/>
              </a:rPr>
              <a:t>حالات اولیای الهی در هنگام ادای نماز</a:t>
            </a:r>
          </a:p>
          <a:p>
            <a:pPr marL="514350" indent="-514350" algn="r" rtl="1">
              <a:lnSpc>
                <a:spcPct val="150000"/>
              </a:lnSpc>
              <a:buFont typeface="+mj-lt"/>
              <a:buAutoNum type="arabicPeriod"/>
            </a:pPr>
            <a:r>
              <a:rPr lang="fa-IR" sz="1700" b="1" dirty="0">
                <a:solidFill>
                  <a:schemeClr val="bg1"/>
                </a:solidFill>
                <a:effectLst/>
                <a:cs typeface="B Titr" pitchFamily="2" charset="-78"/>
              </a:rPr>
              <a:t>مذمت های وارده در مورد  سبک شمردن نماز</a:t>
            </a:r>
          </a:p>
          <a:p>
            <a:pPr marL="514350" indent="-514350" algn="r" rtl="1">
              <a:lnSpc>
                <a:spcPct val="150000"/>
              </a:lnSpc>
              <a:buFont typeface="+mj-lt"/>
              <a:buAutoNum type="arabicPeriod"/>
            </a:pPr>
            <a:r>
              <a:rPr lang="fa-IR" sz="1700" b="1" dirty="0">
                <a:solidFill>
                  <a:schemeClr val="bg1"/>
                </a:solidFill>
                <a:effectLst/>
                <a:cs typeface="B Titr" pitchFamily="2" charset="-78"/>
              </a:rPr>
              <a:t>مرگ و معاد</a:t>
            </a:r>
          </a:p>
        </p:txBody>
      </p:sp>
      <p:sp>
        <p:nvSpPr>
          <p:cNvPr id="6" name="Rectangle 5"/>
          <p:cNvSpPr/>
          <p:nvPr/>
        </p:nvSpPr>
        <p:spPr>
          <a:xfrm>
            <a:off x="7524328" y="2924944"/>
            <a:ext cx="1616968" cy="762000"/>
          </a:xfrm>
          <a:prstGeom prst="rect">
            <a:avLst/>
          </a:prstGeom>
          <a:solidFill>
            <a:srgbClr val="C1DBFB"/>
          </a:solidFill>
          <a:effectLst>
            <a:glow rad="228600">
              <a:schemeClr val="accent6">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800" b="1" dirty="0" smtClean="0">
                <a:solidFill>
                  <a:prstClr val="black"/>
                </a:solidFill>
                <a:cs typeface="B Lotus" pitchFamily="2" charset="-78"/>
              </a:rPr>
              <a:t>راهکار</a:t>
            </a:r>
            <a:endParaRPr lang="fa-IR" sz="4800" b="1" dirty="0">
              <a:solidFill>
                <a:prstClr val="black"/>
              </a:solidFill>
              <a:cs typeface="B Lotus" pitchFamily="2" charset="-78"/>
            </a:endParaRPr>
          </a:p>
        </p:txBody>
      </p:sp>
      <p:sp>
        <p:nvSpPr>
          <p:cNvPr id="7" name="Right Brace 6"/>
          <p:cNvSpPr/>
          <p:nvPr/>
        </p:nvSpPr>
        <p:spPr>
          <a:xfrm>
            <a:off x="4706087" y="3140968"/>
            <a:ext cx="381000" cy="3096344"/>
          </a:xfrm>
          <a:prstGeom prst="rightBrace">
            <a:avLst>
              <a:gd name="adj1" fmla="val 43627"/>
              <a:gd name="adj2" fmla="val 50000"/>
            </a:avLst>
          </a:prstGeom>
          <a:ln w="57150">
            <a:solidFill>
              <a:srgbClr val="FF0000"/>
            </a:solidFill>
          </a:ln>
          <a:effectLst>
            <a:glow rad="228600">
              <a:schemeClr val="accent6">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8" name="Right Brace 7"/>
          <p:cNvSpPr/>
          <p:nvPr/>
        </p:nvSpPr>
        <p:spPr>
          <a:xfrm>
            <a:off x="4691732" y="188640"/>
            <a:ext cx="381000" cy="2880320"/>
          </a:xfrm>
          <a:prstGeom prst="rightBrace">
            <a:avLst>
              <a:gd name="adj1" fmla="val 43627"/>
              <a:gd name="adj2" fmla="val 50000"/>
            </a:avLst>
          </a:prstGeom>
          <a:ln w="57150">
            <a:solidFill>
              <a:srgbClr val="FF0000"/>
            </a:solidFill>
          </a:ln>
          <a:effectLst>
            <a:glow rad="228600">
              <a:schemeClr val="accent6">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9" name="Rounded Rectangle 8"/>
          <p:cNvSpPr/>
          <p:nvPr/>
        </p:nvSpPr>
        <p:spPr>
          <a:xfrm>
            <a:off x="35496" y="3140968"/>
            <a:ext cx="4846320" cy="3096344"/>
          </a:xfrm>
          <a:prstGeom prst="roundRect">
            <a:avLst>
              <a:gd name="adj" fmla="val 537"/>
            </a:avLst>
          </a:prstGeom>
          <a:solidFill>
            <a:srgbClr val="E3D99D"/>
          </a:solidFill>
          <a:ln w="76200">
            <a:solidFill>
              <a:schemeClr val="tx1"/>
            </a:solidFill>
          </a:ln>
          <a:effectLst>
            <a:glow rad="63500">
              <a:schemeClr val="accent2">
                <a:satMod val="175000"/>
                <a:alpha val="40000"/>
              </a:schemeClr>
            </a:glow>
            <a:softEdge rad="127000"/>
          </a:effectLst>
        </p:spPr>
        <p:style>
          <a:lnRef idx="2">
            <a:schemeClr val="accent6"/>
          </a:lnRef>
          <a:fillRef idx="1">
            <a:schemeClr val="lt1"/>
          </a:fillRef>
          <a:effectRef idx="0">
            <a:schemeClr val="accent6"/>
          </a:effectRef>
          <a:fontRef idx="minor">
            <a:schemeClr val="dk1"/>
          </a:fontRef>
        </p:style>
        <p:txBody>
          <a:bodyPr rtlCol="1" anchor="ctr"/>
          <a:lstStyle/>
          <a:p>
            <a:pPr marL="531813" indent="-354013" algn="r" rtl="1">
              <a:lnSpc>
                <a:spcPct val="150000"/>
              </a:lnSpc>
              <a:buFont typeface="+mj-lt"/>
              <a:buAutoNum type="arabicPeriod"/>
            </a:pPr>
            <a:r>
              <a:rPr lang="fa-IR" sz="1600" dirty="0" err="1" smtClean="0">
                <a:solidFill>
                  <a:schemeClr val="bg1"/>
                </a:solidFill>
                <a:cs typeface="B Titr" pitchFamily="2" charset="-78"/>
              </a:rPr>
              <a:t>ياد</a:t>
            </a:r>
            <a:r>
              <a:rPr lang="fa-IR" sz="1600" dirty="0" smtClean="0">
                <a:solidFill>
                  <a:schemeClr val="bg1"/>
                </a:solidFill>
                <a:cs typeface="B Titr" pitchFamily="2" charset="-78"/>
              </a:rPr>
              <a:t> </a:t>
            </a:r>
            <a:r>
              <a:rPr lang="fa-IR" sz="1600" dirty="0">
                <a:solidFill>
                  <a:schemeClr val="bg1"/>
                </a:solidFill>
                <a:cs typeface="B Titr" pitchFamily="2" charset="-78"/>
              </a:rPr>
              <a:t>گرفتن </a:t>
            </a:r>
            <a:r>
              <a:rPr lang="fa-IR" sz="1600" dirty="0" err="1" smtClean="0">
                <a:solidFill>
                  <a:schemeClr val="bg1"/>
                </a:solidFill>
                <a:cs typeface="B Titr" pitchFamily="2" charset="-78"/>
              </a:rPr>
              <a:t>احكام</a:t>
            </a:r>
            <a:endParaRPr lang="fa-IR" sz="1600" dirty="0" smtClean="0">
              <a:solidFill>
                <a:schemeClr val="bg1"/>
              </a:solidFill>
              <a:cs typeface="B Titr" pitchFamily="2" charset="-78"/>
            </a:endParaRPr>
          </a:p>
          <a:p>
            <a:pPr marL="531813" indent="-354013" algn="r" rtl="1">
              <a:lnSpc>
                <a:spcPct val="150000"/>
              </a:lnSpc>
              <a:buFont typeface="+mj-lt"/>
              <a:buAutoNum type="arabicPeriod"/>
            </a:pPr>
            <a:r>
              <a:rPr lang="fa-IR" sz="1600" dirty="0" err="1">
                <a:solidFill>
                  <a:schemeClr val="bg1"/>
                </a:solidFill>
                <a:cs typeface="B Titr" pitchFamily="2" charset="-78"/>
              </a:rPr>
              <a:t>رعايت</a:t>
            </a:r>
            <a:r>
              <a:rPr lang="fa-IR" sz="1600" dirty="0">
                <a:solidFill>
                  <a:schemeClr val="bg1"/>
                </a:solidFill>
                <a:cs typeface="B Titr" pitchFamily="2" charset="-78"/>
              </a:rPr>
              <a:t> آداب </a:t>
            </a:r>
            <a:r>
              <a:rPr lang="fa-IR" sz="1600" dirty="0" err="1">
                <a:solidFill>
                  <a:schemeClr val="bg1"/>
                </a:solidFill>
                <a:cs typeface="B Titr" pitchFamily="2" charset="-78"/>
              </a:rPr>
              <a:t>ظاهري</a:t>
            </a:r>
            <a:r>
              <a:rPr lang="fa-IR" sz="1600" dirty="0">
                <a:solidFill>
                  <a:schemeClr val="bg1"/>
                </a:solidFill>
                <a:cs typeface="B Titr" pitchFamily="2" charset="-78"/>
              </a:rPr>
              <a:t> نماز</a:t>
            </a:r>
          </a:p>
          <a:p>
            <a:pPr marL="531813" indent="-354013" algn="r" rtl="1">
              <a:lnSpc>
                <a:spcPct val="150000"/>
              </a:lnSpc>
              <a:buFont typeface="+mj-lt"/>
              <a:buAutoNum type="arabicPeriod"/>
            </a:pPr>
            <a:r>
              <a:rPr lang="fa-IR" sz="1600" dirty="0">
                <a:solidFill>
                  <a:schemeClr val="bg1"/>
                </a:solidFill>
                <a:cs typeface="B Titr" pitchFamily="2" charset="-78"/>
              </a:rPr>
              <a:t>توجه </a:t>
            </a:r>
            <a:r>
              <a:rPr lang="fa-IR" sz="1600" dirty="0" smtClean="0">
                <a:solidFill>
                  <a:schemeClr val="bg1"/>
                </a:solidFill>
                <a:cs typeface="B Titr" pitchFamily="2" charset="-78"/>
              </a:rPr>
              <a:t>به </a:t>
            </a:r>
            <a:r>
              <a:rPr lang="fa-IR" sz="1600" dirty="0" err="1" smtClean="0">
                <a:solidFill>
                  <a:schemeClr val="bg1"/>
                </a:solidFill>
                <a:cs typeface="B Titr" pitchFamily="2" charset="-78"/>
              </a:rPr>
              <a:t>معاني</a:t>
            </a:r>
            <a:r>
              <a:rPr lang="fa-IR" sz="1600" dirty="0" smtClean="0">
                <a:solidFill>
                  <a:schemeClr val="bg1"/>
                </a:solidFill>
                <a:cs typeface="B Titr" pitchFamily="2" charset="-78"/>
              </a:rPr>
              <a:t> </a:t>
            </a:r>
            <a:r>
              <a:rPr lang="fa-IR" sz="1600" dirty="0">
                <a:solidFill>
                  <a:schemeClr val="bg1"/>
                </a:solidFill>
                <a:cs typeface="B Titr" pitchFamily="2" charset="-78"/>
              </a:rPr>
              <a:t>و اسرار نماز</a:t>
            </a:r>
          </a:p>
          <a:p>
            <a:pPr marL="531813" indent="-354013" algn="r" rtl="1">
              <a:lnSpc>
                <a:spcPct val="150000"/>
              </a:lnSpc>
              <a:buFont typeface="+mj-lt"/>
              <a:buAutoNum type="arabicPeriod"/>
            </a:pPr>
            <a:r>
              <a:rPr lang="fa-IR" sz="1600" dirty="0" smtClean="0">
                <a:solidFill>
                  <a:schemeClr val="bg1"/>
                </a:solidFill>
                <a:cs typeface="B Titr" pitchFamily="2" charset="-78"/>
              </a:rPr>
              <a:t>افزایش </a:t>
            </a:r>
            <a:r>
              <a:rPr lang="fa-IR" sz="1600" dirty="0">
                <a:solidFill>
                  <a:schemeClr val="bg1"/>
                </a:solidFill>
                <a:cs typeface="B Titr" pitchFamily="2" charset="-78"/>
              </a:rPr>
              <a:t>حضور قلب با </a:t>
            </a:r>
            <a:r>
              <a:rPr lang="fa-IR" sz="1600" dirty="0" err="1">
                <a:solidFill>
                  <a:schemeClr val="bg1"/>
                </a:solidFill>
                <a:cs typeface="B Titr" pitchFamily="2" charset="-78"/>
              </a:rPr>
              <a:t>برطرف‌كردن</a:t>
            </a:r>
            <a:r>
              <a:rPr lang="fa-IR" sz="1600" dirty="0">
                <a:solidFill>
                  <a:schemeClr val="bg1"/>
                </a:solidFill>
                <a:cs typeface="B Titr" pitchFamily="2" charset="-78"/>
              </a:rPr>
              <a:t> موجبات </a:t>
            </a:r>
            <a:r>
              <a:rPr lang="fa-IR" sz="1600" dirty="0" err="1" smtClean="0">
                <a:solidFill>
                  <a:schemeClr val="bg1"/>
                </a:solidFill>
                <a:cs typeface="B Titr" pitchFamily="2" charset="-78"/>
              </a:rPr>
              <a:t>حواس‌پرتي</a:t>
            </a:r>
            <a:endParaRPr lang="fa-IR" sz="1600" dirty="0" smtClean="0">
              <a:solidFill>
                <a:schemeClr val="bg1"/>
              </a:solidFill>
              <a:cs typeface="B Titr" pitchFamily="2" charset="-78"/>
            </a:endParaRPr>
          </a:p>
          <a:p>
            <a:pPr marL="531813" indent="-354013" algn="r" rtl="1">
              <a:lnSpc>
                <a:spcPct val="150000"/>
              </a:lnSpc>
              <a:buFont typeface="+mj-lt"/>
              <a:buAutoNum type="arabicPeriod"/>
            </a:pPr>
            <a:r>
              <a:rPr lang="fa-IR" sz="1600" dirty="0">
                <a:solidFill>
                  <a:schemeClr val="bg1"/>
                </a:solidFill>
                <a:cs typeface="B Titr" pitchFamily="2" charset="-78"/>
              </a:rPr>
              <a:t>اهتمام ویژه به نماز اول وقت</a:t>
            </a:r>
          </a:p>
          <a:p>
            <a:pPr marL="531813" indent="-354013" algn="r" rtl="1">
              <a:lnSpc>
                <a:spcPct val="150000"/>
              </a:lnSpc>
              <a:buFont typeface="+mj-lt"/>
              <a:buAutoNum type="arabicPeriod"/>
            </a:pPr>
            <a:r>
              <a:rPr lang="fa-IR" sz="1600" dirty="0" smtClean="0">
                <a:solidFill>
                  <a:schemeClr val="bg1"/>
                </a:solidFill>
                <a:cs typeface="B Titr" pitchFamily="2" charset="-78"/>
              </a:rPr>
              <a:t>اهتمام  و توجه به مسجد و </a:t>
            </a:r>
            <a:r>
              <a:rPr lang="fa-IR" sz="1600" dirty="0">
                <a:solidFill>
                  <a:schemeClr val="bg1"/>
                </a:solidFill>
                <a:cs typeface="B Titr" pitchFamily="2" charset="-78"/>
              </a:rPr>
              <a:t>نماز جماعت </a:t>
            </a:r>
            <a:endParaRPr lang="fa-IR" sz="1600" dirty="0" smtClean="0">
              <a:solidFill>
                <a:schemeClr val="bg1"/>
              </a:solidFill>
              <a:cs typeface="B Titr" pitchFamily="2" charset="-78"/>
            </a:endParaRPr>
          </a:p>
          <a:p>
            <a:pPr marL="531813" indent="-354013" algn="r" rtl="1">
              <a:lnSpc>
                <a:spcPct val="150000"/>
              </a:lnSpc>
              <a:buFont typeface="+mj-lt"/>
              <a:buAutoNum type="arabicPeriod"/>
            </a:pPr>
            <a:r>
              <a:rPr lang="fa-IR" sz="1600" dirty="0" smtClean="0">
                <a:solidFill>
                  <a:schemeClr val="bg1"/>
                </a:solidFill>
                <a:cs typeface="B Titr" pitchFamily="2" charset="-78"/>
              </a:rPr>
              <a:t>اهتمام </a:t>
            </a:r>
            <a:r>
              <a:rPr lang="fa-IR" sz="1600" dirty="0">
                <a:solidFill>
                  <a:schemeClr val="bg1"/>
                </a:solidFill>
                <a:cs typeface="B Titr" pitchFamily="2" charset="-78"/>
              </a:rPr>
              <a:t>به </a:t>
            </a:r>
            <a:r>
              <a:rPr lang="fa-IR" sz="1600" dirty="0" err="1">
                <a:solidFill>
                  <a:schemeClr val="bg1"/>
                </a:solidFill>
                <a:cs typeface="B Titr" pitchFamily="2" charset="-78"/>
              </a:rPr>
              <a:t>تعقيبات</a:t>
            </a:r>
            <a:r>
              <a:rPr lang="fa-IR" sz="1600" dirty="0">
                <a:solidFill>
                  <a:schemeClr val="bg1"/>
                </a:solidFill>
                <a:cs typeface="B Titr" pitchFamily="2" charset="-78"/>
              </a:rPr>
              <a:t> </a:t>
            </a:r>
          </a:p>
          <a:p>
            <a:pPr marL="531813" indent="-354013" algn="r" rtl="1">
              <a:lnSpc>
                <a:spcPct val="150000"/>
              </a:lnSpc>
              <a:buFont typeface="+mj-lt"/>
              <a:buAutoNum type="arabicPeriod"/>
            </a:pPr>
            <a:r>
              <a:rPr lang="fa-IR" sz="1600" dirty="0" smtClean="0">
                <a:solidFill>
                  <a:schemeClr val="bg1"/>
                </a:solidFill>
                <a:cs typeface="B Titr" pitchFamily="2" charset="-78"/>
              </a:rPr>
              <a:t>اهتمام به </a:t>
            </a:r>
            <a:r>
              <a:rPr lang="fa-IR" sz="1600" dirty="0" err="1" smtClean="0">
                <a:solidFill>
                  <a:schemeClr val="bg1"/>
                </a:solidFill>
                <a:cs typeface="B Titr" pitchFamily="2" charset="-78"/>
              </a:rPr>
              <a:t>نوافل</a:t>
            </a:r>
            <a:endParaRPr lang="fa-IR" sz="1600" dirty="0">
              <a:solidFill>
                <a:schemeClr val="bg1"/>
              </a:solidFill>
              <a:cs typeface="B Titr" pitchFamily="2" charset="-78"/>
            </a:endParaRPr>
          </a:p>
        </p:txBody>
      </p:sp>
      <p:sp>
        <p:nvSpPr>
          <p:cNvPr id="10" name="Rectangle 9"/>
          <p:cNvSpPr/>
          <p:nvPr/>
        </p:nvSpPr>
        <p:spPr>
          <a:xfrm>
            <a:off x="5132812" y="4262224"/>
            <a:ext cx="2194560" cy="822960"/>
          </a:xfrm>
          <a:prstGeom prst="rect">
            <a:avLst/>
          </a:prstGeom>
          <a:solidFill>
            <a:srgbClr val="C1DBFB"/>
          </a:solidFill>
          <a:effectLst>
            <a:glow rad="228600">
              <a:schemeClr val="accent6">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000" b="1" dirty="0" smtClean="0">
                <a:solidFill>
                  <a:prstClr val="black"/>
                </a:solidFill>
                <a:cs typeface="B Lotus" pitchFamily="2" charset="-78"/>
              </a:rPr>
              <a:t>عمل بهتردر</a:t>
            </a:r>
            <a:endParaRPr lang="fa-IR" sz="4000" b="1" dirty="0">
              <a:solidFill>
                <a:prstClr val="black"/>
              </a:solidFill>
              <a:cs typeface="B Lotus" pitchFamily="2" charset="-78"/>
            </a:endParaRPr>
          </a:p>
        </p:txBody>
      </p:sp>
      <p:sp>
        <p:nvSpPr>
          <p:cNvPr id="11" name="Rounded Rectangle 10"/>
          <p:cNvSpPr/>
          <p:nvPr/>
        </p:nvSpPr>
        <p:spPr>
          <a:xfrm>
            <a:off x="0" y="6237312"/>
            <a:ext cx="9144000" cy="640080"/>
          </a:xfrm>
          <a:prstGeom prst="roundRect">
            <a:avLst>
              <a:gd name="adj" fmla="val 0"/>
            </a:avLst>
          </a:prstGeom>
          <a:solidFill>
            <a:schemeClr val="accent4"/>
          </a:solidFill>
          <a:ln w="76200">
            <a:solidFill>
              <a:schemeClr val="tx1"/>
            </a:solidFill>
          </a:ln>
          <a:effectLst>
            <a:glow rad="63500">
              <a:schemeClr val="accent2">
                <a:satMod val="175000"/>
                <a:alpha val="40000"/>
              </a:schemeClr>
            </a:glow>
            <a:softEdge rad="127000"/>
          </a:effectLst>
        </p:spPr>
        <p:style>
          <a:lnRef idx="2">
            <a:schemeClr val="accent6"/>
          </a:lnRef>
          <a:fillRef idx="1">
            <a:schemeClr val="lt1"/>
          </a:fillRef>
          <a:effectRef idx="0">
            <a:schemeClr val="accent6"/>
          </a:effectRef>
          <a:fontRef idx="minor">
            <a:schemeClr val="dk1"/>
          </a:fontRef>
        </p:style>
        <p:txBody>
          <a:bodyPr rtlCol="1" anchor="ctr"/>
          <a:lstStyle/>
          <a:p>
            <a:pPr marL="177800" lvl="0" algn="r" rtl="1"/>
            <a:r>
              <a:rPr lang="fa-IR" sz="1600" b="1" dirty="0" smtClean="0">
                <a:ln w="18415" cmpd="sng">
                  <a:noFill/>
                  <a:prstDash val="solid"/>
                </a:ln>
                <a:solidFill>
                  <a:prstClr val="black"/>
                </a:solidFill>
                <a:cs typeface="B Roya" pitchFamily="2" charset="-78"/>
              </a:rPr>
              <a:t>موانع قبول نماز</a:t>
            </a:r>
            <a:r>
              <a:rPr lang="fa-IR" sz="1600" b="1" dirty="0" smtClean="0">
                <a:ln w="18415" cmpd="sng">
                  <a:noFill/>
                  <a:prstDash val="solid"/>
                </a:ln>
                <a:solidFill>
                  <a:prstClr val="black"/>
                </a:solidFill>
                <a:cs typeface="B Kamran" pitchFamily="2" charset="-78"/>
              </a:rPr>
              <a:t>:  1</a:t>
            </a:r>
            <a:r>
              <a:rPr lang="fa-IR" sz="1600" b="1" dirty="0">
                <a:ln w="18415" cmpd="sng">
                  <a:noFill/>
                  <a:prstDash val="solid"/>
                </a:ln>
                <a:solidFill>
                  <a:prstClr val="black"/>
                </a:solidFill>
                <a:cs typeface="B Kamran" pitchFamily="2" charset="-78"/>
              </a:rPr>
              <a:t>. </a:t>
            </a:r>
            <a:r>
              <a:rPr lang="fa-IR" sz="1600" b="1" dirty="0" smtClean="0">
                <a:ln w="18415" cmpd="sng">
                  <a:noFill/>
                  <a:prstDash val="solid"/>
                </a:ln>
                <a:solidFill>
                  <a:prstClr val="black"/>
                </a:solidFill>
                <a:cs typeface="B Kamran" pitchFamily="2" charset="-78"/>
              </a:rPr>
              <a:t>عدم </a:t>
            </a:r>
            <a:r>
              <a:rPr lang="fa-IR" sz="1600" b="1" dirty="0">
                <a:ln w="18415" cmpd="sng">
                  <a:noFill/>
                  <a:prstDash val="solid"/>
                </a:ln>
                <a:solidFill>
                  <a:prstClr val="black"/>
                </a:solidFill>
                <a:cs typeface="B Kamran" pitchFamily="2" charset="-78"/>
              </a:rPr>
              <a:t>حضور قلب2. عقوق والدین و ناراحت </a:t>
            </a:r>
            <a:r>
              <a:rPr lang="fa-IR" sz="1600" b="1" dirty="0" smtClean="0">
                <a:ln w="18415" cmpd="sng">
                  <a:noFill/>
                  <a:prstDash val="solid"/>
                </a:ln>
                <a:solidFill>
                  <a:prstClr val="black"/>
                </a:solidFill>
                <a:cs typeface="B Kamran" pitchFamily="2" charset="-78"/>
              </a:rPr>
              <a:t>کردنشان3</a:t>
            </a:r>
            <a:r>
              <a:rPr lang="fa-IR" sz="1600" b="1" dirty="0">
                <a:ln w="18415" cmpd="sng">
                  <a:noFill/>
                  <a:prstDash val="solid"/>
                </a:ln>
                <a:solidFill>
                  <a:prstClr val="black"/>
                </a:solidFill>
                <a:cs typeface="B Kamran" pitchFamily="2" charset="-78"/>
              </a:rPr>
              <a:t>. حرام‌خواري4. حق الناس ( مظلمه) 5. بي‌ تفاوتي نسبت به </a:t>
            </a:r>
            <a:r>
              <a:rPr lang="fa-IR" sz="1600" b="1" dirty="0" smtClean="0">
                <a:ln w="18415" cmpd="sng">
                  <a:noFill/>
                  <a:prstDash val="solid"/>
                </a:ln>
                <a:solidFill>
                  <a:prstClr val="black"/>
                </a:solidFill>
                <a:cs typeface="B Kamran" pitchFamily="2" charset="-78"/>
              </a:rPr>
              <a:t>محرومين جهان </a:t>
            </a:r>
            <a:r>
              <a:rPr lang="fa-IR" sz="1600" b="1" dirty="0">
                <a:ln w="18415" cmpd="sng">
                  <a:noFill/>
                  <a:prstDash val="solid"/>
                </a:ln>
                <a:solidFill>
                  <a:prstClr val="black"/>
                </a:solidFill>
                <a:cs typeface="B Kamran" pitchFamily="2" charset="-78"/>
              </a:rPr>
              <a:t>6. عدم پرداخت زکات7. شرابخواری 8. غیبت 9. ایذاء همسر 10. بدخواهی برای مسلمانان 11. قطع رابطه با برادر دینی12. امام جماعت نا محبوب13. عدم </a:t>
            </a:r>
            <a:r>
              <a:rPr lang="fa-IR" sz="1600" b="1" dirty="0" smtClean="0">
                <a:ln w="18415" cmpd="sng">
                  <a:noFill/>
                  <a:prstDash val="solid"/>
                </a:ln>
                <a:solidFill>
                  <a:prstClr val="black"/>
                </a:solidFill>
                <a:cs typeface="B Kamran" pitchFamily="2" charset="-78"/>
              </a:rPr>
              <a:t>ایمان،تقوی </a:t>
            </a:r>
            <a:r>
              <a:rPr lang="fa-IR" sz="1600" b="1" dirty="0">
                <a:ln w="18415" cmpd="sng">
                  <a:noFill/>
                  <a:prstDash val="solid"/>
                </a:ln>
                <a:solidFill>
                  <a:prstClr val="black"/>
                </a:solidFill>
                <a:cs typeface="B Kamran" pitchFamily="2" charset="-78"/>
              </a:rPr>
              <a:t>و ولایت</a:t>
            </a:r>
          </a:p>
        </p:txBody>
      </p:sp>
    </p:spTree>
    <p:extLst>
      <p:ext uri="{BB962C8B-B14F-4D97-AF65-F5344CB8AC3E}">
        <p14:creationId xmlns:p14="http://schemas.microsoft.com/office/powerpoint/2010/main" val="29756232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5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2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par>
                          <p:cTn id="26" fill="hold">
                            <p:stCondLst>
                              <p:cond delay="225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7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
                                            <p:bg/>
                                          </p:spTgt>
                                        </p:tgtEl>
                                        <p:attrNameLst>
                                          <p:attrName>style.visibility</p:attrName>
                                        </p:attrNameLst>
                                      </p:cBhvr>
                                      <p:to>
                                        <p:strVal val="visible"/>
                                      </p:to>
                                    </p:set>
                                    <p:anim calcmode="lin" valueType="num">
                                      <p:cBhvr>
                                        <p:cTn id="35"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bg/>
                                          </p:spTgt>
                                        </p:tgtEl>
                                        <p:attrNameLst>
                                          <p:attrName>ppt_y</p:attrName>
                                        </p:attrNameLst>
                                      </p:cBhvr>
                                      <p:tavLst>
                                        <p:tav tm="0">
                                          <p:val>
                                            <p:strVal val="#ppt_y"/>
                                          </p:val>
                                        </p:tav>
                                        <p:tav tm="100000">
                                          <p:val>
                                            <p:strVal val="#ppt_y"/>
                                          </p:val>
                                        </p:tav>
                                      </p:tavLst>
                                    </p:anim>
                                    <p:anim calcmode="lin" valueType="num">
                                      <p:cBhvr>
                                        <p:cTn id="37"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bg/>
                                          </p:spTgt>
                                        </p:tgtEl>
                                      </p:cBhvr>
                                    </p:animEffect>
                                  </p:childTnLst>
                                </p:cTn>
                              </p:par>
                            </p:childTnLst>
                          </p:cTn>
                        </p:par>
                        <p:par>
                          <p:cTn id="40" fill="hold">
                            <p:stCondLst>
                              <p:cond delay="325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
                                            <p:txEl>
                                              <p:pRg st="0" end="0"/>
                                            </p:txEl>
                                          </p:spTgt>
                                        </p:tgtEl>
                                        <p:attrNameLst>
                                          <p:attrName>style.visibility</p:attrName>
                                        </p:attrNameLst>
                                      </p:cBhvr>
                                      <p:to>
                                        <p:strVal val="visible"/>
                                      </p:to>
                                    </p:set>
                                    <p:anim calcmode="lin" valueType="num">
                                      <p:cBhvr>
                                        <p:cTn id="43"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
                                            <p:txEl>
                                              <p:pRg st="1" end="1"/>
                                            </p:txEl>
                                          </p:spTgt>
                                        </p:tgtEl>
                                        <p:attrNameLst>
                                          <p:attrName>style.visibility</p:attrName>
                                        </p:attrNameLst>
                                      </p:cBhvr>
                                      <p:to>
                                        <p:strVal val="visible"/>
                                      </p:to>
                                    </p:set>
                                    <p:anim calcmode="lin" valueType="num">
                                      <p:cBhvr>
                                        <p:cTn id="52"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2">
                                            <p:txEl>
                                              <p:pRg st="2" end="2"/>
                                            </p:txEl>
                                          </p:spTgt>
                                        </p:tgtEl>
                                        <p:attrNameLst>
                                          <p:attrName>style.visibility</p:attrName>
                                        </p:attrNameLst>
                                      </p:cBhvr>
                                      <p:to>
                                        <p:strVal val="visible"/>
                                      </p:to>
                                    </p:set>
                                    <p:anim calcmode="lin" valueType="num">
                                      <p:cBhvr>
                                        <p:cTn id="61" dur="50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63" dur="50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2">
                                            <p:txEl>
                                              <p:pRg st="3" end="3"/>
                                            </p:txEl>
                                          </p:spTgt>
                                        </p:tgtEl>
                                        <p:attrNameLst>
                                          <p:attrName>style.visibility</p:attrName>
                                        </p:attrNameLst>
                                      </p:cBhvr>
                                      <p:to>
                                        <p:strVal val="visible"/>
                                      </p:to>
                                    </p:set>
                                    <p:anim calcmode="lin" valueType="num">
                                      <p:cBhvr>
                                        <p:cTn id="70"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72"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2">
                                            <p:txEl>
                                              <p:pRg st="4" end="4"/>
                                            </p:txEl>
                                          </p:spTgt>
                                        </p:tgtEl>
                                        <p:attrNameLst>
                                          <p:attrName>style.visibility</p:attrName>
                                        </p:attrNameLst>
                                      </p:cBhvr>
                                      <p:to>
                                        <p:strVal val="visible"/>
                                      </p:to>
                                    </p:set>
                                    <p:anim calcmode="lin" valueType="num">
                                      <p:cBhvr>
                                        <p:cTn id="79"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81"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2">
                                            <p:txEl>
                                              <p:pRg st="5" end="5"/>
                                            </p:txEl>
                                          </p:spTgt>
                                        </p:tgtEl>
                                        <p:attrNameLst>
                                          <p:attrName>style.visibility</p:attrName>
                                        </p:attrNameLst>
                                      </p:cBhvr>
                                      <p:to>
                                        <p:strVal val="visible"/>
                                      </p:to>
                                    </p:set>
                                    <p:anim calcmode="lin" valueType="num">
                                      <p:cBhvr>
                                        <p:cTn id="88"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90"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2">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lt">
                                    <p:tmPct val="10000"/>
                                  </p:iterate>
                                  <p:childTnLst>
                                    <p:set>
                                      <p:cBhvr>
                                        <p:cTn id="96" dur="1" fill="hold">
                                          <p:stCondLst>
                                            <p:cond delay="0"/>
                                          </p:stCondLst>
                                        </p:cTn>
                                        <p:tgtEl>
                                          <p:spTgt spid="2">
                                            <p:txEl>
                                              <p:pRg st="6" end="6"/>
                                            </p:txEl>
                                          </p:spTgt>
                                        </p:tgtEl>
                                        <p:attrNameLst>
                                          <p:attrName>style.visibility</p:attrName>
                                        </p:attrNameLst>
                                      </p:cBhvr>
                                      <p:to>
                                        <p:strVal val="visible"/>
                                      </p:to>
                                    </p:set>
                                    <p:anim calcmode="lin" valueType="num">
                                      <p:cBhvr>
                                        <p:cTn id="97" dur="50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99" dur="50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
                                            <p:txEl>
                                              <p:pRg st="6" end="6"/>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lt">
                                    <p:tmPct val="10000"/>
                                  </p:iterate>
                                  <p:childTnLst>
                                    <p:set>
                                      <p:cBhvr>
                                        <p:cTn id="105" dur="1" fill="hold">
                                          <p:stCondLst>
                                            <p:cond delay="0"/>
                                          </p:stCondLst>
                                        </p:cTn>
                                        <p:tgtEl>
                                          <p:spTgt spid="10"/>
                                        </p:tgtEl>
                                        <p:attrNameLst>
                                          <p:attrName>style.visibility</p:attrName>
                                        </p:attrNameLst>
                                      </p:cBhvr>
                                      <p:to>
                                        <p:strVal val="visible"/>
                                      </p:to>
                                    </p:set>
                                    <p:anim calcmode="lin" valueType="num">
                                      <p:cBhvr>
                                        <p:cTn id="10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10"/>
                                        </p:tgtEl>
                                        <p:attrNameLst>
                                          <p:attrName>ppt_y</p:attrName>
                                        </p:attrNameLst>
                                      </p:cBhvr>
                                      <p:tavLst>
                                        <p:tav tm="0">
                                          <p:val>
                                            <p:strVal val="#ppt_y"/>
                                          </p:val>
                                        </p:tav>
                                        <p:tav tm="100000">
                                          <p:val>
                                            <p:strVal val="#ppt_y"/>
                                          </p:val>
                                        </p:tav>
                                      </p:tavLst>
                                    </p:anim>
                                    <p:anim calcmode="lin" valueType="num">
                                      <p:cBhvr>
                                        <p:cTn id="10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10"/>
                                        </p:tgtEl>
                                      </p:cBhvr>
                                    </p:animEffect>
                                  </p:childTnLst>
                                </p:cTn>
                              </p:par>
                            </p:childTnLst>
                          </p:cTn>
                        </p:par>
                        <p:par>
                          <p:cTn id="111" fill="hold">
                            <p:stCondLst>
                              <p:cond delay="900"/>
                            </p:stCondLst>
                            <p:childTnLst>
                              <p:par>
                                <p:cTn id="112" presetID="53" presetClass="entr" presetSubtype="16" fill="hold" grpId="0" nodeType="after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childTnLst>
                          </p:cTn>
                        </p:par>
                        <p:par>
                          <p:cTn id="117" fill="hold">
                            <p:stCondLst>
                              <p:cond delay="1400"/>
                            </p:stCondLst>
                            <p:childTnLst>
                              <p:par>
                                <p:cTn id="118" presetID="10" presetClass="entr" presetSubtype="0" fill="hold" grpId="0" nodeType="afterEffect">
                                  <p:stCondLst>
                                    <p:cond delay="0"/>
                                  </p:stCondLst>
                                  <p:childTnLst>
                                    <p:set>
                                      <p:cBhvr>
                                        <p:cTn id="119" dur="1" fill="hold">
                                          <p:stCondLst>
                                            <p:cond delay="0"/>
                                          </p:stCondLst>
                                        </p:cTn>
                                        <p:tgtEl>
                                          <p:spTgt spid="9">
                                            <p:bg/>
                                          </p:spTgt>
                                        </p:tgtEl>
                                        <p:attrNameLst>
                                          <p:attrName>style.visibility</p:attrName>
                                        </p:attrNameLst>
                                      </p:cBhvr>
                                      <p:to>
                                        <p:strVal val="visible"/>
                                      </p:to>
                                    </p:set>
                                    <p:animEffect transition="in" filter="fade">
                                      <p:cBhvr>
                                        <p:cTn id="120" dur="500"/>
                                        <p:tgtEl>
                                          <p:spTgt spid="9">
                                            <p:bg/>
                                          </p:spTgt>
                                        </p:tgtEl>
                                      </p:cBhvr>
                                    </p:animEffect>
                                  </p:childTnLst>
                                </p:cTn>
                              </p:par>
                            </p:childTnLst>
                          </p:cTn>
                        </p:par>
                        <p:par>
                          <p:cTn id="121" fill="hold">
                            <p:stCondLst>
                              <p:cond delay="1900"/>
                            </p:stCondLst>
                            <p:childTnLst>
                              <p:par>
                                <p:cTn id="122" presetID="10" presetClass="entr" presetSubtype="0" fill="hold" grpId="0" nodeType="afterEffect">
                                  <p:stCondLst>
                                    <p:cond delay="0"/>
                                  </p:stCondLst>
                                  <p:childTnLst>
                                    <p:set>
                                      <p:cBhvr>
                                        <p:cTn id="123" dur="1" fill="hold">
                                          <p:stCondLst>
                                            <p:cond delay="0"/>
                                          </p:stCondLst>
                                        </p:cTn>
                                        <p:tgtEl>
                                          <p:spTgt spid="9">
                                            <p:txEl>
                                              <p:pRg st="0" end="0"/>
                                            </p:txEl>
                                          </p:spTgt>
                                        </p:tgtEl>
                                        <p:attrNameLst>
                                          <p:attrName>style.visibility</p:attrName>
                                        </p:attrNameLst>
                                      </p:cBhvr>
                                      <p:to>
                                        <p:strVal val="visible"/>
                                      </p:to>
                                    </p:set>
                                    <p:animEffect transition="in" filter="fade">
                                      <p:cBhvr>
                                        <p:cTn id="124" dur="500"/>
                                        <p:tgtEl>
                                          <p:spTgt spid="9">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
                                            <p:txEl>
                                              <p:pRg st="1" end="1"/>
                                            </p:txEl>
                                          </p:spTgt>
                                        </p:tgtEl>
                                        <p:attrNameLst>
                                          <p:attrName>style.visibility</p:attrName>
                                        </p:attrNameLst>
                                      </p:cBhvr>
                                      <p:to>
                                        <p:strVal val="visible"/>
                                      </p:to>
                                    </p:set>
                                    <p:animEffect transition="in" filter="fade">
                                      <p:cBhvr>
                                        <p:cTn id="129" dur="500"/>
                                        <p:tgtEl>
                                          <p:spTgt spid="9">
                                            <p:txEl>
                                              <p:pRg st="1" end="1"/>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
                                            <p:txEl>
                                              <p:pRg st="2" end="2"/>
                                            </p:txEl>
                                          </p:spTgt>
                                        </p:tgtEl>
                                        <p:attrNameLst>
                                          <p:attrName>style.visibility</p:attrName>
                                        </p:attrNameLst>
                                      </p:cBhvr>
                                      <p:to>
                                        <p:strVal val="visible"/>
                                      </p:to>
                                    </p:set>
                                    <p:animEffect transition="in" filter="fade">
                                      <p:cBhvr>
                                        <p:cTn id="134" dur="500"/>
                                        <p:tgtEl>
                                          <p:spTgt spid="9">
                                            <p:txEl>
                                              <p:pRg st="2" end="2"/>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
                                            <p:txEl>
                                              <p:pRg st="3" end="3"/>
                                            </p:txEl>
                                          </p:spTgt>
                                        </p:tgtEl>
                                        <p:attrNameLst>
                                          <p:attrName>style.visibility</p:attrName>
                                        </p:attrNameLst>
                                      </p:cBhvr>
                                      <p:to>
                                        <p:strVal val="visible"/>
                                      </p:to>
                                    </p:set>
                                    <p:animEffect transition="in" filter="fade">
                                      <p:cBhvr>
                                        <p:cTn id="139" dur="500"/>
                                        <p:tgtEl>
                                          <p:spTgt spid="9">
                                            <p:txEl>
                                              <p:pRg st="3" end="3"/>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9">
                                            <p:txEl>
                                              <p:pRg st="4" end="4"/>
                                            </p:txEl>
                                          </p:spTgt>
                                        </p:tgtEl>
                                        <p:attrNameLst>
                                          <p:attrName>style.visibility</p:attrName>
                                        </p:attrNameLst>
                                      </p:cBhvr>
                                      <p:to>
                                        <p:strVal val="visible"/>
                                      </p:to>
                                    </p:set>
                                    <p:animEffect transition="in" filter="fade">
                                      <p:cBhvr>
                                        <p:cTn id="144" dur="500"/>
                                        <p:tgtEl>
                                          <p:spTgt spid="9">
                                            <p:txEl>
                                              <p:pRg st="4" end="4"/>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9">
                                            <p:txEl>
                                              <p:pRg st="5" end="5"/>
                                            </p:txEl>
                                          </p:spTgt>
                                        </p:tgtEl>
                                        <p:attrNameLst>
                                          <p:attrName>style.visibility</p:attrName>
                                        </p:attrNameLst>
                                      </p:cBhvr>
                                      <p:to>
                                        <p:strVal val="visible"/>
                                      </p:to>
                                    </p:set>
                                    <p:animEffect transition="in" filter="fade">
                                      <p:cBhvr>
                                        <p:cTn id="149" dur="500"/>
                                        <p:tgtEl>
                                          <p:spTgt spid="9">
                                            <p:txEl>
                                              <p:pRg st="5" end="5"/>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9">
                                            <p:txEl>
                                              <p:pRg st="6" end="6"/>
                                            </p:txEl>
                                          </p:spTgt>
                                        </p:tgtEl>
                                        <p:attrNameLst>
                                          <p:attrName>style.visibility</p:attrName>
                                        </p:attrNameLst>
                                      </p:cBhvr>
                                      <p:to>
                                        <p:strVal val="visible"/>
                                      </p:to>
                                    </p:set>
                                    <p:animEffect transition="in" filter="fade">
                                      <p:cBhvr>
                                        <p:cTn id="154" dur="500"/>
                                        <p:tgtEl>
                                          <p:spTgt spid="9">
                                            <p:txEl>
                                              <p:pRg st="6" end="6"/>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
                                            <p:txEl>
                                              <p:pRg st="7" end="7"/>
                                            </p:txEl>
                                          </p:spTgt>
                                        </p:tgtEl>
                                        <p:attrNameLst>
                                          <p:attrName>style.visibility</p:attrName>
                                        </p:attrNameLst>
                                      </p:cBhvr>
                                      <p:to>
                                        <p:strVal val="visible"/>
                                      </p:to>
                                    </p:set>
                                    <p:animEffect transition="in" filter="fade">
                                      <p:cBhvr>
                                        <p:cTn id="159" dur="500"/>
                                        <p:tgtEl>
                                          <p:spTgt spid="9">
                                            <p:txEl>
                                              <p:pRg st="7" end="7"/>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11">
                                            <p:bg/>
                                          </p:spTgt>
                                        </p:tgtEl>
                                        <p:attrNameLst>
                                          <p:attrName>style.visibility</p:attrName>
                                        </p:attrNameLst>
                                      </p:cBhvr>
                                      <p:to>
                                        <p:strVal val="visible"/>
                                      </p:to>
                                    </p:set>
                                    <p:animEffect transition="in" filter="fade">
                                      <p:cBhvr>
                                        <p:cTn id="164" dur="500"/>
                                        <p:tgtEl>
                                          <p:spTgt spid="11">
                                            <p:bg/>
                                          </p:spTgt>
                                        </p:tgtEl>
                                      </p:cBhvr>
                                    </p:animEffect>
                                  </p:childTnLst>
                                </p:cTn>
                              </p:par>
                            </p:childTnLst>
                          </p:cTn>
                        </p:par>
                        <p:par>
                          <p:cTn id="165" fill="hold">
                            <p:stCondLst>
                              <p:cond delay="500"/>
                            </p:stCondLst>
                            <p:childTnLst>
                              <p:par>
                                <p:cTn id="166" presetID="10" presetClass="entr" presetSubtype="0" fill="hold" grpId="0" nodeType="afterEffect">
                                  <p:stCondLst>
                                    <p:cond delay="0"/>
                                  </p:stCondLst>
                                  <p:childTnLst>
                                    <p:set>
                                      <p:cBhvr>
                                        <p:cTn id="167" dur="1" fill="hold">
                                          <p:stCondLst>
                                            <p:cond delay="0"/>
                                          </p:stCondLst>
                                        </p:cTn>
                                        <p:tgtEl>
                                          <p:spTgt spid="11">
                                            <p:txEl>
                                              <p:pRg st="0" end="0"/>
                                            </p:txEl>
                                          </p:spTgt>
                                        </p:tgtEl>
                                        <p:attrNameLst>
                                          <p:attrName>style.visibility</p:attrName>
                                        </p:attrNameLst>
                                      </p:cBhvr>
                                      <p:to>
                                        <p:strVal val="visible"/>
                                      </p:to>
                                    </p:set>
                                    <p:animEffect transition="in" filter="fade">
                                      <p:cBhvr>
                                        <p:cTn id="16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uiExpand="1" build="allAtOnce" animBg="1"/>
      <p:bldP spid="6" grpId="0" animBg="1"/>
      <p:bldP spid="7" grpId="0" animBg="1"/>
      <p:bldP spid="8" grpId="0" animBg="1"/>
      <p:bldP spid="9" grpId="0" uiExpand="1" build="p" animBg="1"/>
      <p:bldP spid="10" grpId="0" animBg="1"/>
      <p:bldP spid="11"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4" name="Oval 3"/>
          <p:cNvSpPr/>
          <p:nvPr/>
        </p:nvSpPr>
        <p:spPr>
          <a:xfrm>
            <a:off x="0" y="0"/>
            <a:ext cx="9144000" cy="6858000"/>
          </a:xfrm>
          <a:prstGeom prst="ellipse">
            <a:avLst/>
          </a:prstGeom>
          <a:solidFill>
            <a:srgbClr val="0070C0"/>
          </a:solidFill>
          <a:ln>
            <a:solidFill>
              <a:srgbClr val="00B0F0"/>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41300" dirty="0" smtClean="0">
                <a:ln>
                  <a:solidFill>
                    <a:sysClr val="windowText" lastClr="000000"/>
                  </a:solidFill>
                </a:ln>
                <a:solidFill>
                  <a:srgbClr val="FFFF00"/>
                </a:solidFill>
                <a:cs typeface="B Nazanin Outline" pitchFamily="2" charset="-78"/>
              </a:rPr>
              <a:t>6</a:t>
            </a:r>
            <a:endParaRPr lang="fa-IR" dirty="0">
              <a:ln>
                <a:solidFill>
                  <a:sysClr val="windowText" lastClr="000000"/>
                </a:solidFill>
              </a:ln>
              <a:solidFill>
                <a:srgbClr val="FFFF00"/>
              </a:solidFill>
              <a:cs typeface="B Nazanin Outline" pitchFamily="2" charset="-78"/>
            </a:endParaRPr>
          </a:p>
        </p:txBody>
      </p:sp>
      <p:sp>
        <p:nvSpPr>
          <p:cNvPr id="3" name="Rectangle 2"/>
          <p:cNvSpPr/>
          <p:nvPr/>
        </p:nvSpPr>
        <p:spPr>
          <a:xfrm>
            <a:off x="2339752" y="4797152"/>
            <a:ext cx="2448272" cy="576064"/>
          </a:xfrm>
          <a:prstGeom prst="rect">
            <a:avLst/>
          </a:prstGeom>
          <a:solidFill>
            <a:srgbClr val="00B0F0"/>
          </a:solidFill>
          <a:ln w="9525" cap="flat" cmpd="sng" algn="ctr">
            <a:solidFill>
              <a:srgbClr val="A5B592">
                <a:shade val="50000"/>
              </a:srgbClr>
            </a:solidFill>
            <a:prstDash val="solid"/>
          </a:ln>
          <a:effectLst>
            <a:softEdge rad="127000"/>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0" cap="none" spc="0" normalizeH="0" baseline="0" noProof="0" dirty="0" smtClean="0">
                <a:ln>
                  <a:noFill/>
                </a:ln>
                <a:solidFill>
                  <a:srgbClr val="4BACC6">
                    <a:lumMod val="20000"/>
                    <a:lumOff val="80000"/>
                  </a:srgbClr>
                </a:solidFill>
                <a:effectLst/>
                <a:uLnTx/>
                <a:uFillTx/>
                <a:latin typeface="Constantia"/>
                <a:cs typeface="B Lotus" pitchFamily="2" charset="-78"/>
              </a:rPr>
              <a:t>برخی از</a:t>
            </a:r>
            <a:r>
              <a:rPr kumimoji="0" lang="fa-IR" sz="3200" b="0" i="0" u="none" strike="noStrike" kern="0" cap="none" spc="0" normalizeH="0" noProof="0" dirty="0" smtClean="0">
                <a:ln>
                  <a:noFill/>
                </a:ln>
                <a:solidFill>
                  <a:srgbClr val="4BACC6">
                    <a:lumMod val="20000"/>
                    <a:lumOff val="80000"/>
                  </a:srgbClr>
                </a:solidFill>
                <a:effectLst/>
                <a:uLnTx/>
                <a:uFillTx/>
                <a:latin typeface="Constantia"/>
                <a:cs typeface="B Lotus" pitchFamily="2" charset="-78"/>
              </a:rPr>
              <a:t> </a:t>
            </a:r>
            <a:r>
              <a:rPr kumimoji="0" lang="fa-IR" sz="3200" b="0" i="0" u="none" strike="noStrike" kern="0" cap="none" spc="0" normalizeH="0" baseline="0" noProof="0" dirty="0" smtClean="0">
                <a:ln>
                  <a:noFill/>
                </a:ln>
                <a:solidFill>
                  <a:srgbClr val="4BACC6">
                    <a:lumMod val="20000"/>
                    <a:lumOff val="80000"/>
                  </a:srgbClr>
                </a:solidFill>
                <a:effectLst/>
                <a:uLnTx/>
                <a:uFillTx/>
                <a:latin typeface="Constantia"/>
                <a:cs typeface="B Lotus" pitchFamily="2" charset="-78"/>
              </a:rPr>
              <a:t>آثار  نماز</a:t>
            </a:r>
            <a:endParaRPr kumimoji="0" lang="en-US" sz="3200" b="0" i="0" u="none" strike="noStrike" kern="0" cap="none" spc="0" normalizeH="0" baseline="0" noProof="0" dirty="0">
              <a:ln>
                <a:noFill/>
              </a:ln>
              <a:solidFill>
                <a:srgbClr val="4BACC6">
                  <a:lumMod val="20000"/>
                  <a:lumOff val="80000"/>
                </a:srgbClr>
              </a:solidFill>
              <a:effectLst/>
              <a:uLnTx/>
              <a:uFillTx/>
              <a:latin typeface="Constantia"/>
              <a:cs typeface="B Lotus" pitchFamily="2" charset="-78"/>
            </a:endParaRPr>
          </a:p>
        </p:txBody>
      </p:sp>
      <p:sp>
        <p:nvSpPr>
          <p:cNvPr id="5" name="Rounded Rectangle 4"/>
          <p:cNvSpPr/>
          <p:nvPr/>
        </p:nvSpPr>
        <p:spPr>
          <a:xfrm>
            <a:off x="0" y="5949280"/>
            <a:ext cx="9144000" cy="908720"/>
          </a:xfrm>
          <a:prstGeom prst="roundRect">
            <a:avLst>
              <a:gd name="adj" fmla="val 0"/>
            </a:avLst>
          </a:prstGeom>
          <a:noFill/>
          <a:ln w="25400" cap="flat" cmpd="sng" algn="ctr">
            <a:noFill/>
            <a:prstDash val="solid"/>
          </a:ln>
          <a:effectLst/>
        </p:spPr>
        <p:txBody>
          <a:bodyPr rtlCol="0" anchor="ctr"/>
          <a:lstStyle/>
          <a:p>
            <a:pPr marL="0" marR="0" lvl="0" indent="0" algn="justLow" defTabSz="914400" rtl="1" eaLnBrk="1" fontAlgn="auto" latinLnBrk="0" hangingPunct="1">
              <a:lnSpc>
                <a:spcPct val="115000"/>
              </a:lnSpc>
              <a:spcBef>
                <a:spcPts val="0"/>
              </a:spcBef>
              <a:spcAft>
                <a:spcPts val="1000"/>
              </a:spcAft>
              <a:buClrTx/>
              <a:buSzTx/>
              <a:buFontTx/>
              <a:buNone/>
              <a:tabLst/>
              <a:defRPr/>
            </a:pPr>
            <a:r>
              <a:rPr kumimoji="0" lang="fa-IR" sz="1800" b="0"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الإمام</a:t>
            </a:r>
            <a:r>
              <a:rPr kumimoji="0" lang="fa-IR" sz="1800" b="0"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800" b="0"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الصّادق</a:t>
            </a:r>
            <a:r>
              <a:rPr kumimoji="0" lang="fa-IR" sz="1800" b="0"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«ع»: </a:t>
            </a:r>
            <a:endParaRPr kumimoji="0" lang="fa-IR" sz="1800" b="0" i="0" u="none" strike="noStrike" kern="0" cap="none" spc="0" normalizeH="0" baseline="0" noProof="0" dirty="0" smtClean="0">
              <a:ln>
                <a:noFill/>
              </a:ln>
              <a:solidFill>
                <a:srgbClr val="00B050"/>
              </a:solidFill>
              <a:effectLst/>
              <a:uLnTx/>
              <a:uFillTx/>
              <a:latin typeface="Calibri"/>
              <a:ea typeface="Calibri"/>
              <a:cs typeface="B Nazanin" panose="00000400000000000000" pitchFamily="2" charset="-78"/>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fa-IR" sz="1600" b="1" i="0" u="none" strike="noStrike" kern="0" cap="none" spc="0" normalizeH="0" baseline="0" noProof="0" dirty="0" err="1" smtClean="0">
                <a:ln>
                  <a:noFill/>
                </a:ln>
                <a:solidFill>
                  <a:srgbClr val="00B050"/>
                </a:solidFill>
                <a:effectLst/>
                <a:uLnTx/>
                <a:uFillTx/>
                <a:latin typeface="Calibri"/>
                <a:ea typeface="Calibri"/>
                <a:cs typeface="B Nazanin" panose="00000400000000000000" pitchFamily="2" charset="-78"/>
              </a:rPr>
              <a:t>خصلتان</a:t>
            </a:r>
            <a:r>
              <a:rPr kumimoji="0" lang="fa-IR" sz="1600" b="1" i="0" u="none" strike="noStrike" kern="0" cap="none" spc="0" normalizeH="0" baseline="0" noProof="0" dirty="0" smtClean="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من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كانتا</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فيه</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إلّا</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فاعزب</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قيل</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و ما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هما</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قال: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الصّلاة</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في</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مواقيتها</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المحافظة</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عليها</a:t>
            </a:r>
            <a:r>
              <a:rPr kumimoji="0" lang="fa-IR"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solidFill>
                  <a:srgbClr val="00B050"/>
                </a:solidFill>
                <a:effectLst/>
                <a:uLnTx/>
                <a:uFillTx/>
                <a:latin typeface="Calibri"/>
                <a:ea typeface="Calibri"/>
                <a:cs typeface="B Nazanin" panose="00000400000000000000" pitchFamily="2" charset="-78"/>
              </a:rPr>
              <a:t>المؤاساة</a:t>
            </a:r>
            <a:r>
              <a:rPr kumimoji="0" lang="fa-IR" sz="1600" b="1" i="0" u="none" strike="noStrike" kern="0" cap="none" spc="0" normalizeH="0" baseline="0" noProof="0" dirty="0" smtClean="0">
                <a:ln>
                  <a:noFill/>
                </a:ln>
                <a:solidFill>
                  <a:srgbClr val="00B050"/>
                </a:solidFill>
                <a:effectLst/>
                <a:uLnTx/>
                <a:uFillTx/>
                <a:latin typeface="Calibri"/>
                <a:ea typeface="Calibri"/>
                <a:cs typeface="B Nazanin" panose="00000400000000000000" pitchFamily="2" charset="-78"/>
              </a:rPr>
              <a:t>».</a:t>
            </a:r>
            <a:endParaRPr kumimoji="0" lang="en-US" sz="1600" b="1" i="0" u="none" strike="noStrike" kern="0" cap="none" spc="0" normalizeH="0" baseline="0" noProof="0" dirty="0">
              <a:ln>
                <a:noFill/>
              </a:ln>
              <a:solidFill>
                <a:srgbClr val="00B050"/>
              </a:solidFill>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399038847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14000">
              <a:srgbClr val="FFE5FA"/>
            </a:gs>
            <a:gs pos="100000">
              <a:srgbClr val="FB89E3"/>
            </a:gs>
            <a:gs pos="76000">
              <a:srgbClr val="FEDAFB"/>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ounded Rectangle 1"/>
          <p:cNvSpPr/>
          <p:nvPr/>
        </p:nvSpPr>
        <p:spPr>
          <a:xfrm>
            <a:off x="171600" y="153600"/>
            <a:ext cx="8820000" cy="6552000"/>
          </a:xfrm>
          <a:prstGeom prst="roundRect">
            <a:avLst>
              <a:gd name="adj" fmla="val 182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Low" rtl="1">
              <a:buFont typeface="Courier New" panose="02070309020205020404" pitchFamily="49" charset="0"/>
              <a:buChar char="o"/>
            </a:pPr>
            <a:r>
              <a:rPr lang="fa-IR" sz="4800" b="1" dirty="0" smtClean="0">
                <a:solidFill>
                  <a:sysClr val="windowText" lastClr="000000"/>
                </a:solidFill>
                <a:cs typeface="B Titr" panose="00000700000000000000" pitchFamily="2" charset="-78"/>
              </a:rPr>
              <a:t>دو اثر عمده نماز </a:t>
            </a:r>
          </a:p>
          <a:p>
            <a:pPr algn="justLow" rtl="1"/>
            <a:endParaRPr lang="fa-IR" sz="4800" b="1" dirty="0" smtClean="0">
              <a:solidFill>
                <a:sysClr val="windowText" lastClr="000000"/>
              </a:solidFill>
              <a:cs typeface="B Badr" panose="00000400000000000000" pitchFamily="2" charset="-78"/>
            </a:endParaRPr>
          </a:p>
          <a:p>
            <a:pPr algn="justLow" rtl="1">
              <a:lnSpc>
                <a:spcPct val="150000"/>
              </a:lnSpc>
            </a:pPr>
            <a:r>
              <a:rPr lang="fa-IR" sz="4800" b="1" dirty="0" smtClean="0">
                <a:solidFill>
                  <a:sysClr val="windowText" lastClr="000000"/>
                </a:solidFill>
                <a:cs typeface="B Zar" pitchFamily="2" charset="-78"/>
              </a:rPr>
              <a:t>1) بیان ریشه بدیها </a:t>
            </a:r>
          </a:p>
          <a:p>
            <a:pPr algn="justLow" rtl="1">
              <a:lnSpc>
                <a:spcPct val="150000"/>
              </a:lnSpc>
            </a:pPr>
            <a:r>
              <a:rPr lang="fa-IR" sz="2400" b="1" dirty="0" smtClean="0">
                <a:solidFill>
                  <a:sysClr val="windowText" lastClr="000000"/>
                </a:solidFill>
                <a:cs typeface="B Kamran" panose="00000400000000000000" pitchFamily="2" charset="-78"/>
              </a:rPr>
              <a:t>(حرص، بی تابی، بخل، بی عقلی، تکبر، شرک، حب دنیا، ناامیدی، اضطراب، غفلت، شیطان، شهوت و ... )  </a:t>
            </a:r>
            <a:r>
              <a:rPr lang="fa-IR" sz="2400" b="1" dirty="0" smtClean="0">
                <a:solidFill>
                  <a:srgbClr val="00B050"/>
                </a:solidFill>
                <a:cs typeface="B Kamran" panose="00000400000000000000" pitchFamily="2" charset="-78"/>
              </a:rPr>
              <a:t>( معارج، مائده/ 58، بقره/45، حج/45، روم/31، نجم/29، هود / 114، طه/14، رعد/28، طه/ 114، مائده/91، مریم/59، عنکبوت/59 و ... .)</a:t>
            </a:r>
          </a:p>
          <a:p>
            <a:pPr algn="justLow" rtl="1">
              <a:lnSpc>
                <a:spcPct val="150000"/>
              </a:lnSpc>
            </a:pPr>
            <a:r>
              <a:rPr lang="fa-IR" sz="4800" b="1" dirty="0" smtClean="0">
                <a:solidFill>
                  <a:sysClr val="windowText" lastClr="000000"/>
                </a:solidFill>
                <a:cs typeface="B Zar" pitchFamily="2" charset="-78"/>
              </a:rPr>
              <a:t>2) تقویت کبریائی خدا و خدا باوری</a:t>
            </a:r>
          </a:p>
        </p:txBody>
      </p:sp>
    </p:spTree>
    <p:extLst>
      <p:ext uri="{BB962C8B-B14F-4D97-AF65-F5344CB8AC3E}">
        <p14:creationId xmlns:p14="http://schemas.microsoft.com/office/powerpoint/2010/main" val="35861096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141106"/>
            <a:ext cx="8892480" cy="6624736"/>
          </a:xfrm>
          <a:prstGeom prst="roundRect">
            <a:avLst>
              <a:gd name="adj" fmla="val 2658"/>
            </a:avLst>
          </a:prstGeom>
          <a:gradFill flip="none" rotWithShape="1">
            <a:gsLst>
              <a:gs pos="0">
                <a:schemeClr val="accent1">
                  <a:tint val="20000"/>
                  <a:satMod val="180000"/>
                  <a:lumMod val="98000"/>
                </a:schemeClr>
              </a:gs>
              <a:gs pos="40000">
                <a:schemeClr val="accent1">
                  <a:tint val="30000"/>
                  <a:satMod val="260000"/>
                  <a:lumMod val="84000"/>
                </a:schemeClr>
              </a:gs>
              <a:gs pos="100000">
                <a:schemeClr val="accent1">
                  <a:tint val="100000"/>
                  <a:satMod val="110000"/>
                  <a:lumMod val="100000"/>
                </a:schemeClr>
              </a:gs>
            </a:gsLst>
            <a:lin ang="5400000" scaled="1"/>
            <a:tileRect/>
          </a:gradFill>
          <a:effectLst>
            <a:glow rad="228600">
              <a:schemeClr val="accent3">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lnSpc>
                <a:spcPct val="150000"/>
              </a:lnSpc>
            </a:pPr>
            <a:r>
              <a:rPr lang="fa-IR" sz="19900" b="1" dirty="0" smtClean="0">
                <a:ln>
                  <a:solidFill>
                    <a:sysClr val="windowText" lastClr="000000"/>
                  </a:solidFill>
                </a:ln>
                <a:solidFill>
                  <a:schemeClr val="accent3"/>
                </a:solidFill>
                <a:cs typeface="B Karim" pitchFamily="2" charset="-78"/>
              </a:rPr>
              <a:t>مقدمه</a:t>
            </a:r>
            <a:endParaRPr lang="fa-IR" sz="11500" b="1" dirty="0">
              <a:ln>
                <a:solidFill>
                  <a:sysClr val="windowText" lastClr="000000"/>
                </a:solidFill>
              </a:ln>
              <a:solidFill>
                <a:schemeClr val="accent3"/>
              </a:solidFill>
              <a:cs typeface="B Karim" pitchFamily="2" charset="-78"/>
            </a:endParaRPr>
          </a:p>
        </p:txBody>
      </p:sp>
    </p:spTree>
    <p:extLst>
      <p:ext uri="{BB962C8B-B14F-4D97-AF65-F5344CB8AC3E}">
        <p14:creationId xmlns:p14="http://schemas.microsoft.com/office/powerpoint/2010/main" val="7555444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نگهدارنده مکان محتوا 3"/>
          <p:cNvSpPr>
            <a:spLocks noGrp="1"/>
          </p:cNvSpPr>
          <p:nvPr>
            <p:ph sz="half" idx="2"/>
          </p:nvPr>
        </p:nvSpPr>
        <p:spPr>
          <a:xfrm>
            <a:off x="0" y="0"/>
            <a:ext cx="9108504" cy="6858000"/>
          </a:xfrm>
          <a:solidFill>
            <a:srgbClr val="012D0D"/>
          </a:solidFill>
          <a:effectLst>
            <a:glow rad="228600">
              <a:schemeClr val="accent5">
                <a:satMod val="175000"/>
                <a:alpha val="40000"/>
              </a:schemeClr>
            </a:glow>
          </a:effectLst>
        </p:spPr>
        <p:txBody>
          <a:bodyPr anchor="ctr">
            <a:noAutofit/>
            <a:scene3d>
              <a:camera prst="orthographicFront"/>
              <a:lightRig rig="sunset" dir="t"/>
            </a:scene3d>
            <a:sp3d prstMaterial="dkEdge"/>
          </a:bodyPr>
          <a:lstStyle/>
          <a:p>
            <a:pPr>
              <a:lnSpc>
                <a:spcPct val="170000"/>
              </a:lnSpc>
              <a:spcBef>
                <a:spcPts val="0"/>
              </a:spcBef>
              <a:buClrTx/>
              <a:buSzTx/>
            </a:pPr>
            <a:r>
              <a:rPr lang="fa-IR" sz="3600" b="1" dirty="0" smtClean="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إِنَّ </a:t>
            </a:r>
            <a:r>
              <a:rPr lang="fa-IR" sz="3600" b="1" dirty="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الْانسَانَ خُلِقَ </a:t>
            </a:r>
            <a:r>
              <a:rPr lang="fa-IR" sz="3600" b="1" dirty="0" smtClean="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هَلُوعًا </a:t>
            </a:r>
          </a:p>
          <a:p>
            <a:pPr>
              <a:lnSpc>
                <a:spcPct val="170000"/>
              </a:lnSpc>
              <a:spcBef>
                <a:spcPts val="0"/>
              </a:spcBef>
              <a:buClrTx/>
              <a:buSzTx/>
            </a:pPr>
            <a:r>
              <a:rPr lang="fa-IR" sz="2800" dirty="0" smtClean="0">
                <a:solidFill>
                  <a:srgbClr val="FFFF00"/>
                </a:solidFill>
                <a:effectLst>
                  <a:glow rad="101600">
                    <a:schemeClr val="tx1">
                      <a:alpha val="60000"/>
                    </a:schemeClr>
                  </a:glow>
                </a:effectLst>
                <a:cs typeface="B Kamran" pitchFamily="2" charset="-78"/>
              </a:rPr>
              <a:t>همانا </a:t>
            </a:r>
            <a:r>
              <a:rPr lang="fa-IR" sz="2800" dirty="0">
                <a:solidFill>
                  <a:srgbClr val="FFFF00"/>
                </a:solidFill>
                <a:effectLst>
                  <a:glow rad="101600">
                    <a:schemeClr val="tx1">
                      <a:alpha val="60000"/>
                    </a:schemeClr>
                  </a:glow>
                </a:effectLst>
                <a:cs typeface="B Kamran" pitchFamily="2" charset="-78"/>
              </a:rPr>
              <a:t>انسان حريص و بى‏تاب آفريده شده است </a:t>
            </a:r>
            <a:endParaRPr lang="fa-IR" sz="2800" b="1" dirty="0">
              <a:ln w="12700">
                <a:noFill/>
                <a:prstDash val="solid"/>
              </a:ln>
              <a:solidFill>
                <a:srgbClr val="FF0000"/>
              </a:solidFill>
              <a:effectLst>
                <a:glow rad="101600">
                  <a:schemeClr val="tx1">
                    <a:alpha val="60000"/>
                  </a:schemeClr>
                </a:glow>
              </a:effectLst>
              <a:cs typeface="B Kamran" pitchFamily="2" charset="-78"/>
            </a:endParaRPr>
          </a:p>
          <a:p>
            <a:pPr>
              <a:lnSpc>
                <a:spcPct val="170000"/>
              </a:lnSpc>
              <a:spcBef>
                <a:spcPts val="0"/>
              </a:spcBef>
              <a:buClrTx/>
              <a:buSzTx/>
            </a:pPr>
            <a:r>
              <a:rPr lang="fa-IR" sz="3600" b="1" dirty="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إِذَا مَسَّهُ الشَّرُّ </a:t>
            </a:r>
            <a:r>
              <a:rPr lang="fa-IR" sz="3600" b="1" dirty="0" smtClean="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جَزُوعًا </a:t>
            </a:r>
          </a:p>
          <a:p>
            <a:pPr>
              <a:lnSpc>
                <a:spcPct val="170000"/>
              </a:lnSpc>
              <a:spcBef>
                <a:spcPts val="0"/>
              </a:spcBef>
              <a:buClrTx/>
              <a:buSzTx/>
            </a:pPr>
            <a:r>
              <a:rPr lang="fa-IR" sz="2800" dirty="0" smtClean="0">
                <a:solidFill>
                  <a:srgbClr val="FFFF00"/>
                </a:solidFill>
                <a:effectLst>
                  <a:glow rad="101600">
                    <a:schemeClr val="tx1">
                      <a:alpha val="60000"/>
                    </a:schemeClr>
                  </a:glow>
                </a:effectLst>
                <a:cs typeface="B Kamran" pitchFamily="2" charset="-78"/>
              </a:rPr>
              <a:t>چون </a:t>
            </a:r>
            <a:r>
              <a:rPr lang="fa-IR" sz="2800" dirty="0">
                <a:solidFill>
                  <a:srgbClr val="FFFF00"/>
                </a:solidFill>
                <a:effectLst>
                  <a:glow rad="101600">
                    <a:schemeClr val="tx1">
                      <a:alpha val="60000"/>
                    </a:schemeClr>
                  </a:glow>
                </a:effectLst>
                <a:cs typeface="B Kamran" pitchFamily="2" charset="-78"/>
              </a:rPr>
              <a:t>آسيبى به او رسد، بى‏تاب است، </a:t>
            </a:r>
            <a:endParaRPr lang="fa-IR" sz="2800" b="1" dirty="0">
              <a:ln w="12700">
                <a:noFill/>
                <a:prstDash val="solid"/>
              </a:ln>
              <a:solidFill>
                <a:srgbClr val="FF0000"/>
              </a:solidFill>
              <a:effectLst>
                <a:glow rad="101600">
                  <a:schemeClr val="tx1">
                    <a:alpha val="60000"/>
                  </a:schemeClr>
                </a:glow>
              </a:effectLst>
              <a:cs typeface="B Kamran" pitchFamily="2" charset="-78"/>
            </a:endParaRPr>
          </a:p>
          <a:p>
            <a:pPr>
              <a:lnSpc>
                <a:spcPct val="170000"/>
              </a:lnSpc>
              <a:spcBef>
                <a:spcPts val="0"/>
              </a:spcBef>
              <a:buClrTx/>
              <a:buSzTx/>
            </a:pPr>
            <a:r>
              <a:rPr lang="fa-IR" sz="3600" b="1" dirty="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وَ إِذَا مَسَّهُ الخْيرُْ </a:t>
            </a:r>
            <a:r>
              <a:rPr lang="fa-IR" sz="3600" b="1" dirty="0" smtClean="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مَنُوعًا </a:t>
            </a:r>
          </a:p>
          <a:p>
            <a:pPr>
              <a:lnSpc>
                <a:spcPct val="170000"/>
              </a:lnSpc>
              <a:spcBef>
                <a:spcPts val="0"/>
              </a:spcBef>
              <a:buClrTx/>
              <a:buSzTx/>
            </a:pPr>
            <a:r>
              <a:rPr lang="fa-IR" sz="2800" dirty="0" smtClean="0">
                <a:solidFill>
                  <a:srgbClr val="FFFF00"/>
                </a:solidFill>
                <a:effectLst>
                  <a:glow rad="101600">
                    <a:schemeClr val="tx1">
                      <a:alpha val="60000"/>
                    </a:schemeClr>
                  </a:glow>
                </a:effectLst>
                <a:cs typeface="B Kamran" pitchFamily="2" charset="-78"/>
              </a:rPr>
              <a:t> </a:t>
            </a:r>
            <a:r>
              <a:rPr lang="fa-IR" sz="2800" dirty="0">
                <a:solidFill>
                  <a:srgbClr val="FFFF00"/>
                </a:solidFill>
                <a:effectLst>
                  <a:glow rad="101600">
                    <a:schemeClr val="tx1">
                      <a:alpha val="60000"/>
                    </a:schemeClr>
                  </a:glow>
                </a:effectLst>
                <a:cs typeface="B Kamran" pitchFamily="2" charset="-78"/>
              </a:rPr>
              <a:t>و هنگامى كه خير و خوشى [و مال و رفاهى‏] به او رسد، بسيار بخيل و بازدارنده است، </a:t>
            </a:r>
            <a:endParaRPr lang="fa-IR" sz="2800" b="1" dirty="0">
              <a:ln w="12700">
                <a:noFill/>
                <a:prstDash val="solid"/>
              </a:ln>
              <a:solidFill>
                <a:srgbClr val="FF0000"/>
              </a:solidFill>
              <a:effectLst>
                <a:glow rad="101600">
                  <a:schemeClr val="tx1">
                    <a:alpha val="60000"/>
                  </a:schemeClr>
                </a:glow>
              </a:effectLst>
              <a:cs typeface="B Kamran" pitchFamily="2" charset="-78"/>
            </a:endParaRPr>
          </a:p>
          <a:p>
            <a:pPr>
              <a:lnSpc>
                <a:spcPct val="170000"/>
              </a:lnSpc>
              <a:spcBef>
                <a:spcPts val="0"/>
              </a:spcBef>
              <a:buClrTx/>
              <a:buSzTx/>
            </a:pPr>
            <a:r>
              <a:rPr lang="fa-IR" sz="3600" b="1" dirty="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إِلَّا </a:t>
            </a:r>
            <a:r>
              <a:rPr lang="fa-IR" sz="3600" b="1" dirty="0" smtClean="0">
                <a:ln w="12700">
                  <a:noFill/>
                  <a:prstDash val="solid"/>
                </a:ln>
                <a:solidFill>
                  <a:srgbClr val="FFC000"/>
                </a:solidFill>
                <a:effectLst>
                  <a:glow rad="101600">
                    <a:schemeClr val="tx1">
                      <a:alpha val="60000"/>
                    </a:schemeClr>
                  </a:glow>
                  <a:outerShdw blurRad="41275" dist="20320" dir="1800000" algn="tl" rotWithShape="0">
                    <a:srgbClr val="000000">
                      <a:alpha val="40000"/>
                    </a:srgbClr>
                  </a:outerShdw>
                </a:effectLst>
                <a:cs typeface="B Compset" pitchFamily="2" charset="-78"/>
              </a:rPr>
              <a:t>الْمُصَلِّينَ</a:t>
            </a:r>
          </a:p>
          <a:p>
            <a:pPr>
              <a:lnSpc>
                <a:spcPct val="170000"/>
              </a:lnSpc>
              <a:spcBef>
                <a:spcPts val="0"/>
              </a:spcBef>
              <a:buClrTx/>
              <a:buSzTx/>
            </a:pPr>
            <a:r>
              <a:rPr lang="fa-IR" sz="2800" dirty="0" smtClean="0">
                <a:solidFill>
                  <a:srgbClr val="FFFF00"/>
                </a:solidFill>
                <a:effectLst>
                  <a:glow rad="101600">
                    <a:schemeClr val="tx1">
                      <a:alpha val="60000"/>
                    </a:schemeClr>
                  </a:glow>
                </a:effectLst>
                <a:cs typeface="B Kamran" pitchFamily="2" charset="-78"/>
              </a:rPr>
              <a:t> </a:t>
            </a:r>
            <a:r>
              <a:rPr lang="fa-IR" sz="2800" dirty="0">
                <a:solidFill>
                  <a:srgbClr val="FFFF00"/>
                </a:solidFill>
                <a:effectLst>
                  <a:glow rad="101600">
                    <a:schemeClr val="tx1">
                      <a:alpha val="60000"/>
                    </a:schemeClr>
                  </a:glow>
                </a:effectLst>
                <a:cs typeface="B Kamran" pitchFamily="2" charset="-78"/>
              </a:rPr>
              <a:t>مگر نماز گزاران،  </a:t>
            </a:r>
            <a:r>
              <a:rPr lang="fa-IR" sz="2800" dirty="0" smtClean="0">
                <a:solidFill>
                  <a:srgbClr val="FFFF00"/>
                </a:solidFill>
                <a:effectLst>
                  <a:glow rad="101600">
                    <a:schemeClr val="tx1">
                      <a:alpha val="60000"/>
                    </a:schemeClr>
                  </a:glow>
                </a:effectLst>
                <a:cs typeface="B Kamran" pitchFamily="2" charset="-78"/>
              </a:rPr>
              <a:t>                                                               </a:t>
            </a:r>
            <a:r>
              <a:rPr lang="fa-IR" sz="2000" dirty="0" smtClean="0">
                <a:ln w="12700">
                  <a:noFill/>
                  <a:prstDash val="solid"/>
                </a:ln>
                <a:solidFill>
                  <a:schemeClr val="bg1"/>
                </a:solidFill>
                <a:effectLst>
                  <a:outerShdw blurRad="41275" dist="20320" dir="1800000" algn="tl" rotWithShape="0">
                    <a:srgbClr val="000000">
                      <a:alpha val="40000"/>
                    </a:srgbClr>
                  </a:outerShdw>
                </a:effectLst>
                <a:cs typeface="B Compset" pitchFamily="2" charset="-78"/>
              </a:rPr>
              <a:t>(</a:t>
            </a:r>
            <a:r>
              <a:rPr lang="fa-IR" sz="2000" dirty="0">
                <a:ln w="12700">
                  <a:noFill/>
                  <a:prstDash val="solid"/>
                </a:ln>
                <a:solidFill>
                  <a:schemeClr val="bg1"/>
                </a:solidFill>
                <a:effectLst>
                  <a:outerShdw blurRad="41275" dist="20320" dir="1800000" algn="tl" rotWithShape="0">
                    <a:srgbClr val="000000">
                      <a:alpha val="40000"/>
                    </a:srgbClr>
                  </a:outerShdw>
                </a:effectLst>
                <a:cs typeface="B Compset" pitchFamily="2" charset="-78"/>
              </a:rPr>
              <a:t>22 تا 19  معارج) </a:t>
            </a:r>
            <a:endParaRPr lang="fa-IR" sz="2000" dirty="0">
              <a:ln w="12700">
                <a:noFill/>
                <a:prstDash val="solid"/>
              </a:ln>
              <a:solidFill>
                <a:schemeClr val="bg1"/>
              </a:solidFill>
              <a:effectLst>
                <a:outerShdw blurRad="41275" dist="20320" dir="1800000" algn="tl" rotWithShape="0">
                  <a:srgbClr val="000000">
                    <a:alpha val="40000"/>
                  </a:srgbClr>
                </a:outerShdw>
              </a:effectLst>
              <a:cs typeface="B Kamran" pitchFamily="2" charset="-78"/>
            </a:endParaRPr>
          </a:p>
        </p:txBody>
      </p:sp>
    </p:spTree>
    <p:extLst>
      <p:ext uri="{BB962C8B-B14F-4D97-AF65-F5344CB8AC3E}">
        <p14:creationId xmlns:p14="http://schemas.microsoft.com/office/powerpoint/2010/main" val="281616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4">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4">
                                            <p:txEl>
                                              <p:pRg st="3" end="3"/>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p:cTn id="3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4">
                                            <p:txEl>
                                              <p:pRg st="4" end="4"/>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p:cTn id="43"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4">
                                            <p:txEl>
                                              <p:pRg st="5" end="5"/>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p:cTn id="55"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13D08"/>
            </a:gs>
            <a:gs pos="100000">
              <a:srgbClr val="013D08"/>
            </a:gs>
          </a:gsLst>
          <a:lin ang="5400000" scaled="0"/>
        </a:gradFill>
        <a:effectLst/>
      </p:bgPr>
    </p:bg>
    <p:spTree>
      <p:nvGrpSpPr>
        <p:cNvPr id="1" name=""/>
        <p:cNvGrpSpPr/>
        <p:nvPr/>
      </p:nvGrpSpPr>
      <p:grpSpPr>
        <a:xfrm>
          <a:off x="0" y="0"/>
          <a:ext cx="0" cy="0"/>
          <a:chOff x="0" y="0"/>
          <a:chExt cx="0" cy="0"/>
        </a:xfrm>
      </p:grpSpPr>
      <p:sp>
        <p:nvSpPr>
          <p:cNvPr id="107523" name="Slide Number Placeholder 3"/>
          <p:cNvSpPr>
            <a:spLocks noGrp="1"/>
          </p:cNvSpPr>
          <p:nvPr>
            <p:ph type="sldNum" sz="quarter" idx="12"/>
          </p:nvPr>
        </p:nvSpPr>
        <p:spPr>
          <a:xfrm>
            <a:off x="35496" y="6386620"/>
            <a:ext cx="603176" cy="498764"/>
          </a:xfrm>
          <a:noFill/>
        </p:spPr>
        <p:txBody>
          <a:bodyPr/>
          <a:lstStyle/>
          <a:p>
            <a:fld id="{6062234E-F8FA-4F21-BE01-AB24A5491641}" type="slidenum">
              <a:rPr lang="fa-IR" sz="1800" smtClean="0">
                <a:solidFill>
                  <a:srgbClr val="000000"/>
                </a:solidFill>
                <a:cs typeface="B Koodak" pitchFamily="2" charset="-78"/>
              </a:rPr>
              <a:pPr/>
              <a:t>61</a:t>
            </a:fld>
            <a:endParaRPr lang="fa-IR" sz="1800" dirty="0" smtClean="0">
              <a:solidFill>
                <a:srgbClr val="000000"/>
              </a:solidFill>
              <a:cs typeface="B Koodak" pitchFamily="2" charset="-78"/>
            </a:endParaRPr>
          </a:p>
        </p:txBody>
      </p:sp>
      <p:sp>
        <p:nvSpPr>
          <p:cNvPr id="4" name="Rounded Rectangle 3"/>
          <p:cNvSpPr/>
          <p:nvPr/>
        </p:nvSpPr>
        <p:spPr>
          <a:xfrm>
            <a:off x="76200" y="76200"/>
            <a:ext cx="8991600" cy="6705600"/>
          </a:xfrm>
          <a:prstGeom prst="roundRect">
            <a:avLst>
              <a:gd name="adj" fmla="val 1937"/>
            </a:avLst>
          </a:prstGeom>
          <a:noFill/>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1100" b="1" dirty="0" err="1">
                <a:solidFill>
                  <a:srgbClr val="00B050"/>
                </a:solidFill>
                <a:cs typeface="B Lotus" pitchFamily="2" charset="-78"/>
              </a:rPr>
              <a:t>فَإِنْ</a:t>
            </a:r>
            <a:r>
              <a:rPr lang="fa-IR" sz="1100" b="1" dirty="0">
                <a:solidFill>
                  <a:srgbClr val="00B050"/>
                </a:solidFill>
                <a:cs typeface="B Lotus" pitchFamily="2" charset="-78"/>
              </a:rPr>
              <a:t> </a:t>
            </a:r>
            <a:r>
              <a:rPr lang="fa-IR" sz="1100" b="1" dirty="0" err="1">
                <a:solidFill>
                  <a:srgbClr val="00B050"/>
                </a:solidFill>
                <a:cs typeface="B Lotus" pitchFamily="2" charset="-78"/>
              </a:rPr>
              <a:t>قَالَ</a:t>
            </a:r>
            <a:r>
              <a:rPr lang="fa-IR" sz="1100" b="1" dirty="0">
                <a:solidFill>
                  <a:srgbClr val="00B050"/>
                </a:solidFill>
                <a:cs typeface="B Lotus" pitchFamily="2" charset="-78"/>
              </a:rPr>
              <a:t> </a:t>
            </a:r>
            <a:r>
              <a:rPr lang="fa-IR" sz="1100" b="1" dirty="0" err="1">
                <a:solidFill>
                  <a:srgbClr val="00B050"/>
                </a:solidFill>
                <a:cs typeface="B Lotus" pitchFamily="2" charset="-78"/>
              </a:rPr>
              <a:t>قَائِلٌ</a:t>
            </a:r>
            <a:r>
              <a:rPr lang="fa-IR" sz="1100" b="1" dirty="0">
                <a:solidFill>
                  <a:srgbClr val="00B050"/>
                </a:solidFill>
                <a:cs typeface="B Lotus" pitchFamily="2" charset="-78"/>
              </a:rPr>
              <a:t> </a:t>
            </a:r>
            <a:r>
              <a:rPr lang="fa-IR" sz="1100" b="1" dirty="0" err="1">
                <a:solidFill>
                  <a:srgbClr val="00B050"/>
                </a:solidFill>
                <a:cs typeface="B Lotus" pitchFamily="2" charset="-78"/>
              </a:rPr>
              <a:t>فَلِمَ</a:t>
            </a:r>
            <a:r>
              <a:rPr lang="fa-IR" sz="1100" b="1" dirty="0">
                <a:solidFill>
                  <a:srgbClr val="00B050"/>
                </a:solidFill>
                <a:cs typeface="B Lotus" pitchFamily="2" charset="-78"/>
              </a:rPr>
              <a:t> </a:t>
            </a:r>
            <a:r>
              <a:rPr lang="fa-IR" sz="1100" b="1" dirty="0" err="1">
                <a:solidFill>
                  <a:srgbClr val="00B050"/>
                </a:solidFill>
                <a:cs typeface="B Lotus" pitchFamily="2" charset="-78"/>
              </a:rPr>
              <a:t>أُمِرُوا</a:t>
            </a:r>
            <a:r>
              <a:rPr lang="fa-IR" sz="1100" b="1" dirty="0">
                <a:solidFill>
                  <a:srgbClr val="00B050"/>
                </a:solidFill>
                <a:cs typeface="B Lotus" pitchFamily="2" charset="-78"/>
              </a:rPr>
              <a:t> </a:t>
            </a:r>
            <a:r>
              <a:rPr lang="fa-IR" sz="1100" b="1" dirty="0" err="1">
                <a:solidFill>
                  <a:srgbClr val="00B050"/>
                </a:solidFill>
                <a:cs typeface="B Lotus" pitchFamily="2" charset="-78"/>
              </a:rPr>
              <a:t>بِالصَّلَاةِ</a:t>
            </a:r>
            <a:r>
              <a:rPr lang="fa-IR" sz="1100" b="1" dirty="0">
                <a:solidFill>
                  <a:srgbClr val="00B050"/>
                </a:solidFill>
                <a:cs typeface="B Lotus" pitchFamily="2" charset="-78"/>
              </a:rPr>
              <a:t> </a:t>
            </a:r>
            <a:r>
              <a:rPr lang="fa-IR" sz="1100" b="1" dirty="0" err="1">
                <a:solidFill>
                  <a:srgbClr val="00B050"/>
                </a:solidFill>
                <a:cs typeface="B Lotus" pitchFamily="2" charset="-78"/>
              </a:rPr>
              <a:t>قِيلَ</a:t>
            </a:r>
            <a:r>
              <a:rPr lang="fa-IR" sz="1100" b="1" dirty="0">
                <a:solidFill>
                  <a:srgbClr val="00B050"/>
                </a:solidFill>
                <a:cs typeface="B Lotus" pitchFamily="2" charset="-78"/>
              </a:rPr>
              <a:t> </a:t>
            </a:r>
            <a:r>
              <a:rPr lang="fa-IR" sz="1100" b="1" dirty="0" err="1">
                <a:solidFill>
                  <a:srgbClr val="00B050"/>
                </a:solidFill>
                <a:cs typeface="B Lotus" pitchFamily="2" charset="-78"/>
              </a:rPr>
              <a:t>لِأَنَّ</a:t>
            </a:r>
            <a:r>
              <a:rPr lang="fa-IR" sz="1100" b="1" dirty="0">
                <a:solidFill>
                  <a:srgbClr val="00B050"/>
                </a:solidFill>
                <a:cs typeface="B Lotus" pitchFamily="2" charset="-78"/>
              </a:rPr>
              <a:t> </a:t>
            </a:r>
            <a:r>
              <a:rPr lang="fa-IR" sz="1100" b="1" dirty="0" err="1">
                <a:solidFill>
                  <a:srgbClr val="00B050"/>
                </a:solidFill>
                <a:cs typeface="B Lotus" pitchFamily="2" charset="-78"/>
              </a:rPr>
              <a:t>فِي</a:t>
            </a:r>
            <a:r>
              <a:rPr lang="fa-IR" sz="1100" b="1" dirty="0">
                <a:solidFill>
                  <a:srgbClr val="00B050"/>
                </a:solidFill>
                <a:cs typeface="B Lotus" pitchFamily="2" charset="-78"/>
              </a:rPr>
              <a:t> </a:t>
            </a:r>
            <a:r>
              <a:rPr lang="fa-IR" sz="1100" b="1" dirty="0" err="1">
                <a:solidFill>
                  <a:srgbClr val="00B050"/>
                </a:solidFill>
                <a:cs typeface="B Lotus" pitchFamily="2" charset="-78"/>
              </a:rPr>
              <a:t>الصَّلَاةِ</a:t>
            </a:r>
            <a:r>
              <a:rPr lang="fa-IR" sz="1100" b="1" dirty="0">
                <a:solidFill>
                  <a:srgbClr val="00B050"/>
                </a:solidFill>
                <a:cs typeface="B Lotus" pitchFamily="2" charset="-78"/>
              </a:rPr>
              <a:t> </a:t>
            </a:r>
            <a:r>
              <a:rPr lang="fa-IR" sz="1100" b="1" dirty="0" err="1">
                <a:solidFill>
                  <a:srgbClr val="00B050"/>
                </a:solidFill>
                <a:cs typeface="B Lotus" pitchFamily="2" charset="-78"/>
              </a:rPr>
              <a:t>الْإِقْرَارَ</a:t>
            </a:r>
            <a:r>
              <a:rPr lang="fa-IR" sz="1100" b="1" dirty="0">
                <a:solidFill>
                  <a:srgbClr val="00B050"/>
                </a:solidFill>
                <a:cs typeface="B Lotus" pitchFamily="2" charset="-78"/>
              </a:rPr>
              <a:t> </a:t>
            </a:r>
            <a:r>
              <a:rPr lang="fa-IR" sz="1100" b="1" dirty="0" err="1">
                <a:solidFill>
                  <a:srgbClr val="00B050"/>
                </a:solidFill>
                <a:cs typeface="B Lotus" pitchFamily="2" charset="-78"/>
              </a:rPr>
              <a:t>بِالرُّبُوبِيَّةِ</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هُوَ</a:t>
            </a:r>
            <a:r>
              <a:rPr lang="fa-IR" sz="1100" b="1" dirty="0">
                <a:solidFill>
                  <a:srgbClr val="00B050"/>
                </a:solidFill>
                <a:cs typeface="B Lotus" pitchFamily="2" charset="-78"/>
              </a:rPr>
              <a:t> </a:t>
            </a:r>
            <a:r>
              <a:rPr lang="fa-IR" sz="1100" b="1" dirty="0" err="1">
                <a:solidFill>
                  <a:srgbClr val="00B050"/>
                </a:solidFill>
                <a:cs typeface="B Lotus" pitchFamily="2" charset="-78"/>
              </a:rPr>
              <a:t>صَلَاحٌ</a:t>
            </a:r>
            <a:r>
              <a:rPr lang="fa-IR" sz="1100" b="1" dirty="0">
                <a:solidFill>
                  <a:srgbClr val="00B050"/>
                </a:solidFill>
                <a:cs typeface="B Lotus" pitchFamily="2" charset="-78"/>
              </a:rPr>
              <a:t> </a:t>
            </a:r>
            <a:r>
              <a:rPr lang="fa-IR" sz="1100" b="1" dirty="0" err="1">
                <a:solidFill>
                  <a:srgbClr val="00B050"/>
                </a:solidFill>
                <a:cs typeface="B Lotus" pitchFamily="2" charset="-78"/>
              </a:rPr>
              <a:t>عَامٌّ</a:t>
            </a:r>
            <a:r>
              <a:rPr lang="fa-IR" sz="1100" b="1" dirty="0">
                <a:solidFill>
                  <a:srgbClr val="00B050"/>
                </a:solidFill>
                <a:cs typeface="B Lotus" pitchFamily="2" charset="-78"/>
              </a:rPr>
              <a:t> </a:t>
            </a:r>
            <a:r>
              <a:rPr lang="fa-IR" sz="1100" b="1" dirty="0" err="1">
                <a:solidFill>
                  <a:srgbClr val="00B050"/>
                </a:solidFill>
                <a:cs typeface="B Lotus" pitchFamily="2" charset="-78"/>
              </a:rPr>
              <a:t>لِأَنَّ</a:t>
            </a:r>
            <a:r>
              <a:rPr lang="fa-IR" sz="1100" b="1" dirty="0">
                <a:solidFill>
                  <a:srgbClr val="00B050"/>
                </a:solidFill>
                <a:cs typeface="B Lotus" pitchFamily="2" charset="-78"/>
              </a:rPr>
              <a:t> </a:t>
            </a:r>
            <a:r>
              <a:rPr lang="fa-IR" sz="1100" b="1" dirty="0" err="1">
                <a:solidFill>
                  <a:srgbClr val="00B050"/>
                </a:solidFill>
                <a:cs typeface="B Lotus" pitchFamily="2" charset="-78"/>
              </a:rPr>
              <a:t>فِيهِ</a:t>
            </a:r>
            <a:r>
              <a:rPr lang="fa-IR" sz="1100" b="1" dirty="0">
                <a:solidFill>
                  <a:srgbClr val="00B050"/>
                </a:solidFill>
                <a:cs typeface="B Lotus" pitchFamily="2" charset="-78"/>
              </a:rPr>
              <a:t> </a:t>
            </a:r>
            <a:r>
              <a:rPr lang="fa-IR" sz="1100" b="1" dirty="0" err="1">
                <a:solidFill>
                  <a:srgbClr val="00B050"/>
                </a:solidFill>
                <a:cs typeface="B Lotus" pitchFamily="2" charset="-78"/>
              </a:rPr>
              <a:t>خَلْعَ</a:t>
            </a:r>
            <a:r>
              <a:rPr lang="fa-IR" sz="1100" b="1" dirty="0">
                <a:solidFill>
                  <a:srgbClr val="00B050"/>
                </a:solidFill>
                <a:cs typeface="B Lotus" pitchFamily="2" charset="-78"/>
              </a:rPr>
              <a:t> </a:t>
            </a:r>
            <a:r>
              <a:rPr lang="fa-IR" sz="1100" b="1" dirty="0" err="1">
                <a:solidFill>
                  <a:srgbClr val="00B050"/>
                </a:solidFill>
                <a:cs typeface="B Lotus" pitchFamily="2" charset="-78"/>
              </a:rPr>
              <a:t>الْأَنْدَادِ</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الْقِيَامَ</a:t>
            </a:r>
            <a:r>
              <a:rPr lang="fa-IR" sz="1100" b="1" dirty="0">
                <a:solidFill>
                  <a:srgbClr val="00B050"/>
                </a:solidFill>
                <a:cs typeface="B Lotus" pitchFamily="2" charset="-78"/>
              </a:rPr>
              <a:t> </a:t>
            </a:r>
            <a:r>
              <a:rPr lang="fa-IR" sz="1100" b="1" dirty="0" err="1">
                <a:solidFill>
                  <a:srgbClr val="00B050"/>
                </a:solidFill>
                <a:cs typeface="B Lotus" pitchFamily="2" charset="-78"/>
              </a:rPr>
              <a:t>بَيْنَ</a:t>
            </a:r>
            <a:r>
              <a:rPr lang="fa-IR" sz="1100" b="1" dirty="0">
                <a:solidFill>
                  <a:srgbClr val="00B050"/>
                </a:solidFill>
                <a:cs typeface="B Lotus" pitchFamily="2" charset="-78"/>
              </a:rPr>
              <a:t> </a:t>
            </a:r>
            <a:r>
              <a:rPr lang="fa-IR" sz="1100" b="1" dirty="0" err="1">
                <a:solidFill>
                  <a:srgbClr val="00B050"/>
                </a:solidFill>
                <a:cs typeface="B Lotus" pitchFamily="2" charset="-78"/>
              </a:rPr>
              <a:t>يَدَيِ</a:t>
            </a:r>
            <a:r>
              <a:rPr lang="fa-IR" sz="1100" b="1" dirty="0">
                <a:solidFill>
                  <a:srgbClr val="00B050"/>
                </a:solidFill>
                <a:cs typeface="B Lotus" pitchFamily="2" charset="-78"/>
              </a:rPr>
              <a:t> </a:t>
            </a:r>
            <a:r>
              <a:rPr lang="fa-IR" sz="1100" b="1" dirty="0" err="1">
                <a:solidFill>
                  <a:srgbClr val="00B050"/>
                </a:solidFill>
                <a:cs typeface="B Lotus" pitchFamily="2" charset="-78"/>
              </a:rPr>
              <a:t>الْجَبَّارِ</a:t>
            </a:r>
            <a:r>
              <a:rPr lang="fa-IR" sz="1100" b="1" dirty="0">
                <a:solidFill>
                  <a:srgbClr val="00B050"/>
                </a:solidFill>
                <a:cs typeface="B Lotus" pitchFamily="2" charset="-78"/>
              </a:rPr>
              <a:t> </a:t>
            </a:r>
            <a:r>
              <a:rPr lang="fa-IR" sz="1100" b="1" dirty="0" err="1">
                <a:solidFill>
                  <a:srgbClr val="00B050"/>
                </a:solidFill>
                <a:cs typeface="B Lotus" pitchFamily="2" charset="-78"/>
              </a:rPr>
              <a:t>بِالذُّلِّ</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الِاسْتِكَانَةِ</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الْخُضُوعِ</a:t>
            </a:r>
            <a:r>
              <a:rPr lang="fa-IR" sz="1100" b="1" dirty="0" smtClean="0">
                <a:solidFill>
                  <a:srgbClr val="00B050"/>
                </a:solidFill>
                <a:cs typeface="B Lotus" pitchFamily="2" charset="-78"/>
              </a:rPr>
              <a:t>‏ </a:t>
            </a:r>
            <a:r>
              <a:rPr lang="fa-IR" sz="1100" b="1" dirty="0" err="1" smtClean="0">
                <a:solidFill>
                  <a:srgbClr val="00B050"/>
                </a:solidFill>
                <a:cs typeface="B Lotus" pitchFamily="2" charset="-78"/>
              </a:rPr>
              <a:t>وَ</a:t>
            </a:r>
            <a:r>
              <a:rPr lang="fa-IR" sz="1100" b="1" dirty="0" smtClean="0">
                <a:solidFill>
                  <a:srgbClr val="00B050"/>
                </a:solidFill>
                <a:cs typeface="B Lotus" pitchFamily="2" charset="-78"/>
              </a:rPr>
              <a:t> </a:t>
            </a:r>
            <a:r>
              <a:rPr lang="fa-IR" sz="1100" b="1" dirty="0" err="1">
                <a:solidFill>
                  <a:srgbClr val="00B050"/>
                </a:solidFill>
                <a:cs typeface="B Lotus" pitchFamily="2" charset="-78"/>
              </a:rPr>
              <a:t>الْخُشُوعِ</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الِاعْتِرَافِ</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طَلَبِ</a:t>
            </a:r>
            <a:r>
              <a:rPr lang="fa-IR" sz="1100" b="1" dirty="0">
                <a:solidFill>
                  <a:srgbClr val="00B050"/>
                </a:solidFill>
                <a:cs typeface="B Lotus" pitchFamily="2" charset="-78"/>
              </a:rPr>
              <a:t> </a:t>
            </a:r>
            <a:r>
              <a:rPr lang="fa-IR" sz="1100" b="1" dirty="0" err="1">
                <a:solidFill>
                  <a:srgbClr val="00B050"/>
                </a:solidFill>
                <a:cs typeface="B Lotus" pitchFamily="2" charset="-78"/>
              </a:rPr>
              <a:t>الْإِقَالَةِ</a:t>
            </a:r>
            <a:r>
              <a:rPr lang="fa-IR" sz="1100" b="1" dirty="0">
                <a:solidFill>
                  <a:srgbClr val="00B050"/>
                </a:solidFill>
                <a:cs typeface="B Lotus" pitchFamily="2" charset="-78"/>
              </a:rPr>
              <a:t> </a:t>
            </a:r>
            <a:r>
              <a:rPr lang="fa-IR" sz="1100" b="1" dirty="0" err="1">
                <a:solidFill>
                  <a:srgbClr val="00B050"/>
                </a:solidFill>
                <a:cs typeface="B Lotus" pitchFamily="2" charset="-78"/>
              </a:rPr>
              <a:t>مِنْ</a:t>
            </a:r>
            <a:r>
              <a:rPr lang="fa-IR" sz="1100" b="1" dirty="0">
                <a:solidFill>
                  <a:srgbClr val="00B050"/>
                </a:solidFill>
                <a:cs typeface="B Lotus" pitchFamily="2" charset="-78"/>
              </a:rPr>
              <a:t> </a:t>
            </a:r>
            <a:r>
              <a:rPr lang="fa-IR" sz="1100" b="1" dirty="0" err="1">
                <a:solidFill>
                  <a:srgbClr val="00B050"/>
                </a:solidFill>
                <a:cs typeface="B Lotus" pitchFamily="2" charset="-78"/>
              </a:rPr>
              <a:t>سَالِفِ</a:t>
            </a:r>
            <a:r>
              <a:rPr lang="fa-IR" sz="1100" b="1" dirty="0">
                <a:solidFill>
                  <a:srgbClr val="00B050"/>
                </a:solidFill>
                <a:cs typeface="B Lotus" pitchFamily="2" charset="-78"/>
              </a:rPr>
              <a:t> </a:t>
            </a:r>
            <a:r>
              <a:rPr lang="fa-IR" sz="1100" b="1" dirty="0" err="1">
                <a:solidFill>
                  <a:srgbClr val="00B050"/>
                </a:solidFill>
                <a:cs typeface="B Lotus" pitchFamily="2" charset="-78"/>
              </a:rPr>
              <a:t>الذُّنُوبِ</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وَضْعَ</a:t>
            </a:r>
            <a:r>
              <a:rPr lang="fa-IR" sz="1100" b="1" dirty="0">
                <a:solidFill>
                  <a:srgbClr val="00B050"/>
                </a:solidFill>
                <a:cs typeface="B Lotus" pitchFamily="2" charset="-78"/>
              </a:rPr>
              <a:t> </a:t>
            </a:r>
            <a:r>
              <a:rPr lang="fa-IR" sz="1100" b="1" dirty="0" err="1">
                <a:solidFill>
                  <a:srgbClr val="00B050"/>
                </a:solidFill>
                <a:cs typeface="B Lotus" pitchFamily="2" charset="-78"/>
              </a:rPr>
              <a:t>الْجَبْهَةِ</a:t>
            </a:r>
            <a:r>
              <a:rPr lang="fa-IR" sz="1100" b="1" dirty="0">
                <a:solidFill>
                  <a:srgbClr val="00B050"/>
                </a:solidFill>
                <a:cs typeface="B Lotus" pitchFamily="2" charset="-78"/>
              </a:rPr>
              <a:t> </a:t>
            </a:r>
            <a:r>
              <a:rPr lang="fa-IR" sz="1100" b="1" dirty="0" err="1">
                <a:solidFill>
                  <a:srgbClr val="00B050"/>
                </a:solidFill>
                <a:cs typeface="B Lotus" pitchFamily="2" charset="-78"/>
              </a:rPr>
              <a:t>عَلَى</a:t>
            </a:r>
            <a:r>
              <a:rPr lang="fa-IR" sz="1100" b="1" dirty="0">
                <a:solidFill>
                  <a:srgbClr val="00B050"/>
                </a:solidFill>
                <a:cs typeface="B Lotus" pitchFamily="2" charset="-78"/>
              </a:rPr>
              <a:t> </a:t>
            </a:r>
            <a:r>
              <a:rPr lang="fa-IR" sz="1100" b="1" dirty="0" err="1">
                <a:solidFill>
                  <a:srgbClr val="00B050"/>
                </a:solidFill>
                <a:cs typeface="B Lotus" pitchFamily="2" charset="-78"/>
              </a:rPr>
              <a:t>الْأَرْضِ</a:t>
            </a:r>
            <a:r>
              <a:rPr lang="fa-IR" sz="1100" b="1" dirty="0">
                <a:solidFill>
                  <a:srgbClr val="00B050"/>
                </a:solidFill>
                <a:cs typeface="B Lotus" pitchFamily="2" charset="-78"/>
              </a:rPr>
              <a:t> </a:t>
            </a:r>
            <a:r>
              <a:rPr lang="fa-IR" sz="1100" b="1" dirty="0" err="1">
                <a:solidFill>
                  <a:srgbClr val="00B050"/>
                </a:solidFill>
                <a:cs typeface="B Lotus" pitchFamily="2" charset="-78"/>
              </a:rPr>
              <a:t>كُلَّ</a:t>
            </a:r>
            <a:r>
              <a:rPr lang="fa-IR" sz="1100" b="1" dirty="0">
                <a:solidFill>
                  <a:srgbClr val="00B050"/>
                </a:solidFill>
                <a:cs typeface="B Lotus" pitchFamily="2" charset="-78"/>
              </a:rPr>
              <a:t> </a:t>
            </a:r>
            <a:r>
              <a:rPr lang="fa-IR" sz="1100" b="1" dirty="0" err="1">
                <a:solidFill>
                  <a:srgbClr val="00B050"/>
                </a:solidFill>
                <a:cs typeface="B Lotus" pitchFamily="2" charset="-78"/>
              </a:rPr>
              <a:t>يَوْمٍ</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لَيْلَةٍ</a:t>
            </a:r>
            <a:r>
              <a:rPr lang="fa-IR" sz="1100" b="1" dirty="0">
                <a:solidFill>
                  <a:srgbClr val="00B050"/>
                </a:solidFill>
                <a:cs typeface="B Lotus" pitchFamily="2" charset="-78"/>
              </a:rPr>
              <a:t> </a:t>
            </a:r>
            <a:r>
              <a:rPr lang="fa-IR" sz="1100" b="1" dirty="0" err="1">
                <a:solidFill>
                  <a:srgbClr val="00B050"/>
                </a:solidFill>
                <a:cs typeface="B Lotus" pitchFamily="2" charset="-78"/>
              </a:rPr>
              <a:t>لِيَكُونَ</a:t>
            </a:r>
            <a:r>
              <a:rPr lang="fa-IR" sz="1100" b="1" dirty="0">
                <a:solidFill>
                  <a:srgbClr val="00B050"/>
                </a:solidFill>
                <a:cs typeface="B Lotus" pitchFamily="2" charset="-78"/>
              </a:rPr>
              <a:t> </a:t>
            </a:r>
            <a:r>
              <a:rPr lang="fa-IR" sz="1100" b="1" dirty="0" err="1">
                <a:solidFill>
                  <a:srgbClr val="00B050"/>
                </a:solidFill>
                <a:cs typeface="B Lotus" pitchFamily="2" charset="-78"/>
              </a:rPr>
              <a:t>الْعَبْدُ</a:t>
            </a:r>
            <a:r>
              <a:rPr lang="fa-IR" sz="1100" b="1" dirty="0">
                <a:solidFill>
                  <a:srgbClr val="00B050"/>
                </a:solidFill>
                <a:cs typeface="B Lotus" pitchFamily="2" charset="-78"/>
              </a:rPr>
              <a:t> </a:t>
            </a:r>
            <a:r>
              <a:rPr lang="fa-IR" sz="1100" b="1" dirty="0" err="1">
                <a:solidFill>
                  <a:srgbClr val="00B050"/>
                </a:solidFill>
                <a:cs typeface="B Lotus" pitchFamily="2" charset="-78"/>
              </a:rPr>
              <a:t>ذَاكِراً</a:t>
            </a:r>
            <a:r>
              <a:rPr lang="fa-IR" sz="1100" b="1" dirty="0">
                <a:solidFill>
                  <a:srgbClr val="00B050"/>
                </a:solidFill>
                <a:cs typeface="B Lotus" pitchFamily="2" charset="-78"/>
              </a:rPr>
              <a:t> </a:t>
            </a:r>
            <a:r>
              <a:rPr lang="fa-IR" sz="1100" b="1" dirty="0" err="1">
                <a:solidFill>
                  <a:srgbClr val="00B050"/>
                </a:solidFill>
                <a:cs typeface="B Lotus" pitchFamily="2" charset="-78"/>
              </a:rPr>
              <a:t>لِلَّهِ</a:t>
            </a:r>
            <a:r>
              <a:rPr lang="fa-IR" sz="1100" b="1" dirty="0">
                <a:solidFill>
                  <a:srgbClr val="00B050"/>
                </a:solidFill>
                <a:cs typeface="B Lotus" pitchFamily="2" charset="-78"/>
              </a:rPr>
              <a:t> </a:t>
            </a:r>
            <a:r>
              <a:rPr lang="fa-IR" sz="1100" b="1" dirty="0" err="1">
                <a:solidFill>
                  <a:srgbClr val="00B050"/>
                </a:solidFill>
                <a:cs typeface="B Lotus" pitchFamily="2" charset="-78"/>
              </a:rPr>
              <a:t>غَيْرَ</a:t>
            </a:r>
            <a:r>
              <a:rPr lang="fa-IR" sz="1100" b="1" dirty="0">
                <a:solidFill>
                  <a:srgbClr val="00B050"/>
                </a:solidFill>
                <a:cs typeface="B Lotus" pitchFamily="2" charset="-78"/>
              </a:rPr>
              <a:t> </a:t>
            </a:r>
            <a:r>
              <a:rPr lang="fa-IR" sz="1100" b="1" dirty="0" err="1">
                <a:solidFill>
                  <a:srgbClr val="00B050"/>
                </a:solidFill>
                <a:cs typeface="B Lotus" pitchFamily="2" charset="-78"/>
              </a:rPr>
              <a:t>نَاسٍ</a:t>
            </a:r>
            <a:r>
              <a:rPr lang="fa-IR" sz="1100" b="1" dirty="0">
                <a:solidFill>
                  <a:srgbClr val="00B050"/>
                </a:solidFill>
                <a:cs typeface="B Lotus" pitchFamily="2" charset="-78"/>
              </a:rPr>
              <a:t> </a:t>
            </a:r>
            <a:r>
              <a:rPr lang="fa-IR" sz="1100" b="1" dirty="0" err="1">
                <a:solidFill>
                  <a:srgbClr val="00B050"/>
                </a:solidFill>
                <a:cs typeface="B Lotus" pitchFamily="2" charset="-78"/>
              </a:rPr>
              <a:t>لَهُ</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يَكُونَ</a:t>
            </a:r>
            <a:r>
              <a:rPr lang="fa-IR" sz="1100" b="1" dirty="0">
                <a:solidFill>
                  <a:srgbClr val="00B050"/>
                </a:solidFill>
                <a:cs typeface="B Lotus" pitchFamily="2" charset="-78"/>
              </a:rPr>
              <a:t> </a:t>
            </a:r>
            <a:r>
              <a:rPr lang="fa-IR" sz="1100" b="1" dirty="0" err="1">
                <a:solidFill>
                  <a:srgbClr val="00B050"/>
                </a:solidFill>
                <a:cs typeface="B Lotus" pitchFamily="2" charset="-78"/>
              </a:rPr>
              <a:t>خَاشِعاً</a:t>
            </a:r>
            <a:r>
              <a:rPr lang="fa-IR" sz="1100" b="1" dirty="0">
                <a:solidFill>
                  <a:srgbClr val="00B050"/>
                </a:solidFill>
                <a:cs typeface="B Lotus" pitchFamily="2" charset="-78"/>
              </a:rPr>
              <a:t> </a:t>
            </a:r>
            <a:r>
              <a:rPr lang="fa-IR" sz="1100" b="1" dirty="0" err="1">
                <a:solidFill>
                  <a:srgbClr val="00B050"/>
                </a:solidFill>
                <a:cs typeface="B Lotus" pitchFamily="2" charset="-78"/>
              </a:rPr>
              <a:t>وَجِلًا</a:t>
            </a:r>
            <a:r>
              <a:rPr lang="fa-IR" sz="1100" b="1" dirty="0">
                <a:solidFill>
                  <a:srgbClr val="00B050"/>
                </a:solidFill>
                <a:cs typeface="B Lotus" pitchFamily="2" charset="-78"/>
              </a:rPr>
              <a:t> </a:t>
            </a:r>
            <a:r>
              <a:rPr lang="fa-IR" sz="1100" b="1" dirty="0" err="1">
                <a:solidFill>
                  <a:srgbClr val="00B050"/>
                </a:solidFill>
                <a:cs typeface="B Lotus" pitchFamily="2" charset="-78"/>
              </a:rPr>
              <a:t>مُتَذَلِّلًا</a:t>
            </a:r>
            <a:r>
              <a:rPr lang="fa-IR" sz="1100" b="1" dirty="0">
                <a:solidFill>
                  <a:srgbClr val="00B050"/>
                </a:solidFill>
                <a:cs typeface="B Lotus" pitchFamily="2" charset="-78"/>
              </a:rPr>
              <a:t> </a:t>
            </a:r>
            <a:r>
              <a:rPr lang="fa-IR" sz="1100" b="1" dirty="0" err="1">
                <a:solidFill>
                  <a:srgbClr val="00B050"/>
                </a:solidFill>
                <a:cs typeface="B Lotus" pitchFamily="2" charset="-78"/>
              </a:rPr>
              <a:t>طَالِباً</a:t>
            </a:r>
            <a:r>
              <a:rPr lang="fa-IR" sz="1100" b="1" dirty="0">
                <a:solidFill>
                  <a:srgbClr val="00B050"/>
                </a:solidFill>
                <a:cs typeface="B Lotus" pitchFamily="2" charset="-78"/>
              </a:rPr>
              <a:t> </a:t>
            </a:r>
            <a:r>
              <a:rPr lang="fa-IR" sz="1100" b="1" dirty="0" err="1">
                <a:solidFill>
                  <a:srgbClr val="00B050"/>
                </a:solidFill>
                <a:cs typeface="B Lotus" pitchFamily="2" charset="-78"/>
              </a:rPr>
              <a:t>رَاغِباً</a:t>
            </a:r>
            <a:r>
              <a:rPr lang="fa-IR" sz="1100" b="1" dirty="0">
                <a:solidFill>
                  <a:srgbClr val="00B050"/>
                </a:solidFill>
                <a:cs typeface="B Lotus" pitchFamily="2" charset="-78"/>
              </a:rPr>
              <a:t> </a:t>
            </a:r>
            <a:r>
              <a:rPr lang="fa-IR" sz="1100" b="1" dirty="0" err="1">
                <a:solidFill>
                  <a:srgbClr val="00B050"/>
                </a:solidFill>
                <a:cs typeface="B Lotus" pitchFamily="2" charset="-78"/>
              </a:rPr>
              <a:t>فِي</a:t>
            </a:r>
            <a:r>
              <a:rPr lang="fa-IR" sz="1100" b="1" dirty="0">
                <a:solidFill>
                  <a:srgbClr val="00B050"/>
                </a:solidFill>
                <a:cs typeface="B Lotus" pitchFamily="2" charset="-78"/>
              </a:rPr>
              <a:t> </a:t>
            </a:r>
            <a:r>
              <a:rPr lang="fa-IR" sz="1100" b="1" dirty="0" err="1">
                <a:solidFill>
                  <a:srgbClr val="00B050"/>
                </a:solidFill>
                <a:cs typeface="B Lotus" pitchFamily="2" charset="-78"/>
              </a:rPr>
              <a:t>الزِّيَادَةِ</a:t>
            </a:r>
            <a:r>
              <a:rPr lang="fa-IR" sz="1100" b="1" dirty="0">
                <a:solidFill>
                  <a:srgbClr val="00B050"/>
                </a:solidFill>
                <a:cs typeface="B Lotus" pitchFamily="2" charset="-78"/>
              </a:rPr>
              <a:t> </a:t>
            </a:r>
            <a:r>
              <a:rPr lang="fa-IR" sz="1100" b="1" dirty="0" err="1">
                <a:solidFill>
                  <a:srgbClr val="00B050"/>
                </a:solidFill>
                <a:cs typeface="B Lotus" pitchFamily="2" charset="-78"/>
              </a:rPr>
              <a:t>لِلدِّينِ</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الدُّنْيَا</a:t>
            </a:r>
            <a:r>
              <a:rPr lang="fa-IR" sz="1100" b="1" dirty="0">
                <a:solidFill>
                  <a:srgbClr val="00B050"/>
                </a:solidFill>
                <a:cs typeface="B Lotus" pitchFamily="2" charset="-78"/>
              </a:rPr>
              <a:t> </a:t>
            </a:r>
            <a:r>
              <a:rPr lang="fa-IR" sz="1100" b="1" dirty="0" err="1">
                <a:solidFill>
                  <a:srgbClr val="00B050"/>
                </a:solidFill>
                <a:cs typeface="B Lotus" pitchFamily="2" charset="-78"/>
              </a:rPr>
              <a:t>مَعَ</a:t>
            </a:r>
            <a:r>
              <a:rPr lang="fa-IR" sz="1100" b="1" dirty="0">
                <a:solidFill>
                  <a:srgbClr val="00B050"/>
                </a:solidFill>
                <a:cs typeface="B Lotus" pitchFamily="2" charset="-78"/>
              </a:rPr>
              <a:t> </a:t>
            </a:r>
            <a:r>
              <a:rPr lang="fa-IR" sz="1100" b="1" dirty="0" err="1">
                <a:solidFill>
                  <a:srgbClr val="00B050"/>
                </a:solidFill>
                <a:cs typeface="B Lotus" pitchFamily="2" charset="-78"/>
              </a:rPr>
              <a:t>مَا</a:t>
            </a:r>
            <a:r>
              <a:rPr lang="fa-IR" sz="1100" b="1" dirty="0">
                <a:solidFill>
                  <a:srgbClr val="00B050"/>
                </a:solidFill>
                <a:cs typeface="B Lotus" pitchFamily="2" charset="-78"/>
              </a:rPr>
              <a:t> </a:t>
            </a:r>
            <a:r>
              <a:rPr lang="fa-IR" sz="1100" b="1" dirty="0" err="1">
                <a:solidFill>
                  <a:srgbClr val="00B050"/>
                </a:solidFill>
                <a:cs typeface="B Lotus" pitchFamily="2" charset="-78"/>
              </a:rPr>
              <a:t>فِيهِ</a:t>
            </a:r>
            <a:r>
              <a:rPr lang="fa-IR" sz="1100" b="1" dirty="0">
                <a:solidFill>
                  <a:srgbClr val="00B050"/>
                </a:solidFill>
                <a:cs typeface="B Lotus" pitchFamily="2" charset="-78"/>
              </a:rPr>
              <a:t> </a:t>
            </a:r>
            <a:r>
              <a:rPr lang="fa-IR" sz="1100" b="1" dirty="0" err="1">
                <a:solidFill>
                  <a:srgbClr val="00B050"/>
                </a:solidFill>
                <a:cs typeface="B Lotus" pitchFamily="2" charset="-78"/>
              </a:rPr>
              <a:t>مِنَ</a:t>
            </a:r>
            <a:r>
              <a:rPr lang="fa-IR" sz="1100" b="1" dirty="0">
                <a:solidFill>
                  <a:srgbClr val="00B050"/>
                </a:solidFill>
                <a:cs typeface="B Lotus" pitchFamily="2" charset="-78"/>
              </a:rPr>
              <a:t> </a:t>
            </a:r>
            <a:r>
              <a:rPr lang="fa-IR" sz="1100" b="1" dirty="0" err="1">
                <a:solidFill>
                  <a:srgbClr val="00B050"/>
                </a:solidFill>
                <a:cs typeface="B Lotus" pitchFamily="2" charset="-78"/>
              </a:rPr>
              <a:t>الِانْزِجَارِ</a:t>
            </a:r>
            <a:r>
              <a:rPr lang="fa-IR" sz="1100" b="1" dirty="0">
                <a:solidFill>
                  <a:srgbClr val="00B050"/>
                </a:solidFill>
                <a:cs typeface="B Lotus" pitchFamily="2" charset="-78"/>
              </a:rPr>
              <a:t> </a:t>
            </a:r>
            <a:r>
              <a:rPr lang="fa-IR" sz="1100" b="1" dirty="0" err="1">
                <a:solidFill>
                  <a:srgbClr val="00B050"/>
                </a:solidFill>
                <a:cs typeface="B Lotus" pitchFamily="2" charset="-78"/>
              </a:rPr>
              <a:t>عَنِ</a:t>
            </a:r>
            <a:r>
              <a:rPr lang="fa-IR" sz="1100" b="1" dirty="0">
                <a:solidFill>
                  <a:srgbClr val="00B050"/>
                </a:solidFill>
                <a:cs typeface="B Lotus" pitchFamily="2" charset="-78"/>
              </a:rPr>
              <a:t> </a:t>
            </a:r>
            <a:r>
              <a:rPr lang="fa-IR" sz="1100" b="1" dirty="0" err="1">
                <a:solidFill>
                  <a:srgbClr val="00B050"/>
                </a:solidFill>
                <a:cs typeface="B Lotus" pitchFamily="2" charset="-78"/>
              </a:rPr>
              <a:t>الْفَسَادِ</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صَارَ</a:t>
            </a:r>
            <a:r>
              <a:rPr lang="fa-IR" sz="1100" b="1" dirty="0">
                <a:solidFill>
                  <a:srgbClr val="00B050"/>
                </a:solidFill>
                <a:cs typeface="B Lotus" pitchFamily="2" charset="-78"/>
              </a:rPr>
              <a:t> </a:t>
            </a:r>
            <a:r>
              <a:rPr lang="fa-IR" sz="1100" b="1" dirty="0" err="1">
                <a:solidFill>
                  <a:srgbClr val="00B050"/>
                </a:solidFill>
                <a:cs typeface="B Lotus" pitchFamily="2" charset="-78"/>
              </a:rPr>
              <a:t>ذَلِكَ</a:t>
            </a:r>
            <a:r>
              <a:rPr lang="fa-IR" sz="1100" b="1" dirty="0">
                <a:solidFill>
                  <a:srgbClr val="00B050"/>
                </a:solidFill>
                <a:cs typeface="B Lotus" pitchFamily="2" charset="-78"/>
              </a:rPr>
              <a:t> </a:t>
            </a:r>
            <a:r>
              <a:rPr lang="fa-IR" sz="1100" b="1" dirty="0" err="1">
                <a:solidFill>
                  <a:srgbClr val="00B050"/>
                </a:solidFill>
                <a:cs typeface="B Lotus" pitchFamily="2" charset="-78"/>
              </a:rPr>
              <a:t>عَلَيْهِ</a:t>
            </a:r>
            <a:r>
              <a:rPr lang="fa-IR" sz="1100" b="1" dirty="0">
                <a:solidFill>
                  <a:srgbClr val="00B050"/>
                </a:solidFill>
                <a:cs typeface="B Lotus" pitchFamily="2" charset="-78"/>
              </a:rPr>
              <a:t> </a:t>
            </a:r>
            <a:r>
              <a:rPr lang="fa-IR" sz="1100" b="1" dirty="0" err="1">
                <a:solidFill>
                  <a:srgbClr val="00B050"/>
                </a:solidFill>
                <a:cs typeface="B Lotus" pitchFamily="2" charset="-78"/>
              </a:rPr>
              <a:t>فِي</a:t>
            </a:r>
            <a:r>
              <a:rPr lang="fa-IR" sz="1100" b="1" dirty="0">
                <a:solidFill>
                  <a:srgbClr val="00B050"/>
                </a:solidFill>
                <a:cs typeface="B Lotus" pitchFamily="2" charset="-78"/>
              </a:rPr>
              <a:t> </a:t>
            </a:r>
            <a:r>
              <a:rPr lang="fa-IR" sz="1100" b="1" dirty="0" err="1">
                <a:solidFill>
                  <a:srgbClr val="00B050"/>
                </a:solidFill>
                <a:cs typeface="B Lotus" pitchFamily="2" charset="-78"/>
              </a:rPr>
              <a:t>كُلِّ</a:t>
            </a:r>
            <a:r>
              <a:rPr lang="fa-IR" sz="1100" b="1" dirty="0">
                <a:solidFill>
                  <a:srgbClr val="00B050"/>
                </a:solidFill>
                <a:cs typeface="B Lotus" pitchFamily="2" charset="-78"/>
              </a:rPr>
              <a:t> </a:t>
            </a:r>
            <a:r>
              <a:rPr lang="fa-IR" sz="1100" b="1" dirty="0" err="1">
                <a:solidFill>
                  <a:srgbClr val="00B050"/>
                </a:solidFill>
                <a:cs typeface="B Lotus" pitchFamily="2" charset="-78"/>
              </a:rPr>
              <a:t>يَوْمٍ</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لَيْلَةٍ</a:t>
            </a:r>
            <a:r>
              <a:rPr lang="fa-IR" sz="1100" b="1" dirty="0">
                <a:solidFill>
                  <a:srgbClr val="00B050"/>
                </a:solidFill>
                <a:cs typeface="B Lotus" pitchFamily="2" charset="-78"/>
              </a:rPr>
              <a:t> </a:t>
            </a:r>
            <a:r>
              <a:rPr lang="fa-IR" sz="1100" b="1" dirty="0" err="1">
                <a:solidFill>
                  <a:srgbClr val="00B050"/>
                </a:solidFill>
                <a:cs typeface="B Lotus" pitchFamily="2" charset="-78"/>
              </a:rPr>
              <a:t>لِئَلَّا</a:t>
            </a:r>
            <a:r>
              <a:rPr lang="fa-IR" sz="1100" b="1" dirty="0">
                <a:solidFill>
                  <a:srgbClr val="00B050"/>
                </a:solidFill>
                <a:cs typeface="B Lotus" pitchFamily="2" charset="-78"/>
              </a:rPr>
              <a:t> </a:t>
            </a:r>
            <a:r>
              <a:rPr lang="fa-IR" sz="1100" b="1" dirty="0" err="1">
                <a:solidFill>
                  <a:srgbClr val="00B050"/>
                </a:solidFill>
                <a:cs typeface="B Lotus" pitchFamily="2" charset="-78"/>
              </a:rPr>
              <a:t>يَنْسَى</a:t>
            </a:r>
            <a:r>
              <a:rPr lang="fa-IR" sz="1100" b="1" dirty="0">
                <a:solidFill>
                  <a:srgbClr val="00B050"/>
                </a:solidFill>
                <a:cs typeface="B Lotus" pitchFamily="2" charset="-78"/>
              </a:rPr>
              <a:t> </a:t>
            </a:r>
            <a:r>
              <a:rPr lang="fa-IR" sz="1100" b="1" dirty="0" err="1">
                <a:solidFill>
                  <a:srgbClr val="00B050"/>
                </a:solidFill>
                <a:cs typeface="B Lotus" pitchFamily="2" charset="-78"/>
              </a:rPr>
              <a:t>الْعَبْدُ</a:t>
            </a:r>
            <a:r>
              <a:rPr lang="fa-IR" sz="1100" b="1" dirty="0">
                <a:solidFill>
                  <a:srgbClr val="00B050"/>
                </a:solidFill>
                <a:cs typeface="B Lotus" pitchFamily="2" charset="-78"/>
              </a:rPr>
              <a:t> </a:t>
            </a:r>
            <a:r>
              <a:rPr lang="fa-IR" sz="1100" b="1" dirty="0" err="1">
                <a:solidFill>
                  <a:srgbClr val="00B050"/>
                </a:solidFill>
                <a:cs typeface="B Lotus" pitchFamily="2" charset="-78"/>
              </a:rPr>
              <a:t>مُدَبِّرَهُ</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خَالِقَهُ</a:t>
            </a:r>
            <a:r>
              <a:rPr lang="fa-IR" sz="1100" b="1" dirty="0">
                <a:solidFill>
                  <a:srgbClr val="00B050"/>
                </a:solidFill>
                <a:cs typeface="B Lotus" pitchFamily="2" charset="-78"/>
              </a:rPr>
              <a:t> </a:t>
            </a:r>
            <a:r>
              <a:rPr lang="fa-IR" sz="1100" b="1" dirty="0" err="1">
                <a:solidFill>
                  <a:srgbClr val="00B050"/>
                </a:solidFill>
                <a:cs typeface="B Lotus" pitchFamily="2" charset="-78"/>
              </a:rPr>
              <a:t>فَيَبْطَرَ</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يَطْغَى</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لِيَكُونَ</a:t>
            </a:r>
            <a:r>
              <a:rPr lang="fa-IR" sz="1100" b="1" dirty="0">
                <a:solidFill>
                  <a:srgbClr val="00B050"/>
                </a:solidFill>
                <a:cs typeface="B Lotus" pitchFamily="2" charset="-78"/>
              </a:rPr>
              <a:t> </a:t>
            </a:r>
            <a:r>
              <a:rPr lang="fa-IR" sz="1100" b="1" dirty="0" err="1">
                <a:solidFill>
                  <a:srgbClr val="00B050"/>
                </a:solidFill>
                <a:cs typeface="B Lotus" pitchFamily="2" charset="-78"/>
              </a:rPr>
              <a:t>فِي</a:t>
            </a:r>
            <a:r>
              <a:rPr lang="fa-IR" sz="1100" b="1" dirty="0">
                <a:solidFill>
                  <a:srgbClr val="00B050"/>
                </a:solidFill>
                <a:cs typeface="B Lotus" pitchFamily="2" charset="-78"/>
              </a:rPr>
              <a:t> </a:t>
            </a:r>
            <a:r>
              <a:rPr lang="fa-IR" sz="1100" b="1" dirty="0" err="1">
                <a:solidFill>
                  <a:srgbClr val="00B050"/>
                </a:solidFill>
                <a:cs typeface="B Lotus" pitchFamily="2" charset="-78"/>
              </a:rPr>
              <a:t>طَاعَةِ</a:t>
            </a:r>
            <a:r>
              <a:rPr lang="fa-IR" sz="1100" b="1" dirty="0">
                <a:solidFill>
                  <a:srgbClr val="00B050"/>
                </a:solidFill>
                <a:cs typeface="B Lotus" pitchFamily="2" charset="-78"/>
              </a:rPr>
              <a:t> </a:t>
            </a:r>
            <a:r>
              <a:rPr lang="fa-IR" sz="1100" b="1" dirty="0" err="1">
                <a:solidFill>
                  <a:srgbClr val="00B050"/>
                </a:solidFill>
                <a:cs typeface="B Lotus" pitchFamily="2" charset="-78"/>
              </a:rPr>
              <a:t>خَالِقِهِ</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الْقِيَامِ</a:t>
            </a:r>
            <a:r>
              <a:rPr lang="fa-IR" sz="1100" b="1" dirty="0">
                <a:solidFill>
                  <a:srgbClr val="00B050"/>
                </a:solidFill>
                <a:cs typeface="B Lotus" pitchFamily="2" charset="-78"/>
              </a:rPr>
              <a:t> </a:t>
            </a:r>
            <a:r>
              <a:rPr lang="fa-IR" sz="1100" b="1" dirty="0" err="1">
                <a:solidFill>
                  <a:srgbClr val="00B050"/>
                </a:solidFill>
                <a:cs typeface="B Lotus" pitchFamily="2" charset="-78"/>
              </a:rPr>
              <a:t>بَيْنَ</a:t>
            </a:r>
            <a:r>
              <a:rPr lang="fa-IR" sz="1100" b="1" dirty="0">
                <a:solidFill>
                  <a:srgbClr val="00B050"/>
                </a:solidFill>
                <a:cs typeface="B Lotus" pitchFamily="2" charset="-78"/>
              </a:rPr>
              <a:t> </a:t>
            </a:r>
            <a:r>
              <a:rPr lang="fa-IR" sz="1100" b="1" dirty="0" err="1">
                <a:solidFill>
                  <a:srgbClr val="00B050"/>
                </a:solidFill>
                <a:cs typeface="B Lotus" pitchFamily="2" charset="-78"/>
              </a:rPr>
              <a:t>يَدَيْ</a:t>
            </a:r>
            <a:r>
              <a:rPr lang="fa-IR" sz="1100" b="1" dirty="0">
                <a:solidFill>
                  <a:srgbClr val="00B050"/>
                </a:solidFill>
                <a:cs typeface="B Lotus" pitchFamily="2" charset="-78"/>
              </a:rPr>
              <a:t> </a:t>
            </a:r>
            <a:r>
              <a:rPr lang="fa-IR" sz="1100" b="1" dirty="0" err="1">
                <a:solidFill>
                  <a:srgbClr val="00B050"/>
                </a:solidFill>
                <a:cs typeface="B Lotus" pitchFamily="2" charset="-78"/>
              </a:rPr>
              <a:t>رَبِّهِ</a:t>
            </a:r>
            <a:r>
              <a:rPr lang="fa-IR" sz="1100" b="1" dirty="0">
                <a:solidFill>
                  <a:srgbClr val="00B050"/>
                </a:solidFill>
                <a:cs typeface="B Lotus" pitchFamily="2" charset="-78"/>
              </a:rPr>
              <a:t> </a:t>
            </a:r>
            <a:r>
              <a:rPr lang="fa-IR" sz="1100" b="1" dirty="0" err="1">
                <a:solidFill>
                  <a:srgbClr val="00B050"/>
                </a:solidFill>
                <a:cs typeface="B Lotus" pitchFamily="2" charset="-78"/>
              </a:rPr>
              <a:t>زَاجِراً</a:t>
            </a:r>
            <a:r>
              <a:rPr lang="fa-IR" sz="1100" b="1" dirty="0">
                <a:solidFill>
                  <a:srgbClr val="00B050"/>
                </a:solidFill>
                <a:cs typeface="B Lotus" pitchFamily="2" charset="-78"/>
              </a:rPr>
              <a:t> </a:t>
            </a:r>
            <a:r>
              <a:rPr lang="fa-IR" sz="1100" b="1" dirty="0" err="1">
                <a:solidFill>
                  <a:srgbClr val="00B050"/>
                </a:solidFill>
                <a:cs typeface="B Lotus" pitchFamily="2" charset="-78"/>
              </a:rPr>
              <a:t>لَهُ</a:t>
            </a:r>
            <a:r>
              <a:rPr lang="fa-IR" sz="1100" b="1" dirty="0">
                <a:solidFill>
                  <a:srgbClr val="00B050"/>
                </a:solidFill>
                <a:cs typeface="B Lotus" pitchFamily="2" charset="-78"/>
              </a:rPr>
              <a:t> </a:t>
            </a:r>
            <a:r>
              <a:rPr lang="fa-IR" sz="1100" b="1" dirty="0" err="1">
                <a:solidFill>
                  <a:srgbClr val="00B050"/>
                </a:solidFill>
                <a:cs typeface="B Lotus" pitchFamily="2" charset="-78"/>
              </a:rPr>
              <a:t>عَنِ</a:t>
            </a:r>
            <a:r>
              <a:rPr lang="fa-IR" sz="1100" b="1" dirty="0">
                <a:solidFill>
                  <a:srgbClr val="00B050"/>
                </a:solidFill>
                <a:cs typeface="B Lotus" pitchFamily="2" charset="-78"/>
              </a:rPr>
              <a:t> </a:t>
            </a:r>
            <a:r>
              <a:rPr lang="fa-IR" sz="1100" b="1" dirty="0" err="1">
                <a:solidFill>
                  <a:srgbClr val="00B050"/>
                </a:solidFill>
                <a:cs typeface="B Lotus" pitchFamily="2" charset="-78"/>
              </a:rPr>
              <a:t>الْمَعَاصِي</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حَاجِزاً</a:t>
            </a:r>
            <a:r>
              <a:rPr lang="fa-IR" sz="1100" b="1" dirty="0">
                <a:solidFill>
                  <a:srgbClr val="00B050"/>
                </a:solidFill>
                <a:cs typeface="B Lotus" pitchFamily="2" charset="-78"/>
              </a:rPr>
              <a:t> </a:t>
            </a:r>
            <a:r>
              <a:rPr lang="fa-IR" sz="1100" b="1" dirty="0" err="1">
                <a:solidFill>
                  <a:srgbClr val="00B050"/>
                </a:solidFill>
                <a:cs typeface="B Lotus" pitchFamily="2" charset="-78"/>
              </a:rPr>
              <a:t>وَ</a:t>
            </a:r>
            <a:r>
              <a:rPr lang="fa-IR" sz="1100" b="1" dirty="0">
                <a:solidFill>
                  <a:srgbClr val="00B050"/>
                </a:solidFill>
                <a:cs typeface="B Lotus" pitchFamily="2" charset="-78"/>
              </a:rPr>
              <a:t> </a:t>
            </a:r>
            <a:r>
              <a:rPr lang="fa-IR" sz="1100" b="1" dirty="0" err="1">
                <a:solidFill>
                  <a:srgbClr val="00B050"/>
                </a:solidFill>
                <a:cs typeface="B Lotus" pitchFamily="2" charset="-78"/>
              </a:rPr>
              <a:t>مَانِعاً</a:t>
            </a:r>
            <a:r>
              <a:rPr lang="fa-IR" sz="1100" b="1" dirty="0">
                <a:solidFill>
                  <a:srgbClr val="00B050"/>
                </a:solidFill>
                <a:cs typeface="B Lotus" pitchFamily="2" charset="-78"/>
              </a:rPr>
              <a:t> </a:t>
            </a:r>
            <a:r>
              <a:rPr lang="fa-IR" sz="1100" b="1" dirty="0" err="1">
                <a:solidFill>
                  <a:srgbClr val="00B050"/>
                </a:solidFill>
                <a:cs typeface="B Lotus" pitchFamily="2" charset="-78"/>
              </a:rPr>
              <a:t>لَهُ</a:t>
            </a:r>
            <a:r>
              <a:rPr lang="fa-IR" sz="1100" b="1" dirty="0">
                <a:solidFill>
                  <a:srgbClr val="00B050"/>
                </a:solidFill>
                <a:cs typeface="B Lotus" pitchFamily="2" charset="-78"/>
              </a:rPr>
              <a:t> </a:t>
            </a:r>
            <a:r>
              <a:rPr lang="fa-IR" sz="1100" b="1" dirty="0" err="1">
                <a:solidFill>
                  <a:srgbClr val="00B050"/>
                </a:solidFill>
                <a:cs typeface="B Lotus" pitchFamily="2" charset="-78"/>
              </a:rPr>
              <a:t>عَنْ</a:t>
            </a:r>
            <a:r>
              <a:rPr lang="fa-IR" sz="1100" b="1" dirty="0">
                <a:solidFill>
                  <a:srgbClr val="00B050"/>
                </a:solidFill>
                <a:cs typeface="B Lotus" pitchFamily="2" charset="-78"/>
              </a:rPr>
              <a:t> </a:t>
            </a:r>
            <a:r>
              <a:rPr lang="fa-IR" sz="1100" b="1" dirty="0" err="1">
                <a:solidFill>
                  <a:srgbClr val="00B050"/>
                </a:solidFill>
                <a:cs typeface="B Lotus" pitchFamily="2" charset="-78"/>
              </a:rPr>
              <a:t>أَنْوَاعِ</a:t>
            </a:r>
            <a:r>
              <a:rPr lang="fa-IR" sz="1100" b="1" dirty="0">
                <a:solidFill>
                  <a:srgbClr val="00B050"/>
                </a:solidFill>
                <a:cs typeface="B Lotus" pitchFamily="2" charset="-78"/>
              </a:rPr>
              <a:t> </a:t>
            </a:r>
            <a:r>
              <a:rPr lang="fa-IR" sz="1100" b="1" dirty="0" err="1" smtClean="0">
                <a:solidFill>
                  <a:srgbClr val="00B050"/>
                </a:solidFill>
                <a:cs typeface="B Lotus" pitchFamily="2" charset="-78"/>
              </a:rPr>
              <a:t>الْفَسَاد</a:t>
            </a:r>
            <a:r>
              <a:rPr lang="fa-IR" sz="1100" b="1" dirty="0" smtClean="0">
                <a:solidFill>
                  <a:srgbClr val="00B050"/>
                </a:solidFill>
                <a:cs typeface="B Lotus" pitchFamily="2" charset="-78"/>
              </a:rPr>
              <a:t>.</a:t>
            </a:r>
          </a:p>
          <a:p>
            <a:pPr algn="justLow" rtl="1"/>
            <a:r>
              <a:rPr lang="fa-IR" sz="1400" b="1" dirty="0" smtClean="0">
                <a:solidFill>
                  <a:srgbClr val="00B050"/>
                </a:solidFill>
                <a:cs typeface="B Lotus" pitchFamily="2" charset="-78"/>
              </a:rPr>
              <a:t> </a:t>
            </a:r>
            <a:r>
              <a:rPr lang="fa-IR" sz="1400" b="1" dirty="0" err="1">
                <a:solidFill>
                  <a:srgbClr val="00B050"/>
                </a:solidFill>
                <a:cs typeface="B Lotus" pitchFamily="2" charset="-78"/>
              </a:rPr>
              <a:t>عيون</a:t>
            </a:r>
            <a:r>
              <a:rPr lang="fa-IR" sz="1400" b="1" dirty="0">
                <a:solidFill>
                  <a:srgbClr val="00B050"/>
                </a:solidFill>
                <a:cs typeface="B Lotus" pitchFamily="2" charset="-78"/>
              </a:rPr>
              <a:t> </a:t>
            </a:r>
            <a:r>
              <a:rPr lang="fa-IR" sz="1400" b="1" dirty="0" err="1">
                <a:solidFill>
                  <a:srgbClr val="00B050"/>
                </a:solidFill>
                <a:cs typeface="B Lotus" pitchFamily="2" charset="-78"/>
              </a:rPr>
              <a:t>أخبار</a:t>
            </a:r>
            <a:r>
              <a:rPr lang="fa-IR" sz="1400" b="1" dirty="0">
                <a:solidFill>
                  <a:srgbClr val="00B050"/>
                </a:solidFill>
                <a:cs typeface="B Lotus" pitchFamily="2" charset="-78"/>
              </a:rPr>
              <a:t> </a:t>
            </a:r>
            <a:r>
              <a:rPr lang="fa-IR" sz="1400" b="1" dirty="0" err="1">
                <a:solidFill>
                  <a:srgbClr val="00B050"/>
                </a:solidFill>
                <a:cs typeface="B Lotus" pitchFamily="2" charset="-78"/>
              </a:rPr>
              <a:t>الرضا</a:t>
            </a:r>
            <a:r>
              <a:rPr lang="fa-IR" sz="1400" b="1" dirty="0">
                <a:solidFill>
                  <a:srgbClr val="00B050"/>
                </a:solidFill>
                <a:cs typeface="B Lotus" pitchFamily="2" charset="-78"/>
              </a:rPr>
              <a:t> </a:t>
            </a:r>
            <a:r>
              <a:rPr lang="fa-IR" sz="1400" b="1" dirty="0" err="1">
                <a:solidFill>
                  <a:srgbClr val="00B050"/>
                </a:solidFill>
                <a:cs typeface="B Lotus" pitchFamily="2" charset="-78"/>
              </a:rPr>
              <a:t>عليه</a:t>
            </a:r>
            <a:r>
              <a:rPr lang="fa-IR" sz="1400" b="1" dirty="0">
                <a:solidFill>
                  <a:srgbClr val="00B050"/>
                </a:solidFill>
                <a:cs typeface="B Lotus" pitchFamily="2" charset="-78"/>
              </a:rPr>
              <a:t> </a:t>
            </a:r>
            <a:r>
              <a:rPr lang="fa-IR" sz="1400" b="1" dirty="0" err="1">
                <a:solidFill>
                  <a:srgbClr val="00B050"/>
                </a:solidFill>
                <a:cs typeface="B Lotus" pitchFamily="2" charset="-78"/>
              </a:rPr>
              <a:t>السلام</a:t>
            </a:r>
            <a:r>
              <a:rPr lang="fa-IR" sz="1400" b="1" dirty="0">
                <a:solidFill>
                  <a:srgbClr val="00B050"/>
                </a:solidFill>
                <a:cs typeface="B Lotus" pitchFamily="2" charset="-78"/>
              </a:rPr>
              <a:t>، ج‏2، ص: </a:t>
            </a:r>
            <a:r>
              <a:rPr lang="fa-IR" sz="1400" b="1" dirty="0" smtClean="0">
                <a:solidFill>
                  <a:srgbClr val="00B050"/>
                </a:solidFill>
                <a:cs typeface="B Lotus" pitchFamily="2" charset="-78"/>
              </a:rPr>
              <a:t>104</a:t>
            </a:r>
          </a:p>
          <a:p>
            <a:pPr algn="justLow" rtl="1">
              <a:lnSpc>
                <a:spcPct val="150000"/>
              </a:lnSpc>
            </a:pPr>
            <a:r>
              <a:rPr lang="fa-IR" sz="2800" b="1" dirty="0" smtClean="0">
                <a:solidFill>
                  <a:srgbClr val="FFFFFF"/>
                </a:solidFill>
                <a:cs typeface="B Lotus" pitchFamily="2" charset="-78"/>
              </a:rPr>
              <a:t>امام رضا علیه </a:t>
            </a:r>
            <a:r>
              <a:rPr lang="fa-IR" sz="2800" b="1" dirty="0" err="1" smtClean="0">
                <a:solidFill>
                  <a:srgbClr val="FFFFFF"/>
                </a:solidFill>
                <a:cs typeface="B Lotus" pitchFamily="2" charset="-78"/>
              </a:rPr>
              <a:t>السلام</a:t>
            </a:r>
            <a:r>
              <a:rPr lang="fa-IR" sz="2800" b="1" dirty="0" smtClean="0">
                <a:solidFill>
                  <a:srgbClr val="FFFFFF"/>
                </a:solidFill>
                <a:cs typeface="B Lotus" pitchFamily="2" charset="-78"/>
              </a:rPr>
              <a:t> فرمودند؛ </a:t>
            </a:r>
          </a:p>
          <a:p>
            <a:pPr algn="justLow" rtl="1">
              <a:lnSpc>
                <a:spcPct val="150000"/>
              </a:lnSpc>
            </a:pPr>
            <a:r>
              <a:rPr lang="fa-IR" sz="2500" b="1" dirty="0">
                <a:ln>
                  <a:solidFill>
                    <a:schemeClr val="bg1">
                      <a:lumMod val="75000"/>
                    </a:schemeClr>
                  </a:solidFill>
                </a:ln>
                <a:solidFill>
                  <a:srgbClr val="FFFFFF"/>
                </a:solidFill>
                <a:cs typeface="B Lotus" pitchFamily="2" charset="-78"/>
              </a:rPr>
              <a:t>اگر گفته شود: </a:t>
            </a:r>
            <a:r>
              <a:rPr lang="fa-IR" sz="2500" b="1" dirty="0" err="1">
                <a:ln>
                  <a:solidFill>
                    <a:schemeClr val="bg1">
                      <a:lumMod val="75000"/>
                    </a:schemeClr>
                  </a:solidFill>
                </a:ln>
                <a:solidFill>
                  <a:srgbClr val="FFFFFF"/>
                </a:solidFill>
                <a:cs typeface="B Lotus" pitchFamily="2" charset="-78"/>
              </a:rPr>
              <a:t>براى</a:t>
            </a:r>
            <a:r>
              <a:rPr lang="fa-IR" sz="2500" b="1" dirty="0">
                <a:ln>
                  <a:solidFill>
                    <a:schemeClr val="bg1">
                      <a:lumMod val="75000"/>
                    </a:schemeClr>
                  </a:solidFill>
                </a:ln>
                <a:solidFill>
                  <a:srgbClr val="FFFFFF"/>
                </a:solidFill>
                <a:cs typeface="B Lotus" pitchFamily="2" charset="-78"/>
              </a:rPr>
              <a:t> چه مردم مأمور شدند به خواندن نماز؟</a:t>
            </a:r>
          </a:p>
          <a:p>
            <a:pPr algn="justLow" rtl="1">
              <a:lnSpc>
                <a:spcPct val="150000"/>
              </a:lnSpc>
            </a:pPr>
            <a:r>
              <a:rPr lang="fa-IR" sz="2500" b="1" dirty="0">
                <a:ln>
                  <a:solidFill>
                    <a:schemeClr val="bg1">
                      <a:lumMod val="75000"/>
                    </a:schemeClr>
                  </a:solidFill>
                </a:ln>
                <a:solidFill>
                  <a:srgbClr val="FFFFFF"/>
                </a:solidFill>
                <a:cs typeface="B Lotus" pitchFamily="2" charset="-78"/>
              </a:rPr>
              <a:t>در جواب گفته مى‏شود: براى اين كه در نماز اقرار به ربوبيّت حقّ تعالى است و اين مصلحت عام و گسترده‏اى است زيرا در آن انداد و اضداد پروردگار خلع شده و بنده با كمال خاكسارى و فروتنى و اعتراف به بندگى و تقاضاى عفو از گناهان گذشته در مقابل پروردگار جبّار ايستاده و هر روز پيشانى بر خاك گذارده تا ياد قادر متعال بوده و فراموشش نكرده و بدين وسيله حالت خشوع و خوف و خوارى خود در مقابل پروردگار جليل را نشان </a:t>
            </a:r>
            <a:r>
              <a:rPr lang="fa-IR" sz="2500" b="1" dirty="0" smtClean="0">
                <a:ln>
                  <a:solidFill>
                    <a:schemeClr val="bg1">
                      <a:lumMod val="75000"/>
                    </a:schemeClr>
                  </a:solidFill>
                </a:ln>
                <a:solidFill>
                  <a:srgbClr val="FFFFFF"/>
                </a:solidFill>
                <a:cs typeface="B Lotus" pitchFamily="2" charset="-78"/>
              </a:rPr>
              <a:t>بدهد </a:t>
            </a:r>
            <a:r>
              <a:rPr lang="fa-IR" sz="2500" b="1" dirty="0">
                <a:ln>
                  <a:solidFill>
                    <a:schemeClr val="bg1">
                      <a:lumMod val="75000"/>
                    </a:schemeClr>
                  </a:solidFill>
                </a:ln>
                <a:solidFill>
                  <a:srgbClr val="FFFFFF"/>
                </a:solidFill>
                <a:cs typeface="B Lotus" pitchFamily="2" charset="-78"/>
              </a:rPr>
              <a:t>مضافا به اين كه در اين مراسم بندگى و عبوديّت از خداى قادر متعال طلب دين و دنيا كرده و از ساحت ربوبيش تقاضاى زياد نمودن آنها را نموده و عاجزانه از او خواستار منزجر شدن از فساد مى‏شود</a:t>
            </a:r>
            <a:r>
              <a:rPr lang="fa-IR" sz="2500" b="1" dirty="0" smtClean="0">
                <a:ln>
                  <a:solidFill>
                    <a:schemeClr val="bg1">
                      <a:lumMod val="75000"/>
                    </a:schemeClr>
                  </a:solidFill>
                </a:ln>
                <a:solidFill>
                  <a:srgbClr val="FFFFFF"/>
                </a:solidFill>
                <a:cs typeface="B Lotus" pitchFamily="2" charset="-78"/>
              </a:rPr>
              <a:t>.</a:t>
            </a:r>
            <a:endParaRPr lang="fa-IR" sz="2500" b="1" dirty="0">
              <a:ln>
                <a:solidFill>
                  <a:schemeClr val="bg1">
                    <a:lumMod val="75000"/>
                  </a:schemeClr>
                </a:solidFill>
              </a:ln>
              <a:solidFill>
                <a:srgbClr val="FFFFFF"/>
              </a:solidFill>
              <a:cs typeface="B Lotus" pitchFamily="2" charset="-78"/>
            </a:endParaRPr>
          </a:p>
        </p:txBody>
      </p:sp>
    </p:spTree>
    <p:extLst>
      <p:ext uri="{BB962C8B-B14F-4D97-AF65-F5344CB8AC3E}">
        <p14:creationId xmlns:p14="http://schemas.microsoft.com/office/powerpoint/2010/main" val="173937131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9000" r="-55000"/>
          </a:stretch>
        </a:blipFill>
        <a:effectLst/>
      </p:bgPr>
    </p:bg>
    <p:spTree>
      <p:nvGrpSpPr>
        <p:cNvPr id="1" name=""/>
        <p:cNvGrpSpPr/>
        <p:nvPr/>
      </p:nvGrpSpPr>
      <p:grpSpPr>
        <a:xfrm>
          <a:off x="0" y="0"/>
          <a:ext cx="0" cy="0"/>
          <a:chOff x="0" y="0"/>
          <a:chExt cx="0" cy="0"/>
        </a:xfrm>
      </p:grpSpPr>
      <p:sp>
        <p:nvSpPr>
          <p:cNvPr id="7" name="Rectangle 6"/>
          <p:cNvSpPr/>
          <p:nvPr/>
        </p:nvSpPr>
        <p:spPr>
          <a:xfrm>
            <a:off x="8100392" y="1268760"/>
            <a:ext cx="1008112" cy="4389120"/>
          </a:xfrm>
          <a:prstGeom prst="rect">
            <a:avLst/>
          </a:prstGeom>
          <a:solidFill>
            <a:srgbClr val="E7DEAB"/>
          </a:solidFill>
          <a:effectLst>
            <a:glow rad="63500">
              <a:schemeClr val="accent3">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2400" b="1" dirty="0" smtClean="0">
                <a:solidFill>
                  <a:prstClr val="black"/>
                </a:solidFill>
                <a:cs typeface="B Lotus" pitchFamily="2" charset="-78"/>
              </a:rPr>
              <a:t>آثار ترک نماز از زبان آقا رسول الله در پاسخ به سوال حضرت زهرا </a:t>
            </a:r>
            <a:r>
              <a:rPr lang="fa-IR" b="1" dirty="0" smtClean="0">
                <a:solidFill>
                  <a:prstClr val="black"/>
                </a:solidFill>
                <a:cs typeface="B Lotus" pitchFamily="2" charset="-78"/>
              </a:rPr>
              <a:t>سلام الله علیهما</a:t>
            </a:r>
            <a:endParaRPr lang="fa-IR" b="1" dirty="0">
              <a:solidFill>
                <a:prstClr val="black"/>
              </a:solidFill>
              <a:cs typeface="B Lotus" pitchFamily="2" charset="-78"/>
            </a:endParaRPr>
          </a:p>
        </p:txBody>
      </p:sp>
      <p:sp>
        <p:nvSpPr>
          <p:cNvPr id="9" name="Rectangle 8"/>
          <p:cNvSpPr/>
          <p:nvPr/>
        </p:nvSpPr>
        <p:spPr>
          <a:xfrm>
            <a:off x="6767656" y="836712"/>
            <a:ext cx="1188720" cy="822960"/>
          </a:xfrm>
          <a:prstGeom prst="rect">
            <a:avLst/>
          </a:prstGeom>
          <a:solidFill>
            <a:srgbClr val="E7DEAB"/>
          </a:solidFill>
          <a:effectLst>
            <a:glow rad="63500">
              <a:schemeClr val="accent3">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000" b="1" dirty="0" smtClean="0">
                <a:solidFill>
                  <a:prstClr val="black"/>
                </a:solidFill>
                <a:cs typeface="B Lotus" pitchFamily="2" charset="-78"/>
              </a:rPr>
              <a:t>دنیا</a:t>
            </a:r>
            <a:endParaRPr lang="fa-IR" sz="3400" b="1" dirty="0">
              <a:solidFill>
                <a:prstClr val="black"/>
              </a:solidFill>
              <a:cs typeface="B Lotus" pitchFamily="2" charset="-78"/>
            </a:endParaRPr>
          </a:p>
        </p:txBody>
      </p:sp>
      <p:sp>
        <p:nvSpPr>
          <p:cNvPr id="10" name="Right Brace 9"/>
          <p:cNvSpPr/>
          <p:nvPr/>
        </p:nvSpPr>
        <p:spPr>
          <a:xfrm>
            <a:off x="7863408" y="260648"/>
            <a:ext cx="381000" cy="6408712"/>
          </a:xfrm>
          <a:prstGeom prst="rightBrace">
            <a:avLst>
              <a:gd name="adj1" fmla="val 43627"/>
              <a:gd name="adj2" fmla="val 50000"/>
            </a:avLst>
          </a:prstGeom>
          <a:ln w="38100">
            <a:solidFill>
              <a:srgbClr val="FF0000"/>
            </a:solidFill>
          </a:ln>
          <a:effectLst>
            <a:glow rad="63500">
              <a:schemeClr val="accent2">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11" name="Rounded Rectangle 10"/>
          <p:cNvSpPr/>
          <p:nvPr/>
        </p:nvSpPr>
        <p:spPr>
          <a:xfrm>
            <a:off x="79999" y="80392"/>
            <a:ext cx="6492240" cy="2377440"/>
          </a:xfrm>
          <a:prstGeom prst="roundRect">
            <a:avLst>
              <a:gd name="adj" fmla="val 1641"/>
            </a:avLst>
          </a:prstGeom>
          <a:solidFill>
            <a:srgbClr val="E7DEAB"/>
          </a:solidFill>
          <a:ln>
            <a:solidFill>
              <a:schemeClr val="tx1"/>
            </a:solidFill>
          </a:ln>
          <a:effectLst>
            <a:glow rad="63500">
              <a:schemeClr val="accent3">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1313" indent="-341313" algn="r" rtl="1">
              <a:lnSpc>
                <a:spcPct val="150000"/>
              </a:lnSpc>
              <a:buFont typeface="+mj-lt"/>
              <a:buAutoNum type="arabicPeriod"/>
            </a:pPr>
            <a:r>
              <a:rPr lang="fa-IR" sz="1600" b="1" dirty="0">
                <a:solidFill>
                  <a:prstClr val="black"/>
                </a:solidFill>
                <a:effectLst/>
                <a:cs typeface="B Titr" pitchFamily="2" charset="-78"/>
              </a:rPr>
              <a:t>خداوند عمرش را بى‏بركت مى‏كند، </a:t>
            </a:r>
            <a:endParaRPr lang="fa-IR" sz="1600" b="1" dirty="0" smtClean="0">
              <a:solidFill>
                <a:prstClr val="black"/>
              </a:solidFill>
              <a:effectLst/>
              <a:cs typeface="B Titr" pitchFamily="2" charset="-78"/>
            </a:endParaRPr>
          </a:p>
          <a:p>
            <a:pPr marL="341313" indent="-341313" algn="r" rtl="1">
              <a:lnSpc>
                <a:spcPct val="150000"/>
              </a:lnSpc>
              <a:buFont typeface="+mj-lt"/>
              <a:buAutoNum type="arabicPeriod"/>
            </a:pPr>
            <a:r>
              <a:rPr lang="fa-IR" sz="1600" b="1" dirty="0" smtClean="0">
                <a:solidFill>
                  <a:prstClr val="black"/>
                </a:solidFill>
                <a:effectLst/>
                <a:cs typeface="B Titr" pitchFamily="2" charset="-78"/>
              </a:rPr>
              <a:t>بركت را  </a:t>
            </a:r>
            <a:r>
              <a:rPr lang="fa-IR" sz="1600" b="1" dirty="0">
                <a:solidFill>
                  <a:prstClr val="black"/>
                </a:solidFill>
                <a:effectLst/>
                <a:cs typeface="B Titr" pitchFamily="2" charset="-78"/>
              </a:rPr>
              <a:t>از روزيش بر مى‏دارد، </a:t>
            </a:r>
            <a:endParaRPr lang="fa-IR" sz="1600" b="1" dirty="0" smtClean="0">
              <a:solidFill>
                <a:prstClr val="black"/>
              </a:solidFill>
              <a:effectLst/>
              <a:cs typeface="B Titr" pitchFamily="2" charset="-78"/>
            </a:endParaRPr>
          </a:p>
          <a:p>
            <a:pPr marL="341313" indent="-341313" algn="r" rtl="1">
              <a:lnSpc>
                <a:spcPct val="150000"/>
              </a:lnSpc>
              <a:buFont typeface="+mj-lt"/>
              <a:buAutoNum type="arabicPeriod"/>
            </a:pPr>
            <a:r>
              <a:rPr lang="fa-IR" sz="1600" b="1" dirty="0" smtClean="0">
                <a:solidFill>
                  <a:prstClr val="black"/>
                </a:solidFill>
                <a:effectLst/>
                <a:cs typeface="B Titr" pitchFamily="2" charset="-78"/>
              </a:rPr>
              <a:t>سيماى </a:t>
            </a:r>
            <a:r>
              <a:rPr lang="fa-IR" sz="1600" b="1" dirty="0">
                <a:solidFill>
                  <a:prstClr val="black"/>
                </a:solidFill>
                <a:effectLst/>
                <a:cs typeface="B Titr" pitchFamily="2" charset="-78"/>
              </a:rPr>
              <a:t>شايستگان را از چهره‏اش محو مى‏كند، </a:t>
            </a:r>
            <a:endParaRPr lang="fa-IR" sz="1600" b="1" dirty="0" smtClean="0">
              <a:solidFill>
                <a:prstClr val="black"/>
              </a:solidFill>
              <a:effectLst/>
              <a:cs typeface="B Titr" pitchFamily="2" charset="-78"/>
            </a:endParaRPr>
          </a:p>
          <a:p>
            <a:pPr marL="341313" indent="-341313" algn="r" rtl="1">
              <a:lnSpc>
                <a:spcPct val="150000"/>
              </a:lnSpc>
              <a:buFont typeface="+mj-lt"/>
              <a:buAutoNum type="arabicPeriod"/>
            </a:pPr>
            <a:r>
              <a:rPr lang="fa-IR" sz="1600" b="1" dirty="0" smtClean="0">
                <a:solidFill>
                  <a:prstClr val="black"/>
                </a:solidFill>
                <a:effectLst/>
                <a:cs typeface="B Titr" pitchFamily="2" charset="-78"/>
              </a:rPr>
              <a:t>در </a:t>
            </a:r>
            <a:r>
              <a:rPr lang="fa-IR" sz="1600" b="1" dirty="0">
                <a:solidFill>
                  <a:prstClr val="black"/>
                </a:solidFill>
                <a:effectLst/>
                <a:cs typeface="B Titr" pitchFamily="2" charset="-78"/>
              </a:rPr>
              <a:t>برابر كارهايش پاداشى به او نمى‏دهد، </a:t>
            </a:r>
            <a:endParaRPr lang="fa-IR" sz="1600" b="1" dirty="0" smtClean="0">
              <a:solidFill>
                <a:prstClr val="black"/>
              </a:solidFill>
              <a:effectLst/>
              <a:cs typeface="B Titr" pitchFamily="2" charset="-78"/>
            </a:endParaRPr>
          </a:p>
          <a:p>
            <a:pPr marL="341313" indent="-341313" algn="r" rtl="1">
              <a:lnSpc>
                <a:spcPct val="150000"/>
              </a:lnSpc>
              <a:buFont typeface="+mj-lt"/>
              <a:buAutoNum type="arabicPeriod"/>
            </a:pPr>
            <a:r>
              <a:rPr lang="fa-IR" sz="1600" b="1" dirty="0" smtClean="0">
                <a:solidFill>
                  <a:prstClr val="black"/>
                </a:solidFill>
                <a:effectLst/>
                <a:cs typeface="B Titr" pitchFamily="2" charset="-78"/>
              </a:rPr>
              <a:t>دعايش </a:t>
            </a:r>
            <a:r>
              <a:rPr lang="fa-IR" sz="1600" b="1" dirty="0">
                <a:solidFill>
                  <a:prstClr val="black"/>
                </a:solidFill>
                <a:effectLst/>
                <a:cs typeface="B Titr" pitchFamily="2" charset="-78"/>
              </a:rPr>
              <a:t>را به آسمان بالا نمى‏برد، </a:t>
            </a:r>
            <a:endParaRPr lang="fa-IR" sz="1600" b="1" dirty="0" smtClean="0">
              <a:solidFill>
                <a:prstClr val="black"/>
              </a:solidFill>
              <a:effectLst/>
              <a:cs typeface="B Titr" pitchFamily="2" charset="-78"/>
            </a:endParaRPr>
          </a:p>
          <a:p>
            <a:pPr marL="341313" indent="-341313" algn="r" rtl="1">
              <a:lnSpc>
                <a:spcPct val="150000"/>
              </a:lnSpc>
              <a:buFont typeface="+mj-lt"/>
              <a:buAutoNum type="arabicPeriod"/>
            </a:pPr>
            <a:r>
              <a:rPr lang="fa-IR" sz="1600" b="1" dirty="0" smtClean="0">
                <a:solidFill>
                  <a:prstClr val="black"/>
                </a:solidFill>
                <a:effectLst/>
                <a:cs typeface="B Titr" pitchFamily="2" charset="-78"/>
              </a:rPr>
              <a:t>از </a:t>
            </a:r>
            <a:r>
              <a:rPr lang="fa-IR" sz="1600" b="1" dirty="0">
                <a:solidFill>
                  <a:prstClr val="black"/>
                </a:solidFill>
                <a:effectLst/>
                <a:cs typeface="B Titr" pitchFamily="2" charset="-78"/>
              </a:rPr>
              <a:t>دعاى شايستگان بهره‏اى ندارد.</a:t>
            </a:r>
          </a:p>
        </p:txBody>
      </p:sp>
      <p:sp>
        <p:nvSpPr>
          <p:cNvPr id="12" name="Rounded Rectangle 11"/>
          <p:cNvSpPr/>
          <p:nvPr/>
        </p:nvSpPr>
        <p:spPr>
          <a:xfrm>
            <a:off x="80000" y="2545472"/>
            <a:ext cx="6492240" cy="1554480"/>
          </a:xfrm>
          <a:prstGeom prst="roundRect">
            <a:avLst>
              <a:gd name="adj" fmla="val 537"/>
            </a:avLst>
          </a:prstGeom>
          <a:solidFill>
            <a:srgbClr val="E7DEAB"/>
          </a:solidFill>
          <a:ln w="76200">
            <a:solidFill>
              <a:schemeClr val="tx1"/>
            </a:solidFill>
          </a:ln>
          <a:effectLst>
            <a:glow rad="63500">
              <a:schemeClr val="accent3">
                <a:satMod val="175000"/>
                <a:alpha val="40000"/>
              </a:schemeClr>
            </a:glow>
            <a:softEdge rad="127000"/>
          </a:effectLst>
        </p:spPr>
        <p:style>
          <a:lnRef idx="2">
            <a:schemeClr val="accent6"/>
          </a:lnRef>
          <a:fillRef idx="1">
            <a:schemeClr val="lt1"/>
          </a:fillRef>
          <a:effectRef idx="0">
            <a:schemeClr val="accent6"/>
          </a:effectRef>
          <a:fontRef idx="minor">
            <a:schemeClr val="dk1"/>
          </a:fontRef>
        </p:style>
        <p:txBody>
          <a:bodyPr rtlCol="1" anchor="ctr"/>
          <a:lstStyle/>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با </a:t>
            </a:r>
            <a:r>
              <a:rPr lang="fa-IR" sz="1600" dirty="0">
                <a:solidFill>
                  <a:prstClr val="black"/>
                </a:solidFill>
                <a:cs typeface="B Titr" pitchFamily="2" charset="-78"/>
              </a:rPr>
              <a:t>خوارى مى‏ميرد، </a:t>
            </a:r>
            <a:endParaRPr lang="fa-IR" sz="16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گرسنه </a:t>
            </a:r>
            <a:r>
              <a:rPr lang="fa-IR" sz="1600" dirty="0">
                <a:solidFill>
                  <a:prstClr val="black"/>
                </a:solidFill>
                <a:cs typeface="B Titr" pitchFamily="2" charset="-78"/>
              </a:rPr>
              <a:t>جان مى‏سپارد، </a:t>
            </a:r>
            <a:endParaRPr lang="fa-IR" sz="16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با </a:t>
            </a:r>
            <a:r>
              <a:rPr lang="fa-IR" sz="1600" dirty="0">
                <a:solidFill>
                  <a:prstClr val="black"/>
                </a:solidFill>
                <a:cs typeface="B Titr" pitchFamily="2" charset="-78"/>
              </a:rPr>
              <a:t>حال تشنگى از دنيا مى‏رود </a:t>
            </a:r>
            <a:r>
              <a:rPr lang="fa-IR" sz="1300" dirty="0">
                <a:solidFill>
                  <a:prstClr val="black"/>
                </a:solidFill>
                <a:cs typeface="B Titr" pitchFamily="2" charset="-78"/>
              </a:rPr>
              <a:t>بگونه‏اى كه اگر تمام نهرهاى دنيا را به او بخورانند سيراب نمى‏شود.</a:t>
            </a:r>
          </a:p>
        </p:txBody>
      </p:sp>
      <p:sp>
        <p:nvSpPr>
          <p:cNvPr id="13" name="Right Brace 12"/>
          <p:cNvSpPr/>
          <p:nvPr/>
        </p:nvSpPr>
        <p:spPr>
          <a:xfrm>
            <a:off x="6480901" y="116632"/>
            <a:ext cx="381000" cy="2286000"/>
          </a:xfrm>
          <a:prstGeom prst="rightBrace">
            <a:avLst>
              <a:gd name="adj1" fmla="val 43627"/>
              <a:gd name="adj2" fmla="val 50000"/>
            </a:avLst>
          </a:prstGeom>
          <a:ln w="38100">
            <a:solidFill>
              <a:srgbClr val="FF0000"/>
            </a:solidFill>
          </a:ln>
          <a:effectLst>
            <a:glow rad="63500">
              <a:schemeClr val="accent2">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14" name="Rectangle 13"/>
          <p:cNvSpPr/>
          <p:nvPr/>
        </p:nvSpPr>
        <p:spPr>
          <a:xfrm>
            <a:off x="6732240" y="5846400"/>
            <a:ext cx="1188720" cy="822960"/>
          </a:xfrm>
          <a:prstGeom prst="rect">
            <a:avLst/>
          </a:prstGeom>
          <a:solidFill>
            <a:srgbClr val="E7DEAB"/>
          </a:solidFill>
          <a:effectLst>
            <a:glow rad="63500">
              <a:schemeClr val="accent3">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000" b="1" dirty="0" smtClean="0">
                <a:solidFill>
                  <a:prstClr val="black"/>
                </a:solidFill>
                <a:cs typeface="B Lotus" pitchFamily="2" charset="-78"/>
              </a:rPr>
              <a:t>قیامت</a:t>
            </a:r>
            <a:endParaRPr lang="fa-IR" sz="4000" b="1" dirty="0">
              <a:solidFill>
                <a:prstClr val="black"/>
              </a:solidFill>
              <a:cs typeface="B Lotus" pitchFamily="2" charset="-78"/>
            </a:endParaRPr>
          </a:p>
        </p:txBody>
      </p:sp>
      <p:sp>
        <p:nvSpPr>
          <p:cNvPr id="15" name="Rectangle 14"/>
          <p:cNvSpPr/>
          <p:nvPr/>
        </p:nvSpPr>
        <p:spPr>
          <a:xfrm>
            <a:off x="6767656" y="2894072"/>
            <a:ext cx="1188720" cy="822960"/>
          </a:xfrm>
          <a:prstGeom prst="rect">
            <a:avLst/>
          </a:prstGeom>
          <a:solidFill>
            <a:srgbClr val="E7DEAB"/>
          </a:solidFill>
          <a:effectLst>
            <a:glow rad="63500">
              <a:schemeClr val="accent3">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000" b="1" dirty="0" smtClean="0">
                <a:solidFill>
                  <a:prstClr val="black"/>
                </a:solidFill>
                <a:cs typeface="B Lotus" pitchFamily="2" charset="-78"/>
              </a:rPr>
              <a:t>مرگ</a:t>
            </a:r>
            <a:endParaRPr lang="fa-IR" sz="3400" b="1" dirty="0">
              <a:solidFill>
                <a:prstClr val="black"/>
              </a:solidFill>
              <a:cs typeface="B Lotus" pitchFamily="2" charset="-78"/>
            </a:endParaRPr>
          </a:p>
        </p:txBody>
      </p:sp>
      <p:sp>
        <p:nvSpPr>
          <p:cNvPr id="16" name="Right Brace 15"/>
          <p:cNvSpPr/>
          <p:nvPr/>
        </p:nvSpPr>
        <p:spPr>
          <a:xfrm>
            <a:off x="6495256" y="2503160"/>
            <a:ext cx="381000" cy="1645920"/>
          </a:xfrm>
          <a:prstGeom prst="rightBrace">
            <a:avLst>
              <a:gd name="adj1" fmla="val 43627"/>
              <a:gd name="adj2" fmla="val 50000"/>
            </a:avLst>
          </a:prstGeom>
          <a:ln w="38100">
            <a:solidFill>
              <a:srgbClr val="FF0000"/>
            </a:solidFill>
          </a:ln>
          <a:effectLst>
            <a:glow rad="63500">
              <a:schemeClr val="accent2">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17" name="Rounded Rectangle 16"/>
          <p:cNvSpPr/>
          <p:nvPr/>
        </p:nvSpPr>
        <p:spPr>
          <a:xfrm>
            <a:off x="80000" y="4149080"/>
            <a:ext cx="6492240" cy="1371600"/>
          </a:xfrm>
          <a:prstGeom prst="roundRect">
            <a:avLst>
              <a:gd name="adj" fmla="val 537"/>
            </a:avLst>
          </a:prstGeom>
          <a:solidFill>
            <a:srgbClr val="E7DEAB"/>
          </a:solidFill>
          <a:ln w="76200">
            <a:solidFill>
              <a:schemeClr val="tx1"/>
            </a:solidFill>
          </a:ln>
          <a:effectLst>
            <a:glow rad="63500">
              <a:schemeClr val="accent3">
                <a:satMod val="175000"/>
                <a:alpha val="40000"/>
              </a:schemeClr>
            </a:glow>
            <a:softEdge rad="127000"/>
          </a:effectLst>
        </p:spPr>
        <p:style>
          <a:lnRef idx="2">
            <a:schemeClr val="accent6"/>
          </a:lnRef>
          <a:fillRef idx="1">
            <a:schemeClr val="lt1"/>
          </a:fillRef>
          <a:effectRef idx="0">
            <a:schemeClr val="accent6"/>
          </a:effectRef>
          <a:fontRef idx="minor">
            <a:schemeClr val="dk1"/>
          </a:fontRef>
        </p:style>
        <p:txBody>
          <a:bodyPr rtlCol="1" anchor="ctr"/>
          <a:lstStyle/>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فرشته</a:t>
            </a:r>
            <a:r>
              <a:rPr lang="fa-IR" sz="1600" dirty="0">
                <a:solidFill>
                  <a:prstClr val="black"/>
                </a:solidFill>
                <a:cs typeface="B Titr" pitchFamily="2" charset="-78"/>
              </a:rPr>
              <a:t>‏اى </a:t>
            </a:r>
            <a:r>
              <a:rPr lang="fa-IR" sz="1600" dirty="0" smtClean="0">
                <a:solidFill>
                  <a:prstClr val="black"/>
                </a:solidFill>
                <a:cs typeface="B Titr" pitchFamily="2" charset="-78"/>
              </a:rPr>
              <a:t> پيوسته </a:t>
            </a:r>
            <a:r>
              <a:rPr lang="fa-IR" sz="1600" dirty="0">
                <a:solidFill>
                  <a:prstClr val="black"/>
                </a:solidFill>
                <a:cs typeface="B Titr" pitchFamily="2" charset="-78"/>
              </a:rPr>
              <a:t>او را در قبر حركت مى‏دهد، </a:t>
            </a:r>
            <a:endParaRPr lang="fa-IR" sz="16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قبر </a:t>
            </a:r>
            <a:r>
              <a:rPr lang="fa-IR" sz="1600" dirty="0">
                <a:solidFill>
                  <a:prstClr val="black"/>
                </a:solidFill>
                <a:cs typeface="B Titr" pitchFamily="2" charset="-78"/>
              </a:rPr>
              <a:t>را بر او تنگ مى‏گرداند، </a:t>
            </a:r>
            <a:endParaRPr lang="fa-IR" sz="16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600" dirty="0" smtClean="0">
                <a:solidFill>
                  <a:prstClr val="black"/>
                </a:solidFill>
                <a:cs typeface="B Titr" pitchFamily="2" charset="-78"/>
              </a:rPr>
              <a:t>قبرش </a:t>
            </a:r>
            <a:r>
              <a:rPr lang="fa-IR" sz="1600" dirty="0">
                <a:solidFill>
                  <a:prstClr val="black"/>
                </a:solidFill>
                <a:cs typeface="B Titr" pitchFamily="2" charset="-78"/>
              </a:rPr>
              <a:t>تاريك مى‏گردد.</a:t>
            </a:r>
          </a:p>
        </p:txBody>
      </p:sp>
      <p:sp>
        <p:nvSpPr>
          <p:cNvPr id="18" name="Rectangle 17"/>
          <p:cNvSpPr/>
          <p:nvPr/>
        </p:nvSpPr>
        <p:spPr>
          <a:xfrm>
            <a:off x="6767656" y="4478248"/>
            <a:ext cx="1188720" cy="822960"/>
          </a:xfrm>
          <a:prstGeom prst="rect">
            <a:avLst/>
          </a:prstGeom>
          <a:solidFill>
            <a:srgbClr val="E7DEAB"/>
          </a:solidFill>
          <a:effectLst>
            <a:glow rad="63500">
              <a:schemeClr val="accent3">
                <a:satMod val="175000"/>
                <a:alpha val="40000"/>
              </a:schemeClr>
            </a:glow>
            <a:outerShdw blurRad="95000" rotWithShape="0">
              <a:srgbClr val="000000">
                <a:alpha val="50000"/>
              </a:srgbClr>
            </a:outerShdw>
            <a:softEdge rad="63500"/>
          </a:effectLst>
        </p:spPr>
        <p:style>
          <a:lnRef idx="1">
            <a:schemeClr val="accent5"/>
          </a:lnRef>
          <a:fillRef idx="2">
            <a:schemeClr val="accent5"/>
          </a:fillRef>
          <a:effectRef idx="1">
            <a:schemeClr val="accent5"/>
          </a:effectRef>
          <a:fontRef idx="minor">
            <a:schemeClr val="dk1"/>
          </a:fontRef>
        </p:style>
        <p:txBody>
          <a:bodyPr rtlCol="1" anchor="ctr"/>
          <a:lstStyle/>
          <a:p>
            <a:pPr algn="ctr" rtl="1"/>
            <a:r>
              <a:rPr lang="fa-IR" sz="4000" b="1" dirty="0" smtClean="0">
                <a:solidFill>
                  <a:prstClr val="black"/>
                </a:solidFill>
                <a:cs typeface="B Lotus" pitchFamily="2" charset="-78"/>
              </a:rPr>
              <a:t>قبر</a:t>
            </a:r>
            <a:endParaRPr lang="fa-IR" sz="4000" b="1" dirty="0">
              <a:solidFill>
                <a:prstClr val="black"/>
              </a:solidFill>
              <a:cs typeface="B Lotus" pitchFamily="2" charset="-78"/>
            </a:endParaRPr>
          </a:p>
        </p:txBody>
      </p:sp>
      <p:sp>
        <p:nvSpPr>
          <p:cNvPr id="19" name="Right Brace 18"/>
          <p:cNvSpPr/>
          <p:nvPr/>
        </p:nvSpPr>
        <p:spPr>
          <a:xfrm>
            <a:off x="6516216" y="4237072"/>
            <a:ext cx="304017" cy="1280160"/>
          </a:xfrm>
          <a:prstGeom prst="rightBrace">
            <a:avLst>
              <a:gd name="adj1" fmla="val 43627"/>
              <a:gd name="adj2" fmla="val 50000"/>
            </a:avLst>
          </a:prstGeom>
          <a:ln w="38100">
            <a:solidFill>
              <a:srgbClr val="FF0000"/>
            </a:solidFill>
          </a:ln>
          <a:effectLst>
            <a:glow rad="63500">
              <a:schemeClr val="accent2">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
        <p:nvSpPr>
          <p:cNvPr id="20" name="Rounded Rectangle 19"/>
          <p:cNvSpPr/>
          <p:nvPr/>
        </p:nvSpPr>
        <p:spPr>
          <a:xfrm>
            <a:off x="80000" y="5589240"/>
            <a:ext cx="6492240" cy="1224136"/>
          </a:xfrm>
          <a:prstGeom prst="roundRect">
            <a:avLst>
              <a:gd name="adj" fmla="val 537"/>
            </a:avLst>
          </a:prstGeom>
          <a:solidFill>
            <a:srgbClr val="E7DEAB"/>
          </a:solidFill>
          <a:ln w="76200">
            <a:solidFill>
              <a:schemeClr val="tx1"/>
            </a:solidFill>
          </a:ln>
          <a:effectLst>
            <a:glow rad="63500">
              <a:schemeClr val="accent3">
                <a:satMod val="175000"/>
                <a:alpha val="40000"/>
              </a:schemeClr>
            </a:glow>
            <a:softEdge rad="127000"/>
          </a:effectLst>
        </p:spPr>
        <p:style>
          <a:lnRef idx="2">
            <a:schemeClr val="accent6"/>
          </a:lnRef>
          <a:fillRef idx="1">
            <a:schemeClr val="lt1"/>
          </a:fillRef>
          <a:effectRef idx="0">
            <a:schemeClr val="accent6"/>
          </a:effectRef>
          <a:fontRef idx="minor">
            <a:schemeClr val="dk1"/>
          </a:fontRef>
        </p:style>
        <p:txBody>
          <a:bodyPr rtlCol="1" anchor="ctr"/>
          <a:lstStyle/>
          <a:p>
            <a:pPr marL="341313" indent="-163513" algn="r" rtl="1">
              <a:lnSpc>
                <a:spcPct val="150000"/>
              </a:lnSpc>
              <a:buFont typeface="+mj-lt"/>
              <a:buAutoNum type="arabicPeriod"/>
              <a:tabLst>
                <a:tab pos="341313" algn="l"/>
              </a:tabLst>
            </a:pPr>
            <a:r>
              <a:rPr lang="fa-IR" sz="1500" dirty="0" smtClean="0">
                <a:solidFill>
                  <a:prstClr val="black"/>
                </a:solidFill>
                <a:cs typeface="B Titr" pitchFamily="2" charset="-78"/>
              </a:rPr>
              <a:t>خداوند </a:t>
            </a:r>
            <a:r>
              <a:rPr lang="fa-IR" sz="1500" dirty="0">
                <a:solidFill>
                  <a:prstClr val="black"/>
                </a:solidFill>
                <a:cs typeface="B Titr" pitchFamily="2" charset="-78"/>
              </a:rPr>
              <a:t>فرشته‏اى بر او مى‏گمارد كه او را در برابر چشم مردم به صورت روى زمين مى‏كشد. </a:t>
            </a:r>
            <a:endParaRPr lang="fa-IR" sz="15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500" dirty="0" smtClean="0">
                <a:solidFill>
                  <a:prstClr val="black"/>
                </a:solidFill>
                <a:cs typeface="B Titr" pitchFamily="2" charset="-78"/>
              </a:rPr>
              <a:t>حساب </a:t>
            </a:r>
            <a:r>
              <a:rPr lang="fa-IR" sz="1500" dirty="0">
                <a:solidFill>
                  <a:prstClr val="black"/>
                </a:solidFill>
                <a:cs typeface="B Titr" pitchFamily="2" charset="-78"/>
              </a:rPr>
              <a:t>او را سخت مى‏گيرند، </a:t>
            </a:r>
            <a:endParaRPr lang="fa-IR" sz="1500" dirty="0" smtClean="0">
              <a:solidFill>
                <a:prstClr val="black"/>
              </a:solidFill>
              <a:cs typeface="B Titr" pitchFamily="2" charset="-78"/>
            </a:endParaRPr>
          </a:p>
          <a:p>
            <a:pPr marL="341313" indent="-163513" algn="r" rtl="1">
              <a:lnSpc>
                <a:spcPct val="150000"/>
              </a:lnSpc>
              <a:buFont typeface="+mj-lt"/>
              <a:buAutoNum type="arabicPeriod"/>
              <a:tabLst>
                <a:tab pos="341313" algn="l"/>
              </a:tabLst>
            </a:pPr>
            <a:r>
              <a:rPr lang="fa-IR" sz="1500" dirty="0" smtClean="0">
                <a:solidFill>
                  <a:prstClr val="black"/>
                </a:solidFill>
                <a:cs typeface="B Titr" pitchFamily="2" charset="-78"/>
              </a:rPr>
              <a:t>خداوند </a:t>
            </a:r>
            <a:r>
              <a:rPr lang="fa-IR" sz="1500" dirty="0">
                <a:solidFill>
                  <a:prstClr val="black"/>
                </a:solidFill>
                <a:cs typeface="B Titr" pitchFamily="2" charset="-78"/>
              </a:rPr>
              <a:t>به او نظر نمى‏كند و او را پاك نمى‏سازد و عذابى دردناك خواهد داشت.</a:t>
            </a:r>
          </a:p>
        </p:txBody>
      </p:sp>
      <p:sp>
        <p:nvSpPr>
          <p:cNvPr id="21" name="Right Brace 20"/>
          <p:cNvSpPr/>
          <p:nvPr/>
        </p:nvSpPr>
        <p:spPr>
          <a:xfrm>
            <a:off x="6529928" y="5716096"/>
            <a:ext cx="274320" cy="1097280"/>
          </a:xfrm>
          <a:prstGeom prst="rightBrace">
            <a:avLst>
              <a:gd name="adj1" fmla="val 43627"/>
              <a:gd name="adj2" fmla="val 50000"/>
            </a:avLst>
          </a:prstGeom>
          <a:ln w="38100">
            <a:solidFill>
              <a:srgbClr val="FF0000"/>
            </a:solidFill>
          </a:ln>
          <a:effectLst>
            <a:glow rad="63500">
              <a:schemeClr val="accent2">
                <a:satMod val="175000"/>
                <a:alpha val="40000"/>
              </a:schemeClr>
            </a:glow>
            <a:outerShdw blurRad="95000" rotWithShape="0">
              <a:srgbClr val="000000">
                <a:alpha val="50000"/>
              </a:srgbClr>
            </a:outerShdw>
            <a:softEdge rad="12700"/>
          </a:effectLst>
        </p:spPr>
        <p:style>
          <a:lnRef idx="2">
            <a:schemeClr val="accent3"/>
          </a:lnRef>
          <a:fillRef idx="0">
            <a:schemeClr val="accent3"/>
          </a:fillRef>
          <a:effectRef idx="1">
            <a:schemeClr val="accent3"/>
          </a:effectRef>
          <a:fontRef idx="minor">
            <a:schemeClr val="tx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22889592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355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40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par>
                          <p:cTn id="26" fill="hold">
                            <p:stCondLst>
                              <p:cond delay="47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5"/>
                                        </p:tgtEl>
                                        <p:attrNameLst>
                                          <p:attrName>ppt_y</p:attrName>
                                        </p:attrNameLst>
                                      </p:cBhvr>
                                      <p:tavLst>
                                        <p:tav tm="0">
                                          <p:val>
                                            <p:strVal val="#ppt_y"/>
                                          </p:val>
                                        </p:tav>
                                        <p:tav tm="100000">
                                          <p:val>
                                            <p:strVal val="#ppt_y"/>
                                          </p:val>
                                        </p:tav>
                                      </p:tavLst>
                                    </p:anim>
                                    <p:anim calcmode="lin" valueType="num">
                                      <p:cBhvr>
                                        <p:cTn id="3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5"/>
                                        </p:tgtEl>
                                      </p:cBhvr>
                                    </p:animEffect>
                                  </p:childTnLst>
                                </p:cTn>
                              </p:par>
                            </p:childTnLst>
                          </p:cTn>
                        </p:par>
                        <p:par>
                          <p:cTn id="34" fill="hold">
                            <p:stCondLst>
                              <p:cond delay="53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8"/>
                                        </p:tgtEl>
                                      </p:cBhvr>
                                    </p:animEffect>
                                  </p:childTnLst>
                                </p:cTn>
                              </p:par>
                            </p:childTnLst>
                          </p:cTn>
                        </p:par>
                        <p:par>
                          <p:cTn id="42" fill="hold">
                            <p:stCondLst>
                              <p:cond delay="59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11">
                                            <p:bg/>
                                          </p:spTgt>
                                        </p:tgtEl>
                                        <p:attrNameLst>
                                          <p:attrName>style.visibility</p:attrName>
                                        </p:attrNameLst>
                                      </p:cBhvr>
                                      <p:to>
                                        <p:strVal val="visible"/>
                                      </p:to>
                                    </p:set>
                                    <p:anim calcmode="lin" valueType="num">
                                      <p:cBhvr>
                                        <p:cTn id="61" dur="500" fill="hold"/>
                                        <p:tgtEl>
                                          <p:spTgt spid="11">
                                            <p:bg/>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1">
                                            <p:bg/>
                                          </p:spTgt>
                                        </p:tgtEl>
                                        <p:attrNameLst>
                                          <p:attrName>ppt_y</p:attrName>
                                        </p:attrNameLst>
                                      </p:cBhvr>
                                      <p:tavLst>
                                        <p:tav tm="0">
                                          <p:val>
                                            <p:strVal val="#ppt_y"/>
                                          </p:val>
                                        </p:tav>
                                        <p:tav tm="100000">
                                          <p:val>
                                            <p:strVal val="#ppt_y"/>
                                          </p:val>
                                        </p:tav>
                                      </p:tavLst>
                                    </p:anim>
                                    <p:anim calcmode="lin" valueType="num">
                                      <p:cBhvr>
                                        <p:cTn id="63" dur="500" fill="hold"/>
                                        <p:tgtEl>
                                          <p:spTgt spid="11">
                                            <p:bg/>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1">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1">
                                            <p:bg/>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11">
                                            <p:txEl>
                                              <p:pRg st="0" end="0"/>
                                            </p:txEl>
                                          </p:spTgt>
                                        </p:tgtEl>
                                        <p:attrNameLst>
                                          <p:attrName>style.visibility</p:attrName>
                                        </p:attrNameLst>
                                      </p:cBhvr>
                                      <p:to>
                                        <p:strVal val="visible"/>
                                      </p:to>
                                    </p:set>
                                    <p:anim calcmode="lin" valueType="num">
                                      <p:cBhvr>
                                        <p:cTn id="70"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72"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1">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11">
                                            <p:txEl>
                                              <p:pRg st="1" end="1"/>
                                            </p:txEl>
                                          </p:spTgt>
                                        </p:tgtEl>
                                        <p:attrNameLst>
                                          <p:attrName>style.visibility</p:attrName>
                                        </p:attrNameLst>
                                      </p:cBhvr>
                                      <p:to>
                                        <p:strVal val="visible"/>
                                      </p:to>
                                    </p:set>
                                    <p:anim calcmode="lin" valueType="num">
                                      <p:cBhvr>
                                        <p:cTn id="79" dur="500" fill="hold"/>
                                        <p:tgtEl>
                                          <p:spTgt spid="1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11">
                                            <p:txEl>
                                              <p:pRg st="1" end="1"/>
                                            </p:txEl>
                                          </p:spTgt>
                                        </p:tgtEl>
                                        <p:attrNameLst>
                                          <p:attrName>ppt_y</p:attrName>
                                        </p:attrNameLst>
                                      </p:cBhvr>
                                      <p:tavLst>
                                        <p:tav tm="0">
                                          <p:val>
                                            <p:strVal val="#ppt_y"/>
                                          </p:val>
                                        </p:tav>
                                        <p:tav tm="100000">
                                          <p:val>
                                            <p:strVal val="#ppt_y"/>
                                          </p:val>
                                        </p:tav>
                                      </p:tavLst>
                                    </p:anim>
                                    <p:anim calcmode="lin" valueType="num">
                                      <p:cBhvr>
                                        <p:cTn id="81" dur="500" fill="hold"/>
                                        <p:tgtEl>
                                          <p:spTgt spid="1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1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11">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11">
                                            <p:txEl>
                                              <p:pRg st="2" end="2"/>
                                            </p:txEl>
                                          </p:spTgt>
                                        </p:tgtEl>
                                        <p:attrNameLst>
                                          <p:attrName>style.visibility</p:attrName>
                                        </p:attrNameLst>
                                      </p:cBhvr>
                                      <p:to>
                                        <p:strVal val="visible"/>
                                      </p:to>
                                    </p:set>
                                    <p:anim calcmode="lin" valueType="num">
                                      <p:cBhvr>
                                        <p:cTn id="88" dur="500" fill="hold"/>
                                        <p:tgtEl>
                                          <p:spTgt spid="1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11">
                                            <p:txEl>
                                              <p:pRg st="2" end="2"/>
                                            </p:txEl>
                                          </p:spTgt>
                                        </p:tgtEl>
                                        <p:attrNameLst>
                                          <p:attrName>ppt_y</p:attrName>
                                        </p:attrNameLst>
                                      </p:cBhvr>
                                      <p:tavLst>
                                        <p:tav tm="0">
                                          <p:val>
                                            <p:strVal val="#ppt_y"/>
                                          </p:val>
                                        </p:tav>
                                        <p:tav tm="100000">
                                          <p:val>
                                            <p:strVal val="#ppt_y"/>
                                          </p:val>
                                        </p:tav>
                                      </p:tavLst>
                                    </p:anim>
                                    <p:anim calcmode="lin" valueType="num">
                                      <p:cBhvr>
                                        <p:cTn id="90" dur="500" fill="hold"/>
                                        <p:tgtEl>
                                          <p:spTgt spid="1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1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11">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lt">
                                    <p:tmPct val="10000"/>
                                  </p:iterate>
                                  <p:childTnLst>
                                    <p:set>
                                      <p:cBhvr>
                                        <p:cTn id="96" dur="1" fill="hold">
                                          <p:stCondLst>
                                            <p:cond delay="0"/>
                                          </p:stCondLst>
                                        </p:cTn>
                                        <p:tgtEl>
                                          <p:spTgt spid="11">
                                            <p:txEl>
                                              <p:pRg st="3" end="3"/>
                                            </p:txEl>
                                          </p:spTgt>
                                        </p:tgtEl>
                                        <p:attrNameLst>
                                          <p:attrName>style.visibility</p:attrName>
                                        </p:attrNameLst>
                                      </p:cBhvr>
                                      <p:to>
                                        <p:strVal val="visible"/>
                                      </p:to>
                                    </p:set>
                                    <p:anim calcmode="lin" valueType="num">
                                      <p:cBhvr>
                                        <p:cTn id="97" dur="500" fill="hold"/>
                                        <p:tgtEl>
                                          <p:spTgt spid="11">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11">
                                            <p:txEl>
                                              <p:pRg st="3" end="3"/>
                                            </p:txEl>
                                          </p:spTgt>
                                        </p:tgtEl>
                                        <p:attrNameLst>
                                          <p:attrName>ppt_y</p:attrName>
                                        </p:attrNameLst>
                                      </p:cBhvr>
                                      <p:tavLst>
                                        <p:tav tm="0">
                                          <p:val>
                                            <p:strVal val="#ppt_y"/>
                                          </p:val>
                                        </p:tav>
                                        <p:tav tm="100000">
                                          <p:val>
                                            <p:strVal val="#ppt_y"/>
                                          </p:val>
                                        </p:tav>
                                      </p:tavLst>
                                    </p:anim>
                                    <p:anim calcmode="lin" valueType="num">
                                      <p:cBhvr>
                                        <p:cTn id="99" dur="500" fill="hold"/>
                                        <p:tgtEl>
                                          <p:spTgt spid="11">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11">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11">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lt">
                                    <p:tmPct val="10000"/>
                                  </p:iterate>
                                  <p:childTnLst>
                                    <p:set>
                                      <p:cBhvr>
                                        <p:cTn id="105" dur="1" fill="hold">
                                          <p:stCondLst>
                                            <p:cond delay="0"/>
                                          </p:stCondLst>
                                        </p:cTn>
                                        <p:tgtEl>
                                          <p:spTgt spid="11">
                                            <p:txEl>
                                              <p:pRg st="4" end="4"/>
                                            </p:txEl>
                                          </p:spTgt>
                                        </p:tgtEl>
                                        <p:attrNameLst>
                                          <p:attrName>style.visibility</p:attrName>
                                        </p:attrNameLst>
                                      </p:cBhvr>
                                      <p:to>
                                        <p:strVal val="visible"/>
                                      </p:to>
                                    </p:set>
                                    <p:anim calcmode="lin" valueType="num">
                                      <p:cBhvr>
                                        <p:cTn id="106" dur="500" fill="hold"/>
                                        <p:tgtEl>
                                          <p:spTgt spid="11">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11">
                                            <p:txEl>
                                              <p:pRg st="4" end="4"/>
                                            </p:txEl>
                                          </p:spTgt>
                                        </p:tgtEl>
                                        <p:attrNameLst>
                                          <p:attrName>ppt_y</p:attrName>
                                        </p:attrNameLst>
                                      </p:cBhvr>
                                      <p:tavLst>
                                        <p:tav tm="0">
                                          <p:val>
                                            <p:strVal val="#ppt_y"/>
                                          </p:val>
                                        </p:tav>
                                        <p:tav tm="100000">
                                          <p:val>
                                            <p:strVal val="#ppt_y"/>
                                          </p:val>
                                        </p:tav>
                                      </p:tavLst>
                                    </p:anim>
                                    <p:anim calcmode="lin" valueType="num">
                                      <p:cBhvr>
                                        <p:cTn id="108" dur="500" fill="hold"/>
                                        <p:tgtEl>
                                          <p:spTgt spid="11">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11">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11">
                                            <p:txEl>
                                              <p:pRg st="4" end="4"/>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1" presetClass="entr" presetSubtype="0" fill="hold" grpId="0" nodeType="clickEffect">
                                  <p:stCondLst>
                                    <p:cond delay="0"/>
                                  </p:stCondLst>
                                  <p:iterate type="lt">
                                    <p:tmPct val="10000"/>
                                  </p:iterate>
                                  <p:childTnLst>
                                    <p:set>
                                      <p:cBhvr>
                                        <p:cTn id="114" dur="1" fill="hold">
                                          <p:stCondLst>
                                            <p:cond delay="0"/>
                                          </p:stCondLst>
                                        </p:cTn>
                                        <p:tgtEl>
                                          <p:spTgt spid="11">
                                            <p:txEl>
                                              <p:pRg st="5" end="5"/>
                                            </p:txEl>
                                          </p:spTgt>
                                        </p:tgtEl>
                                        <p:attrNameLst>
                                          <p:attrName>style.visibility</p:attrName>
                                        </p:attrNameLst>
                                      </p:cBhvr>
                                      <p:to>
                                        <p:strVal val="visible"/>
                                      </p:to>
                                    </p:set>
                                    <p:anim calcmode="lin" valueType="num">
                                      <p:cBhvr>
                                        <p:cTn id="115" dur="500" fill="hold"/>
                                        <p:tgtEl>
                                          <p:spTgt spid="11">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11">
                                            <p:txEl>
                                              <p:pRg st="5" end="5"/>
                                            </p:txEl>
                                          </p:spTgt>
                                        </p:tgtEl>
                                        <p:attrNameLst>
                                          <p:attrName>ppt_y</p:attrName>
                                        </p:attrNameLst>
                                      </p:cBhvr>
                                      <p:tavLst>
                                        <p:tav tm="0">
                                          <p:val>
                                            <p:strVal val="#ppt_y"/>
                                          </p:val>
                                        </p:tav>
                                        <p:tav tm="100000">
                                          <p:val>
                                            <p:strVal val="#ppt_y"/>
                                          </p:val>
                                        </p:tav>
                                      </p:tavLst>
                                    </p:anim>
                                    <p:anim calcmode="lin" valueType="num">
                                      <p:cBhvr>
                                        <p:cTn id="117" dur="500" fill="hold"/>
                                        <p:tgtEl>
                                          <p:spTgt spid="11">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11">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11">
                                            <p:txEl>
                                              <p:pRg st="5" end="5"/>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0" nodeType="click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p:cTn id="124" dur="500" fill="hold"/>
                                        <p:tgtEl>
                                          <p:spTgt spid="16"/>
                                        </p:tgtEl>
                                        <p:attrNameLst>
                                          <p:attrName>ppt_w</p:attrName>
                                        </p:attrNameLst>
                                      </p:cBhvr>
                                      <p:tavLst>
                                        <p:tav tm="0">
                                          <p:val>
                                            <p:fltVal val="0"/>
                                          </p:val>
                                        </p:tav>
                                        <p:tav tm="100000">
                                          <p:val>
                                            <p:strVal val="#ppt_w"/>
                                          </p:val>
                                        </p:tav>
                                      </p:tavLst>
                                    </p:anim>
                                    <p:anim calcmode="lin" valueType="num">
                                      <p:cBhvr>
                                        <p:cTn id="125" dur="500" fill="hold"/>
                                        <p:tgtEl>
                                          <p:spTgt spid="16"/>
                                        </p:tgtEl>
                                        <p:attrNameLst>
                                          <p:attrName>ppt_h</p:attrName>
                                        </p:attrNameLst>
                                      </p:cBhvr>
                                      <p:tavLst>
                                        <p:tav tm="0">
                                          <p:val>
                                            <p:fltVal val="0"/>
                                          </p:val>
                                        </p:tav>
                                        <p:tav tm="100000">
                                          <p:val>
                                            <p:strVal val="#ppt_h"/>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12">
                                            <p:bg/>
                                          </p:spTgt>
                                        </p:tgtEl>
                                        <p:attrNameLst>
                                          <p:attrName>style.visibility</p:attrName>
                                        </p:attrNameLst>
                                      </p:cBhvr>
                                      <p:to>
                                        <p:strVal val="visible"/>
                                      </p:to>
                                    </p:set>
                                    <p:animEffect transition="in" filter="fade">
                                      <p:cBhvr>
                                        <p:cTn id="131" dur="500"/>
                                        <p:tgtEl>
                                          <p:spTgt spid="12">
                                            <p:bg/>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2">
                                            <p:txEl>
                                              <p:pRg st="0" end="0"/>
                                            </p:txEl>
                                          </p:spTgt>
                                        </p:tgtEl>
                                        <p:attrNameLst>
                                          <p:attrName>style.visibility</p:attrName>
                                        </p:attrNameLst>
                                      </p:cBhvr>
                                      <p:to>
                                        <p:strVal val="visible"/>
                                      </p:to>
                                    </p:set>
                                    <p:animEffect transition="in" filter="fade">
                                      <p:cBhvr>
                                        <p:cTn id="136" dur="500"/>
                                        <p:tgtEl>
                                          <p:spTgt spid="12">
                                            <p:txEl>
                                              <p:pRg st="0" end="0"/>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2">
                                            <p:txEl>
                                              <p:pRg st="1" end="1"/>
                                            </p:txEl>
                                          </p:spTgt>
                                        </p:tgtEl>
                                        <p:attrNameLst>
                                          <p:attrName>style.visibility</p:attrName>
                                        </p:attrNameLst>
                                      </p:cBhvr>
                                      <p:to>
                                        <p:strVal val="visible"/>
                                      </p:to>
                                    </p:set>
                                    <p:animEffect transition="in" filter="fade">
                                      <p:cBhvr>
                                        <p:cTn id="141" dur="500"/>
                                        <p:tgtEl>
                                          <p:spTgt spid="12">
                                            <p:txEl>
                                              <p:pRg st="1" end="1"/>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2">
                                            <p:txEl>
                                              <p:pRg st="2" end="2"/>
                                            </p:txEl>
                                          </p:spTgt>
                                        </p:tgtEl>
                                        <p:attrNameLst>
                                          <p:attrName>style.visibility</p:attrName>
                                        </p:attrNameLst>
                                      </p:cBhvr>
                                      <p:to>
                                        <p:strVal val="visible"/>
                                      </p:to>
                                    </p:set>
                                    <p:animEffect transition="in" filter="fade">
                                      <p:cBhvr>
                                        <p:cTn id="146" dur="500"/>
                                        <p:tgtEl>
                                          <p:spTgt spid="12">
                                            <p:txEl>
                                              <p:pRg st="2" end="2"/>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19"/>
                                        </p:tgtEl>
                                        <p:attrNameLst>
                                          <p:attrName>style.visibility</p:attrName>
                                        </p:attrNameLst>
                                      </p:cBhvr>
                                      <p:to>
                                        <p:strVal val="visible"/>
                                      </p:to>
                                    </p:set>
                                    <p:anim calcmode="lin" valueType="num">
                                      <p:cBhvr>
                                        <p:cTn id="151" dur="500" fill="hold"/>
                                        <p:tgtEl>
                                          <p:spTgt spid="19"/>
                                        </p:tgtEl>
                                        <p:attrNameLst>
                                          <p:attrName>ppt_w</p:attrName>
                                        </p:attrNameLst>
                                      </p:cBhvr>
                                      <p:tavLst>
                                        <p:tav tm="0">
                                          <p:val>
                                            <p:fltVal val="0"/>
                                          </p:val>
                                        </p:tav>
                                        <p:tav tm="100000">
                                          <p:val>
                                            <p:strVal val="#ppt_w"/>
                                          </p:val>
                                        </p:tav>
                                      </p:tavLst>
                                    </p:anim>
                                    <p:anim calcmode="lin" valueType="num">
                                      <p:cBhvr>
                                        <p:cTn id="152" dur="500" fill="hold"/>
                                        <p:tgtEl>
                                          <p:spTgt spid="19"/>
                                        </p:tgtEl>
                                        <p:attrNameLst>
                                          <p:attrName>ppt_h</p:attrName>
                                        </p:attrNameLst>
                                      </p:cBhvr>
                                      <p:tavLst>
                                        <p:tav tm="0">
                                          <p:val>
                                            <p:fltVal val="0"/>
                                          </p:val>
                                        </p:tav>
                                        <p:tav tm="100000">
                                          <p:val>
                                            <p:strVal val="#ppt_h"/>
                                          </p:val>
                                        </p:tav>
                                      </p:tavLst>
                                    </p:anim>
                                    <p:animEffect transition="in" filter="fade">
                                      <p:cBhvr>
                                        <p:cTn id="153" dur="500"/>
                                        <p:tgtEl>
                                          <p:spTgt spid="19"/>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7">
                                            <p:bg/>
                                          </p:spTgt>
                                        </p:tgtEl>
                                        <p:attrNameLst>
                                          <p:attrName>style.visibility</p:attrName>
                                        </p:attrNameLst>
                                      </p:cBhvr>
                                      <p:to>
                                        <p:strVal val="visible"/>
                                      </p:to>
                                    </p:set>
                                    <p:animEffect transition="in" filter="fade">
                                      <p:cBhvr>
                                        <p:cTn id="158" dur="500"/>
                                        <p:tgtEl>
                                          <p:spTgt spid="17">
                                            <p:bg/>
                                          </p:spTgt>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7">
                                            <p:txEl>
                                              <p:pRg st="0" end="0"/>
                                            </p:txEl>
                                          </p:spTgt>
                                        </p:tgtEl>
                                        <p:attrNameLst>
                                          <p:attrName>style.visibility</p:attrName>
                                        </p:attrNameLst>
                                      </p:cBhvr>
                                      <p:to>
                                        <p:strVal val="visible"/>
                                      </p:to>
                                    </p:set>
                                    <p:animEffect transition="in" filter="fade">
                                      <p:cBhvr>
                                        <p:cTn id="163" dur="500"/>
                                        <p:tgtEl>
                                          <p:spTgt spid="17">
                                            <p:txEl>
                                              <p:pRg st="0" end="0"/>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7">
                                            <p:txEl>
                                              <p:pRg st="1" end="1"/>
                                            </p:txEl>
                                          </p:spTgt>
                                        </p:tgtEl>
                                        <p:attrNameLst>
                                          <p:attrName>style.visibility</p:attrName>
                                        </p:attrNameLst>
                                      </p:cBhvr>
                                      <p:to>
                                        <p:strVal val="visible"/>
                                      </p:to>
                                    </p:set>
                                    <p:animEffect transition="in" filter="fade">
                                      <p:cBhvr>
                                        <p:cTn id="168" dur="500"/>
                                        <p:tgtEl>
                                          <p:spTgt spid="17">
                                            <p:txEl>
                                              <p:pRg st="1" end="1"/>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7">
                                            <p:txEl>
                                              <p:pRg st="2" end="2"/>
                                            </p:txEl>
                                          </p:spTgt>
                                        </p:tgtEl>
                                        <p:attrNameLst>
                                          <p:attrName>style.visibility</p:attrName>
                                        </p:attrNameLst>
                                      </p:cBhvr>
                                      <p:to>
                                        <p:strVal val="visible"/>
                                      </p:to>
                                    </p:set>
                                    <p:animEffect transition="in" filter="fade">
                                      <p:cBhvr>
                                        <p:cTn id="173" dur="500"/>
                                        <p:tgtEl>
                                          <p:spTgt spid="17">
                                            <p:txEl>
                                              <p:pRg st="2" end="2"/>
                                            </p:txEl>
                                          </p:spTgt>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grpId="0" nodeType="clickEffect">
                                  <p:stCondLst>
                                    <p:cond delay="0"/>
                                  </p:stCondLst>
                                  <p:childTnLst>
                                    <p:set>
                                      <p:cBhvr>
                                        <p:cTn id="177" dur="1" fill="hold">
                                          <p:stCondLst>
                                            <p:cond delay="0"/>
                                          </p:stCondLst>
                                        </p:cTn>
                                        <p:tgtEl>
                                          <p:spTgt spid="21"/>
                                        </p:tgtEl>
                                        <p:attrNameLst>
                                          <p:attrName>style.visibility</p:attrName>
                                        </p:attrNameLst>
                                      </p:cBhvr>
                                      <p:to>
                                        <p:strVal val="visible"/>
                                      </p:to>
                                    </p:set>
                                    <p:anim calcmode="lin" valueType="num">
                                      <p:cBhvr>
                                        <p:cTn id="178" dur="500" fill="hold"/>
                                        <p:tgtEl>
                                          <p:spTgt spid="21"/>
                                        </p:tgtEl>
                                        <p:attrNameLst>
                                          <p:attrName>ppt_w</p:attrName>
                                        </p:attrNameLst>
                                      </p:cBhvr>
                                      <p:tavLst>
                                        <p:tav tm="0">
                                          <p:val>
                                            <p:fltVal val="0"/>
                                          </p:val>
                                        </p:tav>
                                        <p:tav tm="100000">
                                          <p:val>
                                            <p:strVal val="#ppt_w"/>
                                          </p:val>
                                        </p:tav>
                                      </p:tavLst>
                                    </p:anim>
                                    <p:anim calcmode="lin" valueType="num">
                                      <p:cBhvr>
                                        <p:cTn id="179" dur="500" fill="hold"/>
                                        <p:tgtEl>
                                          <p:spTgt spid="21"/>
                                        </p:tgtEl>
                                        <p:attrNameLst>
                                          <p:attrName>ppt_h</p:attrName>
                                        </p:attrNameLst>
                                      </p:cBhvr>
                                      <p:tavLst>
                                        <p:tav tm="0">
                                          <p:val>
                                            <p:fltVal val="0"/>
                                          </p:val>
                                        </p:tav>
                                        <p:tav tm="100000">
                                          <p:val>
                                            <p:strVal val="#ppt_h"/>
                                          </p:val>
                                        </p:tav>
                                      </p:tavLst>
                                    </p:anim>
                                    <p:animEffect transition="in" filter="fade">
                                      <p:cBhvr>
                                        <p:cTn id="180" dur="500"/>
                                        <p:tgtEl>
                                          <p:spTgt spid="21"/>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20">
                                            <p:bg/>
                                          </p:spTgt>
                                        </p:tgtEl>
                                        <p:attrNameLst>
                                          <p:attrName>style.visibility</p:attrName>
                                        </p:attrNameLst>
                                      </p:cBhvr>
                                      <p:to>
                                        <p:strVal val="visible"/>
                                      </p:to>
                                    </p:set>
                                    <p:animEffect transition="in" filter="fade">
                                      <p:cBhvr>
                                        <p:cTn id="185" dur="500"/>
                                        <p:tgtEl>
                                          <p:spTgt spid="20">
                                            <p:bg/>
                                          </p:spTgt>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20">
                                            <p:txEl>
                                              <p:pRg st="0" end="0"/>
                                            </p:txEl>
                                          </p:spTgt>
                                        </p:tgtEl>
                                        <p:attrNameLst>
                                          <p:attrName>style.visibility</p:attrName>
                                        </p:attrNameLst>
                                      </p:cBhvr>
                                      <p:to>
                                        <p:strVal val="visible"/>
                                      </p:to>
                                    </p:set>
                                    <p:animEffect transition="in" filter="fade">
                                      <p:cBhvr>
                                        <p:cTn id="190" dur="500"/>
                                        <p:tgtEl>
                                          <p:spTgt spid="20">
                                            <p:txEl>
                                              <p:pRg st="0" end="0"/>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20">
                                            <p:txEl>
                                              <p:pRg st="1" end="1"/>
                                            </p:txEl>
                                          </p:spTgt>
                                        </p:tgtEl>
                                        <p:attrNameLst>
                                          <p:attrName>style.visibility</p:attrName>
                                        </p:attrNameLst>
                                      </p:cBhvr>
                                      <p:to>
                                        <p:strVal val="visible"/>
                                      </p:to>
                                    </p:set>
                                    <p:animEffect transition="in" filter="fade">
                                      <p:cBhvr>
                                        <p:cTn id="195" dur="500"/>
                                        <p:tgtEl>
                                          <p:spTgt spid="20">
                                            <p:txEl>
                                              <p:pRg st="1" end="1"/>
                                            </p:txEl>
                                          </p:spTgt>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20">
                                            <p:txEl>
                                              <p:pRg st="2" end="2"/>
                                            </p:txEl>
                                          </p:spTgt>
                                        </p:tgtEl>
                                        <p:attrNameLst>
                                          <p:attrName>style.visibility</p:attrName>
                                        </p:attrNameLst>
                                      </p:cBhvr>
                                      <p:to>
                                        <p:strVal val="visible"/>
                                      </p:to>
                                    </p:set>
                                    <p:animEffect transition="in" filter="fade">
                                      <p:cBhvr>
                                        <p:cTn id="20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uiExpand="1" build="allAtOnce" animBg="1"/>
      <p:bldP spid="12" grpId="0" uiExpand="1" build="p" animBg="1"/>
      <p:bldP spid="13" grpId="0" animBg="1"/>
      <p:bldP spid="14" grpId="0" animBg="1"/>
      <p:bldP spid="15" grpId="0" animBg="1"/>
      <p:bldP spid="16" grpId="0" animBg="1"/>
      <p:bldP spid="17" grpId="0" uiExpand="1" build="p" animBg="1"/>
      <p:bldP spid="18" grpId="0" animBg="1"/>
      <p:bldP spid="19" grpId="0" animBg="1"/>
      <p:bldP spid="20" grpId="0" build="p"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0" y="116632"/>
            <a:ext cx="9144000" cy="2880320"/>
          </a:xfrm>
        </p:spPr>
        <p:txBody>
          <a:bodyPr>
            <a:normAutofit fontScale="90000"/>
          </a:bodyPr>
          <a:lstStyle/>
          <a:p>
            <a:pPr algn="justLow">
              <a:lnSpc>
                <a:spcPct val="150000"/>
              </a:lnSpc>
            </a:pPr>
            <a:r>
              <a:rPr lang="fa-IR" sz="2600" b="1" dirty="0" smtClean="0">
                <a:cs typeface="B Compset" pitchFamily="2" charset="-78"/>
              </a:rPr>
              <a:t>سبب عزت موجود </a:t>
            </a:r>
            <a:r>
              <a:rPr lang="fa-IR" sz="2600" b="1" dirty="0" smtClean="0">
                <a:solidFill>
                  <a:srgbClr val="FF0000"/>
                </a:solidFill>
                <a:cs typeface="B Compset" pitchFamily="2" charset="-78"/>
              </a:rPr>
              <a:t>نماز است نماز</a:t>
            </a:r>
            <a:r>
              <a:rPr lang="fa-IR" sz="2600" b="1" dirty="0" smtClean="0">
                <a:cs typeface="B Compset" pitchFamily="2" charset="-78"/>
              </a:rPr>
              <a:t>           زینت درگه معبود </a:t>
            </a:r>
            <a:r>
              <a:rPr lang="fa-IR" sz="2600" b="1" dirty="0" smtClean="0">
                <a:solidFill>
                  <a:srgbClr val="FF0000"/>
                </a:solidFill>
                <a:cs typeface="B Compset" pitchFamily="2" charset="-78"/>
              </a:rPr>
              <a:t>نماز است نماز</a:t>
            </a:r>
            <a:r>
              <a:rPr lang="fa-IR" sz="2600" b="1" dirty="0" smtClean="0">
                <a:cs typeface="B Compset" pitchFamily="2" charset="-78"/>
              </a:rPr>
              <a:t/>
            </a:r>
            <a:br>
              <a:rPr lang="fa-IR" sz="2600" b="1" dirty="0" smtClean="0">
                <a:cs typeface="B Compset" pitchFamily="2" charset="-78"/>
              </a:rPr>
            </a:br>
            <a:r>
              <a:rPr lang="fa-IR" sz="2600" b="1" dirty="0" smtClean="0">
                <a:cs typeface="B Compset" pitchFamily="2" charset="-78"/>
              </a:rPr>
              <a:t>بی نماز از نظر لطف خدا محروم است         شرع را مقصد </a:t>
            </a:r>
            <a:r>
              <a:rPr lang="fa-IR" sz="2600" b="1" dirty="0" err="1" smtClean="0">
                <a:cs typeface="B Compset" pitchFamily="2" charset="-78"/>
              </a:rPr>
              <a:t>ومقصود</a:t>
            </a:r>
            <a:r>
              <a:rPr lang="fa-IR" sz="2600" b="1" dirty="0" smtClean="0">
                <a:cs typeface="B Compset" pitchFamily="2" charset="-78"/>
              </a:rPr>
              <a:t> </a:t>
            </a:r>
            <a:r>
              <a:rPr lang="fa-IR" sz="2600" b="1" dirty="0" smtClean="0">
                <a:solidFill>
                  <a:srgbClr val="FF0000"/>
                </a:solidFill>
                <a:cs typeface="B Compset" pitchFamily="2" charset="-78"/>
              </a:rPr>
              <a:t>نماز است نماز</a:t>
            </a:r>
            <a:r>
              <a:rPr lang="fa-IR" sz="2600" b="1" dirty="0" smtClean="0">
                <a:cs typeface="B Compset" pitchFamily="2" charset="-78"/>
              </a:rPr>
              <a:t/>
            </a:r>
            <a:br>
              <a:rPr lang="fa-IR" sz="2600" b="1" dirty="0" smtClean="0">
                <a:cs typeface="B Compset" pitchFamily="2" charset="-78"/>
              </a:rPr>
            </a:br>
            <a:r>
              <a:rPr lang="fa-IR" sz="2600" b="1" dirty="0" smtClean="0">
                <a:cs typeface="B Compset" pitchFamily="2" charset="-78"/>
              </a:rPr>
              <a:t>گفتم ای عقل </a:t>
            </a:r>
            <a:r>
              <a:rPr lang="fa-IR" sz="2600" b="1" dirty="0" err="1" smtClean="0">
                <a:cs typeface="B Compset" pitchFamily="2" charset="-78"/>
              </a:rPr>
              <a:t>زطاعت</a:t>
            </a:r>
            <a:r>
              <a:rPr lang="fa-IR" sz="2600" b="1" dirty="0" smtClean="0">
                <a:cs typeface="B Compset" pitchFamily="2" charset="-78"/>
              </a:rPr>
              <a:t> همگی افضل چیست؟           عقل یکبار بفرمود </a:t>
            </a:r>
            <a:r>
              <a:rPr lang="fa-IR" sz="2600" b="1" dirty="0" err="1" smtClean="0">
                <a:solidFill>
                  <a:srgbClr val="FF0000"/>
                </a:solidFill>
                <a:cs typeface="B Compset" pitchFamily="2" charset="-78"/>
              </a:rPr>
              <a:t>نمازاست</a:t>
            </a:r>
            <a:r>
              <a:rPr lang="fa-IR" sz="2600" b="1" dirty="0" smtClean="0">
                <a:solidFill>
                  <a:srgbClr val="FF0000"/>
                </a:solidFill>
                <a:cs typeface="B Compset" pitchFamily="2" charset="-78"/>
              </a:rPr>
              <a:t> نماز</a:t>
            </a:r>
            <a:br>
              <a:rPr lang="fa-IR" sz="2600" b="1" dirty="0" smtClean="0">
                <a:solidFill>
                  <a:srgbClr val="FF0000"/>
                </a:solidFill>
                <a:cs typeface="B Compset" pitchFamily="2" charset="-78"/>
              </a:rPr>
            </a:br>
            <a:r>
              <a:rPr lang="fa-IR" sz="2600" b="1" dirty="0" smtClean="0">
                <a:cs typeface="B Compset" pitchFamily="2" charset="-78"/>
              </a:rPr>
              <a:t>به نماز عذر نباشد چو به تن جان داری            آنچه حق از همه </a:t>
            </a:r>
            <a:r>
              <a:rPr lang="fa-IR" sz="2600" b="1" dirty="0" err="1" smtClean="0">
                <a:cs typeface="B Compset" pitchFamily="2" charset="-78"/>
              </a:rPr>
              <a:t>بستود</a:t>
            </a:r>
            <a:r>
              <a:rPr lang="fa-IR" sz="2600" b="1" dirty="0" smtClean="0">
                <a:cs typeface="B Compset" pitchFamily="2" charset="-78"/>
              </a:rPr>
              <a:t> </a:t>
            </a:r>
            <a:r>
              <a:rPr lang="fa-IR" sz="2600" b="1" dirty="0" smtClean="0">
                <a:solidFill>
                  <a:srgbClr val="FF0000"/>
                </a:solidFill>
                <a:cs typeface="B Compset" pitchFamily="2" charset="-78"/>
              </a:rPr>
              <a:t>نماز است نماز</a:t>
            </a:r>
            <a:br>
              <a:rPr lang="fa-IR" sz="2600" b="1" dirty="0" smtClean="0">
                <a:solidFill>
                  <a:srgbClr val="FF0000"/>
                </a:solidFill>
                <a:cs typeface="B Compset" pitchFamily="2" charset="-78"/>
              </a:rPr>
            </a:br>
            <a:r>
              <a:rPr lang="fa-IR" sz="2600" b="1" dirty="0" smtClean="0">
                <a:solidFill>
                  <a:srgbClr val="FF0000"/>
                </a:solidFill>
                <a:cs typeface="B Compset" pitchFamily="2" charset="-78"/>
              </a:rPr>
              <a:t>روز و شب گر به حسین بن علی  گریه کن                                آنچه البته دهد سود نماز است نماز</a:t>
            </a:r>
            <a:endParaRPr lang="fa-IR" sz="2000" b="1" dirty="0">
              <a:cs typeface="B Compset" pitchFamily="2" charset="-78"/>
            </a:endParaRPr>
          </a:p>
        </p:txBody>
      </p:sp>
      <p:sp>
        <p:nvSpPr>
          <p:cNvPr id="3" name="Rounded Rectangle 2"/>
          <p:cNvSpPr/>
          <p:nvPr/>
        </p:nvSpPr>
        <p:spPr>
          <a:xfrm>
            <a:off x="0" y="5949280"/>
            <a:ext cx="9144000" cy="908720"/>
          </a:xfrm>
          <a:prstGeom prst="roundRect">
            <a:avLst>
              <a:gd name="adj" fmla="val 0"/>
            </a:avLst>
          </a:prstGeom>
          <a:noFill/>
          <a:ln w="25400" cap="flat" cmpd="sng" algn="ctr">
            <a:noFill/>
            <a:prstDash val="solid"/>
          </a:ln>
          <a:effectLst/>
        </p:spPr>
        <p:txBody>
          <a:bodyPr rtlCol="0" anchor="ctr"/>
          <a:lstStyle/>
          <a:p>
            <a:pPr marL="0" marR="0" lvl="0" indent="0" algn="justLow" defTabSz="914400" rtl="1" eaLnBrk="1" fontAlgn="auto" latinLnBrk="0" hangingPunct="1">
              <a:lnSpc>
                <a:spcPct val="115000"/>
              </a:lnSpc>
              <a:spcBef>
                <a:spcPts val="0"/>
              </a:spcBef>
              <a:spcAft>
                <a:spcPts val="1000"/>
              </a:spcAft>
              <a:buClrTx/>
              <a:buSzTx/>
              <a:buFontTx/>
              <a:buNone/>
              <a:tabLst/>
              <a:defRPr/>
            </a:pPr>
            <a:r>
              <a:rPr kumimoji="0" lang="fa-IR" sz="1800" b="0" i="0" u="none" strike="noStrike" kern="0" cap="none" spc="0" normalizeH="0" baseline="0" noProof="0" dirty="0" err="1">
                <a:ln>
                  <a:noFill/>
                </a:ln>
                <a:effectLst/>
                <a:uLnTx/>
                <a:uFillTx/>
                <a:latin typeface="Calibri"/>
                <a:ea typeface="Calibri"/>
                <a:cs typeface="B Nazanin" panose="00000400000000000000" pitchFamily="2" charset="-78"/>
              </a:rPr>
              <a:t>الإمام</a:t>
            </a:r>
            <a:r>
              <a:rPr kumimoji="0" lang="fa-IR" sz="1800" b="0"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800" b="0" i="0" u="none" strike="noStrike" kern="0" cap="none" spc="0" normalizeH="0" baseline="0" noProof="0" dirty="0" err="1">
                <a:ln>
                  <a:noFill/>
                </a:ln>
                <a:effectLst/>
                <a:uLnTx/>
                <a:uFillTx/>
                <a:latin typeface="Calibri"/>
                <a:ea typeface="Calibri"/>
                <a:cs typeface="B Nazanin" panose="00000400000000000000" pitchFamily="2" charset="-78"/>
              </a:rPr>
              <a:t>الصّادق</a:t>
            </a:r>
            <a:r>
              <a:rPr kumimoji="0" lang="fa-IR" sz="1800" b="0" i="0" u="none" strike="noStrike" kern="0" cap="none" spc="0" normalizeH="0" baseline="0" noProof="0" dirty="0">
                <a:ln>
                  <a:noFill/>
                </a:ln>
                <a:effectLst/>
                <a:uLnTx/>
                <a:uFillTx/>
                <a:latin typeface="Calibri"/>
                <a:ea typeface="Calibri"/>
                <a:cs typeface="B Nazanin" panose="00000400000000000000" pitchFamily="2" charset="-78"/>
              </a:rPr>
              <a:t> «ع»: </a:t>
            </a:r>
            <a:endParaRPr kumimoji="0" lang="fa-IR" sz="1800" b="0" i="0" u="none" strike="noStrike" kern="0" cap="none" spc="0" normalizeH="0" baseline="0" noProof="0" dirty="0" smtClean="0">
              <a:ln>
                <a:noFill/>
              </a:ln>
              <a:effectLst/>
              <a:uLnTx/>
              <a:uFillTx/>
              <a:latin typeface="Calibri"/>
              <a:ea typeface="Calibri"/>
              <a:cs typeface="B Nazanin" panose="00000400000000000000" pitchFamily="2" charset="-78"/>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fa-IR" sz="1600" b="1" i="0" u="none" strike="noStrike" kern="0" cap="none" spc="0" normalizeH="0" baseline="0" noProof="0" dirty="0" err="1" smtClean="0">
                <a:ln>
                  <a:noFill/>
                </a:ln>
                <a:effectLst/>
                <a:uLnTx/>
                <a:uFillTx/>
                <a:latin typeface="Calibri"/>
                <a:ea typeface="Calibri"/>
                <a:cs typeface="B Nazanin" panose="00000400000000000000" pitchFamily="2" charset="-78"/>
              </a:rPr>
              <a:t>خصلتان</a:t>
            </a:r>
            <a:r>
              <a:rPr kumimoji="0" lang="fa-IR" sz="1600" b="1" i="0" u="none" strike="noStrike" kern="0" cap="none" spc="0" normalizeH="0" baseline="0" noProof="0" dirty="0" smtClean="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من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كانتا</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فيه</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إلّا</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فاعزب</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ثمّ</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اعزب</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قيل</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و ما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هما</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قال: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الصّلاة</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في</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مواقيتها</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المحافظة</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عليها</a:t>
            </a:r>
            <a:r>
              <a:rPr kumimoji="0" lang="fa-IR" sz="1600" b="1" i="0" u="none" strike="noStrike" kern="0" cap="none" spc="0" normalizeH="0" baseline="0" noProof="0" dirty="0">
                <a:ln>
                  <a:noFill/>
                </a:ln>
                <a:effectLst/>
                <a:uLnTx/>
                <a:uFillTx/>
                <a:latin typeface="Calibri"/>
                <a:ea typeface="Calibri"/>
                <a:cs typeface="B Nazanin" panose="00000400000000000000" pitchFamily="2" charset="-78"/>
              </a:rPr>
              <a:t>، و </a:t>
            </a:r>
            <a:r>
              <a:rPr kumimoji="0" lang="fa-IR" sz="1600" b="1" i="0" u="none" strike="noStrike" kern="0" cap="none" spc="0" normalizeH="0" baseline="0" noProof="0" dirty="0" err="1">
                <a:ln>
                  <a:noFill/>
                </a:ln>
                <a:effectLst/>
                <a:uLnTx/>
                <a:uFillTx/>
                <a:latin typeface="Calibri"/>
                <a:ea typeface="Calibri"/>
                <a:cs typeface="B Nazanin" panose="00000400000000000000" pitchFamily="2" charset="-78"/>
              </a:rPr>
              <a:t>المؤاساة</a:t>
            </a:r>
            <a:r>
              <a:rPr kumimoji="0" lang="fa-IR" sz="1600" b="1" i="0" u="none" strike="noStrike" kern="0" cap="none" spc="0" normalizeH="0" baseline="0" noProof="0" dirty="0" smtClean="0">
                <a:ln>
                  <a:noFill/>
                </a:ln>
                <a:effectLst/>
                <a:uLnTx/>
                <a:uFillTx/>
                <a:latin typeface="Calibri"/>
                <a:ea typeface="Calibri"/>
                <a:cs typeface="B Nazanin" panose="00000400000000000000" pitchFamily="2" charset="-78"/>
              </a:rPr>
              <a:t>».</a:t>
            </a:r>
            <a:endParaRPr kumimoji="0" lang="en-US" sz="1600" b="1" i="0" u="none" strike="noStrike" kern="0" cap="none" spc="0" normalizeH="0" baseline="0" noProof="0" dirty="0">
              <a:ln>
                <a:noFill/>
              </a:ln>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1802313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5000" b="-29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332656"/>
            <a:ext cx="9144000" cy="3816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sz="1600" dirty="0">
              <a:solidFill>
                <a:prstClr val="white"/>
              </a:solidFill>
              <a:effectLst>
                <a:glow rad="101600">
                  <a:srgbClr val="19750D">
                    <a:alpha val="60000"/>
                  </a:srgbClr>
                </a:glow>
                <a:outerShdw blurRad="41275" dist="20320" dir="1800000" algn="tl" rotWithShape="0">
                  <a:srgbClr val="000000">
                    <a:alpha val="40000"/>
                  </a:srgbClr>
                </a:outerShdw>
              </a:effectLst>
            </a:endParaRPr>
          </a:p>
        </p:txBody>
      </p:sp>
      <p:pic>
        <p:nvPicPr>
          <p:cNvPr id="2" name="b.15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299177" y="6376866"/>
            <a:ext cx="609600" cy="448816"/>
          </a:xfrm>
          <a:prstGeom prst="rect">
            <a:avLst/>
          </a:prstGeom>
          <a:ln>
            <a:noFill/>
          </a:ln>
          <a:effectLst>
            <a:softEdge rad="112500"/>
          </a:effectLst>
        </p:spPr>
      </p:pic>
      <p:sp>
        <p:nvSpPr>
          <p:cNvPr id="5" name="Rounded Rectangle 4"/>
          <p:cNvSpPr/>
          <p:nvPr/>
        </p:nvSpPr>
        <p:spPr>
          <a:xfrm>
            <a:off x="1547664" y="4437112"/>
            <a:ext cx="5832648" cy="1944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sz="8800" b="1" dirty="0">
              <a:ln w="28575">
                <a:solidFill>
                  <a:srgbClr val="FF0000"/>
                </a:solidFill>
                <a:prstDash val="solid"/>
              </a:ln>
              <a:solidFill>
                <a:srgbClr val="EEECE1">
                  <a:tint val="85000"/>
                  <a:satMod val="155000"/>
                </a:srgbClr>
              </a:solidFill>
              <a:effectLst>
                <a:glow rad="101600">
                  <a:srgbClr val="00B050">
                    <a:alpha val="60000"/>
                  </a:srgbClr>
                </a:glow>
                <a:outerShdw blurRad="41275" dist="20320" dir="1800000" algn="tl" rotWithShape="0">
                  <a:srgbClr val="000000">
                    <a:alpha val="40000"/>
                  </a:srgbClr>
                </a:outerShdw>
              </a:effectLst>
            </a:endParaRPr>
          </a:p>
        </p:txBody>
      </p:sp>
      <p:sp>
        <p:nvSpPr>
          <p:cNvPr id="3" name="Rounded Rectangle 2"/>
          <p:cNvSpPr/>
          <p:nvPr/>
        </p:nvSpPr>
        <p:spPr>
          <a:xfrm>
            <a:off x="107504" y="116632"/>
            <a:ext cx="4356484" cy="4896544"/>
          </a:xfrm>
          <a:prstGeom prst="roundRect">
            <a:avLst>
              <a:gd name="adj" fmla="val 4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fa-IR" b="1" dirty="0">
                <a:solidFill>
                  <a:schemeClr val="tx1"/>
                </a:solidFill>
                <a:latin typeface="newstext"/>
                <a:cs typeface="B Roya" panose="00000400000000000000" pitchFamily="2" charset="-78"/>
              </a:rPr>
              <a:t>«در اسلام، از نماز هیچ </a:t>
            </a:r>
            <a:r>
              <a:rPr lang="fa-IR" b="1" dirty="0" err="1">
                <a:solidFill>
                  <a:schemeClr val="tx1"/>
                </a:solidFill>
                <a:latin typeface="newstext"/>
                <a:cs typeface="B Roya" panose="00000400000000000000" pitchFamily="2" charset="-78"/>
              </a:rPr>
              <a:t>فریضه‌ای</a:t>
            </a:r>
            <a:r>
              <a:rPr lang="fa-IR" b="1" dirty="0">
                <a:solidFill>
                  <a:schemeClr val="tx1"/>
                </a:solidFill>
                <a:latin typeface="newstext"/>
                <a:cs typeface="B Roya" panose="00000400000000000000" pitchFamily="2" charset="-78"/>
              </a:rPr>
              <a:t> بالاتر </a:t>
            </a:r>
            <a:r>
              <a:rPr lang="fa-IR" b="1" dirty="0" err="1">
                <a:solidFill>
                  <a:schemeClr val="tx1"/>
                </a:solidFill>
                <a:latin typeface="newstext"/>
                <a:cs typeface="B Roya" panose="00000400000000000000" pitchFamily="2" charset="-78"/>
              </a:rPr>
              <a:t>نیسـت</a:t>
            </a:r>
            <a:r>
              <a:rPr lang="fa-IR" b="1" dirty="0">
                <a:solidFill>
                  <a:schemeClr val="tx1"/>
                </a:solidFill>
                <a:latin typeface="newstext"/>
                <a:cs typeface="B Roya" panose="00000400000000000000" pitchFamily="2" charset="-78"/>
              </a:rPr>
              <a:t>... نماز پشتوانه ملت است، </a:t>
            </a:r>
            <a:r>
              <a:rPr lang="fa-IR" b="1" dirty="0" err="1">
                <a:solidFill>
                  <a:schemeClr val="tx1"/>
                </a:solidFill>
                <a:latin typeface="newstext"/>
                <a:cs typeface="B Roya" panose="00000400000000000000" pitchFamily="2" charset="-78"/>
              </a:rPr>
              <a:t>سیدالشهدا</a:t>
            </a:r>
            <a:r>
              <a:rPr lang="fa-IR" b="1" dirty="0">
                <a:solidFill>
                  <a:schemeClr val="tx1"/>
                </a:solidFill>
                <a:latin typeface="newstext"/>
                <a:cs typeface="B Roya" panose="00000400000000000000" pitchFamily="2" charset="-78"/>
              </a:rPr>
              <a:t> در همان ظهر عاشورا که جنگ بود ـ آن جنگ بزرگ بود و همه در معرض خطر بودند ـ وقتی یکی از اصحاب گفت ظهر شده است، فرمود که یاد </a:t>
            </a:r>
            <a:r>
              <a:rPr lang="fa-IR" b="1" dirty="0" err="1">
                <a:solidFill>
                  <a:schemeClr val="tx1"/>
                </a:solidFill>
                <a:latin typeface="newstext"/>
                <a:cs typeface="B Roya" panose="00000400000000000000" pitchFamily="2" charset="-78"/>
              </a:rPr>
              <a:t>مـن</a:t>
            </a:r>
            <a:r>
              <a:rPr lang="fa-IR" b="1" dirty="0">
                <a:solidFill>
                  <a:schemeClr val="tx1"/>
                </a:solidFill>
                <a:latin typeface="newstext"/>
                <a:cs typeface="B Roya" panose="00000400000000000000" pitchFamily="2" charset="-78"/>
              </a:rPr>
              <a:t> آوردید، یاد آوردید نماز را، خدا تو را از </a:t>
            </a:r>
            <a:r>
              <a:rPr lang="fa-IR" b="1" dirty="0" err="1">
                <a:solidFill>
                  <a:schemeClr val="tx1"/>
                </a:solidFill>
                <a:latin typeface="newstext"/>
                <a:cs typeface="B Roya" panose="00000400000000000000" pitchFamily="2" charset="-78"/>
              </a:rPr>
              <a:t>نمازگزاران</a:t>
            </a:r>
            <a:r>
              <a:rPr lang="fa-IR" b="1" dirty="0">
                <a:solidFill>
                  <a:schemeClr val="tx1"/>
                </a:solidFill>
                <a:latin typeface="newstext"/>
                <a:cs typeface="B Roya" panose="00000400000000000000" pitchFamily="2" charset="-78"/>
              </a:rPr>
              <a:t> حساب کند و ایستاد همان جا نماز خواند. نگفت که ما </a:t>
            </a:r>
            <a:r>
              <a:rPr lang="fa-IR" b="1" dirty="0" err="1">
                <a:solidFill>
                  <a:schemeClr val="tx1"/>
                </a:solidFill>
                <a:latin typeface="newstext"/>
                <a:cs typeface="B Roya" panose="00000400000000000000" pitchFamily="2" charset="-78"/>
              </a:rPr>
              <a:t>می‌خواهیم</a:t>
            </a:r>
            <a:r>
              <a:rPr lang="fa-IR" b="1" dirty="0">
                <a:solidFill>
                  <a:schemeClr val="tx1"/>
                </a:solidFill>
                <a:latin typeface="newstext"/>
                <a:cs typeface="B Roya" panose="00000400000000000000" pitchFamily="2" charset="-78"/>
              </a:rPr>
              <a:t> جنگ بکنیم، خیر، جنگ را برای نماز کردند... جنگ برای این است که مردم آن </a:t>
            </a:r>
            <a:r>
              <a:rPr lang="fa-IR" b="1" dirty="0" err="1">
                <a:solidFill>
                  <a:schemeClr val="tx1"/>
                </a:solidFill>
                <a:latin typeface="newstext"/>
                <a:cs typeface="B Roya" panose="00000400000000000000" pitchFamily="2" charset="-78"/>
              </a:rPr>
              <a:t>زباله‌هایی</a:t>
            </a:r>
            <a:r>
              <a:rPr lang="fa-IR" b="1" dirty="0">
                <a:solidFill>
                  <a:schemeClr val="tx1"/>
                </a:solidFill>
                <a:latin typeface="newstext"/>
                <a:cs typeface="B Roya" panose="00000400000000000000" pitchFamily="2" charset="-78"/>
              </a:rPr>
              <a:t> که هستند، آنهایی که مانع از پیاده شدن اسلام هستند، </a:t>
            </a:r>
            <a:r>
              <a:rPr lang="fa-IR" b="1" dirty="0" err="1">
                <a:solidFill>
                  <a:schemeClr val="tx1"/>
                </a:solidFill>
                <a:latin typeface="newstext"/>
                <a:cs typeface="B Roya" panose="00000400000000000000" pitchFamily="2" charset="-78"/>
              </a:rPr>
              <a:t>آن‌هایی</a:t>
            </a:r>
            <a:r>
              <a:rPr lang="fa-IR" b="1" dirty="0">
                <a:solidFill>
                  <a:schemeClr val="tx1"/>
                </a:solidFill>
                <a:latin typeface="newstext"/>
                <a:cs typeface="B Roya" panose="00000400000000000000" pitchFamily="2" charset="-78"/>
              </a:rPr>
              <a:t> که مانع از ترقی مسلمین هستند، </a:t>
            </a:r>
            <a:r>
              <a:rPr lang="fa-IR" b="1" dirty="0" err="1">
                <a:solidFill>
                  <a:schemeClr val="tx1"/>
                </a:solidFill>
                <a:latin typeface="newstext"/>
                <a:cs typeface="B Roya" panose="00000400000000000000" pitchFamily="2" charset="-78"/>
              </a:rPr>
              <a:t>آن‌ها</a:t>
            </a:r>
            <a:r>
              <a:rPr lang="fa-IR" b="1" dirty="0">
                <a:solidFill>
                  <a:schemeClr val="tx1"/>
                </a:solidFill>
                <a:latin typeface="newstext"/>
                <a:cs typeface="B Roya" panose="00000400000000000000" pitchFamily="2" charset="-78"/>
              </a:rPr>
              <a:t> را از </a:t>
            </a:r>
            <a:r>
              <a:rPr lang="fa-IR" b="1" dirty="0" err="1">
                <a:solidFill>
                  <a:schemeClr val="tx1"/>
                </a:solidFill>
                <a:latin typeface="newstext"/>
                <a:cs typeface="B Roya" panose="00000400000000000000" pitchFamily="2" charset="-78"/>
              </a:rPr>
              <a:t>بـین</a:t>
            </a:r>
            <a:r>
              <a:rPr lang="fa-IR" b="1" dirty="0">
                <a:solidFill>
                  <a:schemeClr val="tx1"/>
                </a:solidFill>
                <a:latin typeface="newstext"/>
                <a:cs typeface="B Roya" panose="00000400000000000000" pitchFamily="2" charset="-78"/>
              </a:rPr>
              <a:t> راه بردارند؛ مقصد این است که اسلام را پیاده کنند و با اسلام انسان درست کنند. نماز یک کارخانه انسان سازی است، </a:t>
            </a:r>
            <a:r>
              <a:rPr lang="fa-IR" b="1" dirty="0" err="1">
                <a:solidFill>
                  <a:schemeClr val="tx1"/>
                </a:solidFill>
                <a:latin typeface="newstext"/>
                <a:cs typeface="B Roya" panose="00000400000000000000" pitchFamily="2" charset="-78"/>
              </a:rPr>
              <a:t>نـمـاز</a:t>
            </a:r>
            <a:r>
              <a:rPr lang="fa-IR" b="1" dirty="0">
                <a:solidFill>
                  <a:schemeClr val="tx1"/>
                </a:solidFill>
                <a:latin typeface="newstext"/>
                <a:cs typeface="B Roya" panose="00000400000000000000" pitchFamily="2" charset="-78"/>
              </a:rPr>
              <a:t> </a:t>
            </a:r>
            <a:r>
              <a:rPr lang="fa-IR" b="1" dirty="0" err="1">
                <a:solidFill>
                  <a:schemeClr val="tx1"/>
                </a:solidFill>
                <a:latin typeface="newstext"/>
                <a:cs typeface="B Roya" panose="00000400000000000000" pitchFamily="2" charset="-78"/>
              </a:rPr>
              <a:t>خـوب</a:t>
            </a:r>
            <a:r>
              <a:rPr lang="fa-IR" b="1" dirty="0">
                <a:solidFill>
                  <a:schemeClr val="tx1"/>
                </a:solidFill>
                <a:latin typeface="newstext"/>
                <a:cs typeface="B Roya" panose="00000400000000000000" pitchFamily="2" charset="-78"/>
              </a:rPr>
              <a:t>، فحشا و منکر را از یک امتی بیرون </a:t>
            </a:r>
            <a:r>
              <a:rPr lang="fa-IR" b="1" dirty="0" err="1">
                <a:solidFill>
                  <a:schemeClr val="tx1"/>
                </a:solidFill>
                <a:latin typeface="newstext"/>
                <a:cs typeface="B Roya" panose="00000400000000000000" pitchFamily="2" charset="-78"/>
              </a:rPr>
              <a:t>می‌کند</a:t>
            </a:r>
            <a:r>
              <a:rPr lang="fa-IR" b="1" dirty="0">
                <a:solidFill>
                  <a:schemeClr val="tx1"/>
                </a:solidFill>
                <a:latin typeface="newstext"/>
                <a:cs typeface="B Roya" panose="00000400000000000000" pitchFamily="2" charset="-78"/>
              </a:rPr>
              <a:t>. </a:t>
            </a:r>
            <a:r>
              <a:rPr lang="fa-IR" b="1" dirty="0" err="1">
                <a:solidFill>
                  <a:schemeClr val="tx1"/>
                </a:solidFill>
                <a:latin typeface="newstext"/>
                <a:cs typeface="B Roya" panose="00000400000000000000" pitchFamily="2" charset="-78"/>
              </a:rPr>
              <a:t>اینهایی</a:t>
            </a:r>
            <a:r>
              <a:rPr lang="fa-IR" b="1" dirty="0">
                <a:solidFill>
                  <a:schemeClr val="tx1"/>
                </a:solidFill>
                <a:latin typeface="newstext"/>
                <a:cs typeface="B Roya" panose="00000400000000000000" pitchFamily="2" charset="-78"/>
              </a:rPr>
              <a:t> </a:t>
            </a:r>
            <a:r>
              <a:rPr lang="fa-IR" b="1" dirty="0" err="1">
                <a:solidFill>
                  <a:schemeClr val="tx1"/>
                </a:solidFill>
                <a:latin typeface="newstext"/>
                <a:cs typeface="B Roya" panose="00000400000000000000" pitchFamily="2" charset="-78"/>
              </a:rPr>
              <a:t>کـه</a:t>
            </a:r>
            <a:r>
              <a:rPr lang="fa-IR" b="1" dirty="0">
                <a:solidFill>
                  <a:schemeClr val="tx1"/>
                </a:solidFill>
                <a:latin typeface="newstext"/>
                <a:cs typeface="B Roya" panose="00000400000000000000" pitchFamily="2" charset="-78"/>
              </a:rPr>
              <a:t> در این مراکز فساد کشیده شدند، اینها هم </a:t>
            </a:r>
            <a:r>
              <a:rPr lang="fa-IR" b="1" dirty="0" err="1">
                <a:solidFill>
                  <a:schemeClr val="tx1"/>
                </a:solidFill>
                <a:latin typeface="newstext"/>
                <a:cs typeface="B Roya" panose="00000400000000000000" pitchFamily="2" charset="-78"/>
              </a:rPr>
              <a:t>بی‌نمازها</a:t>
            </a:r>
            <a:r>
              <a:rPr lang="fa-IR" b="1" dirty="0">
                <a:solidFill>
                  <a:schemeClr val="tx1"/>
                </a:solidFill>
                <a:latin typeface="newstext"/>
                <a:cs typeface="B Roya" panose="00000400000000000000" pitchFamily="2" charset="-78"/>
              </a:rPr>
              <a:t> هستند، </a:t>
            </a:r>
            <a:r>
              <a:rPr lang="fa-IR" b="1" dirty="0" err="1">
                <a:solidFill>
                  <a:schemeClr val="tx1"/>
                </a:solidFill>
                <a:latin typeface="newstext"/>
                <a:cs typeface="B Roya" panose="00000400000000000000" pitchFamily="2" charset="-78"/>
              </a:rPr>
              <a:t>نمازخوان‌ها</a:t>
            </a:r>
            <a:r>
              <a:rPr lang="fa-IR" b="1" dirty="0">
                <a:solidFill>
                  <a:schemeClr val="tx1"/>
                </a:solidFill>
                <a:latin typeface="newstext"/>
                <a:cs typeface="B Roya" panose="00000400000000000000" pitchFamily="2" charset="-78"/>
              </a:rPr>
              <a:t> تو </a:t>
            </a:r>
            <a:r>
              <a:rPr lang="fa-IR" b="1" dirty="0" err="1">
                <a:solidFill>
                  <a:schemeClr val="tx1"/>
                </a:solidFill>
                <a:latin typeface="newstext"/>
                <a:cs typeface="B Roya" panose="00000400000000000000" pitchFamily="2" charset="-78"/>
              </a:rPr>
              <a:t>مساجدند</a:t>
            </a:r>
            <a:r>
              <a:rPr lang="fa-IR" b="1" dirty="0">
                <a:solidFill>
                  <a:schemeClr val="tx1"/>
                </a:solidFill>
                <a:latin typeface="newstext"/>
                <a:cs typeface="B Roya" panose="00000400000000000000" pitchFamily="2" charset="-78"/>
              </a:rPr>
              <a:t> و </a:t>
            </a:r>
            <a:r>
              <a:rPr lang="fa-IR" b="1" dirty="0" err="1">
                <a:solidFill>
                  <a:schemeClr val="tx1"/>
                </a:solidFill>
                <a:latin typeface="newstext"/>
                <a:cs typeface="B Roya" panose="00000400000000000000" pitchFamily="2" charset="-78"/>
              </a:rPr>
              <a:t>مهیایند</a:t>
            </a:r>
            <a:r>
              <a:rPr lang="fa-IR" b="1" dirty="0">
                <a:solidFill>
                  <a:schemeClr val="tx1"/>
                </a:solidFill>
                <a:latin typeface="newstext"/>
                <a:cs typeface="B Roya" panose="00000400000000000000" pitchFamily="2" charset="-78"/>
              </a:rPr>
              <a:t> برای خدمت، </a:t>
            </a:r>
            <a:r>
              <a:rPr lang="fa-IR" b="1" dirty="0" err="1">
                <a:solidFill>
                  <a:schemeClr val="tx1"/>
                </a:solidFill>
                <a:latin typeface="newstext"/>
                <a:cs typeface="B Roya" panose="00000400000000000000" pitchFamily="2" charset="-78"/>
              </a:rPr>
              <a:t>مسجدها</a:t>
            </a:r>
            <a:r>
              <a:rPr lang="fa-IR" b="1" dirty="0">
                <a:solidFill>
                  <a:schemeClr val="tx1"/>
                </a:solidFill>
                <a:latin typeface="newstext"/>
                <a:cs typeface="B Roya" panose="00000400000000000000" pitchFamily="2" charset="-78"/>
              </a:rPr>
              <a:t> را خالی نکنید</a:t>
            </a:r>
            <a:r>
              <a:rPr lang="fa-IR" b="1" dirty="0" smtClean="0">
                <a:solidFill>
                  <a:schemeClr val="tx1"/>
                </a:solidFill>
                <a:latin typeface="newstext"/>
                <a:cs typeface="B Roya" panose="00000400000000000000" pitchFamily="2" charset="-78"/>
              </a:rPr>
              <a:t>».(</a:t>
            </a:r>
            <a:r>
              <a:rPr lang="fa-IR" dirty="0">
                <a:solidFill>
                  <a:schemeClr val="tx1"/>
                </a:solidFill>
                <a:latin typeface="newstext"/>
                <a:cs typeface="B Roya" panose="00000400000000000000" pitchFamily="2" charset="-78"/>
              </a:rPr>
              <a:t>صحیفه نور، جلد7، صفحه 289.</a:t>
            </a:r>
            <a:r>
              <a:rPr lang="fa-IR" b="1" dirty="0" smtClean="0">
                <a:solidFill>
                  <a:schemeClr val="tx1"/>
                </a:solidFill>
                <a:latin typeface="newstext"/>
                <a:cs typeface="B Roya" panose="00000400000000000000" pitchFamily="2" charset="-78"/>
              </a:rPr>
              <a:t>4</a:t>
            </a:r>
            <a:r>
              <a:rPr lang="fa-IR" b="1" dirty="0">
                <a:solidFill>
                  <a:schemeClr val="tx1"/>
                </a:solidFill>
                <a:latin typeface="newstext"/>
                <a:cs typeface="B Roya" panose="00000400000000000000" pitchFamily="2" charset="-78"/>
              </a:rPr>
              <a:t>)</a:t>
            </a:r>
          </a:p>
        </p:txBody>
      </p:sp>
    </p:spTree>
    <p:extLst>
      <p:ext uri="{BB962C8B-B14F-4D97-AF65-F5344CB8AC3E}">
        <p14:creationId xmlns:p14="http://schemas.microsoft.com/office/powerpoint/2010/main" val="790098336"/>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omb.wav"/>
          </p:stSnd>
        </p:sndAc>
      </p:transition>
    </mc:Choice>
    <mc:Fallback xmlns="">
      <p:transition spd="slow">
        <p:fade/>
        <p:sndAc>
          <p:stSnd>
            <p:snd r:embed="rId7"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3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381000" y="762000"/>
            <a:ext cx="8305800" cy="5486400"/>
          </a:xfrm>
          <a:prstGeom prst="ellipse">
            <a:avLst/>
          </a:prstGeom>
          <a:solidFill>
            <a:schemeClr val="accent2">
              <a:lumMod val="75000"/>
            </a:schemeClr>
          </a:solidFill>
          <a:effectLst>
            <a:glow rad="228600">
              <a:schemeClr val="accent2">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3800" b="1" dirty="0">
                <a:solidFill>
                  <a:prstClr val="white"/>
                </a:solidFill>
                <a:cs typeface="B Lotus" pitchFamily="2" charset="-78"/>
              </a:rPr>
              <a:t>پیوست ها</a:t>
            </a:r>
            <a:endParaRPr lang="en-US" sz="13800" b="1" dirty="0">
              <a:solidFill>
                <a:prstClr val="white"/>
              </a:solidFill>
              <a:cs typeface="B Lotus" pitchFamily="2" charset="-78"/>
            </a:endParaRPr>
          </a:p>
        </p:txBody>
      </p:sp>
      <p:sp>
        <p:nvSpPr>
          <p:cNvPr id="3" name="Rounded Rectangle 2"/>
          <p:cNvSpPr/>
          <p:nvPr/>
        </p:nvSpPr>
        <p:spPr>
          <a:xfrm>
            <a:off x="0" y="5949280"/>
            <a:ext cx="9144000" cy="908720"/>
          </a:xfrm>
          <a:prstGeom prst="roundRect">
            <a:avLst>
              <a:gd name="adj" fmla="val 0"/>
            </a:avLst>
          </a:prstGeom>
          <a:noFill/>
          <a:ln w="25400" cap="flat" cmpd="sng" algn="ctr">
            <a:noFill/>
            <a:prstDash val="solid"/>
          </a:ln>
          <a:effectLst/>
        </p:spPr>
        <p:txBody>
          <a:bodyPr rtlCol="0" anchor="ctr"/>
          <a:lstStyle/>
          <a:p>
            <a:pPr marL="0" marR="0" lvl="0" indent="0" algn="justLow" defTabSz="914400" rtl="1" eaLnBrk="1" fontAlgn="auto" latinLnBrk="0" hangingPunct="1">
              <a:lnSpc>
                <a:spcPct val="115000"/>
              </a:lnSpc>
              <a:spcBef>
                <a:spcPts val="0"/>
              </a:spcBef>
              <a:spcAft>
                <a:spcPts val="1000"/>
              </a:spcAft>
              <a:buClrTx/>
              <a:buSzTx/>
              <a:buFontTx/>
              <a:buNone/>
              <a:tabLst/>
              <a:defRPr/>
            </a:pPr>
            <a:r>
              <a:rPr kumimoji="0" lang="fa-IR" sz="2800" b="0" i="0" u="none" strike="noStrike" kern="0" cap="none" spc="0" normalizeH="0" baseline="0" noProof="0" dirty="0" smtClean="0">
                <a:ln>
                  <a:noFill/>
                </a:ln>
                <a:effectLst/>
                <a:uLnTx/>
                <a:uFillTx/>
                <a:latin typeface="Calibri"/>
                <a:ea typeface="Calibri"/>
                <a:cs typeface="B Nazanin" panose="00000400000000000000" pitchFamily="2" charset="-78"/>
              </a:rPr>
              <a:t>روایات اهمیت، تکمیل ، موانع و آثار به</a:t>
            </a:r>
            <a:r>
              <a:rPr kumimoji="0" lang="fa-IR" sz="2800" b="0" i="0" u="none" strike="noStrike" kern="0" cap="none" spc="0" normalizeH="0" noProof="0" dirty="0" smtClean="0">
                <a:ln>
                  <a:noFill/>
                </a:ln>
                <a:effectLst/>
                <a:uLnTx/>
                <a:uFillTx/>
                <a:latin typeface="Calibri"/>
                <a:ea typeface="Calibri"/>
                <a:cs typeface="B Nazanin" panose="00000400000000000000" pitchFamily="2" charset="-78"/>
              </a:rPr>
              <a:t> پیوست ولی مخفی از نشان، تقدیم می گردد.</a:t>
            </a:r>
            <a:endParaRPr kumimoji="0" lang="en-US" sz="2400" b="1" i="0" u="none" strike="noStrike" kern="0" cap="none" spc="0" normalizeH="0" baseline="0" noProof="0" dirty="0">
              <a:ln>
                <a:noFill/>
              </a:ln>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1376494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gradFill>
          <a:gsLst>
            <a:gs pos="0">
              <a:srgbClr val="013D08"/>
            </a:gs>
            <a:gs pos="100000">
              <a:srgbClr val="013D08"/>
            </a:gs>
          </a:gsLst>
          <a:lin ang="5400000" scaled="0"/>
        </a:gradFill>
        <a:effectLst/>
      </p:bgPr>
    </p:bg>
    <p:spTree>
      <p:nvGrpSpPr>
        <p:cNvPr id="1" name=""/>
        <p:cNvGrpSpPr/>
        <p:nvPr/>
      </p:nvGrpSpPr>
      <p:grpSpPr>
        <a:xfrm>
          <a:off x="0" y="0"/>
          <a:ext cx="0" cy="0"/>
          <a:chOff x="0" y="0"/>
          <a:chExt cx="0" cy="0"/>
        </a:xfrm>
      </p:grpSpPr>
      <p:sp>
        <p:nvSpPr>
          <p:cNvPr id="107523" name="Slide Number Placeholder 3"/>
          <p:cNvSpPr>
            <a:spLocks noGrp="1"/>
          </p:cNvSpPr>
          <p:nvPr>
            <p:ph type="sldNum" sz="quarter" idx="12"/>
          </p:nvPr>
        </p:nvSpPr>
        <p:spPr>
          <a:xfrm>
            <a:off x="107504" y="6314612"/>
            <a:ext cx="675184" cy="498764"/>
          </a:xfrm>
          <a:noFill/>
        </p:spPr>
        <p:txBody>
          <a:bodyPr/>
          <a:lstStyle/>
          <a:p>
            <a:fld id="{6062234E-F8FA-4F21-BE01-AB24A5491641}" type="slidenum">
              <a:rPr lang="fa-IR" sz="2800" smtClean="0">
                <a:solidFill>
                  <a:srgbClr val="000000"/>
                </a:solidFill>
                <a:cs typeface="B Koodak" pitchFamily="2" charset="-78"/>
              </a:rPr>
              <a:pPr/>
              <a:t>66</a:t>
            </a:fld>
            <a:endParaRPr lang="fa-IR" sz="2800" dirty="0" smtClean="0">
              <a:solidFill>
                <a:srgbClr val="000000"/>
              </a:solidFill>
              <a:cs typeface="B Koodak" pitchFamily="2" charset="-78"/>
            </a:endParaRPr>
          </a:p>
        </p:txBody>
      </p:sp>
      <p:sp>
        <p:nvSpPr>
          <p:cNvPr id="4" name="Rounded Rectangle 3"/>
          <p:cNvSpPr/>
          <p:nvPr/>
        </p:nvSpPr>
        <p:spPr>
          <a:xfrm>
            <a:off x="76200" y="76200"/>
            <a:ext cx="8991600" cy="6705600"/>
          </a:xfrm>
          <a:prstGeom prst="roundRect">
            <a:avLst>
              <a:gd name="adj" fmla="val 1937"/>
            </a:avLst>
          </a:prstGeom>
          <a:noFill/>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fa-IR" sz="2400" b="1" dirty="0" err="1" smtClean="0">
                <a:solidFill>
                  <a:srgbClr val="FFFFFF"/>
                </a:solidFill>
                <a:cs typeface="B Lotus" pitchFamily="2" charset="-78"/>
              </a:rPr>
              <a:t>عَنْ</a:t>
            </a:r>
            <a:r>
              <a:rPr lang="fa-IR" sz="2400" b="1" dirty="0" smtClean="0">
                <a:solidFill>
                  <a:srgbClr val="FFFFFF"/>
                </a:solidFill>
                <a:cs typeface="B Lotus" pitchFamily="2" charset="-78"/>
              </a:rPr>
              <a:t> </a:t>
            </a:r>
            <a:r>
              <a:rPr lang="fa-IR" sz="2400" b="1" dirty="0" err="1">
                <a:solidFill>
                  <a:srgbClr val="FFFF00"/>
                </a:solidFill>
                <a:cs typeface="B Lotus" pitchFamily="2" charset="-78"/>
              </a:rPr>
              <a:t>عَلِيِّ</a:t>
            </a:r>
            <a:r>
              <a:rPr lang="fa-IR" sz="2400" b="1" dirty="0">
                <a:solidFill>
                  <a:srgbClr val="FFFF00"/>
                </a:solidFill>
                <a:cs typeface="B Lotus" pitchFamily="2" charset="-78"/>
              </a:rPr>
              <a:t> </a:t>
            </a:r>
            <a:r>
              <a:rPr lang="fa-IR" sz="2400" b="1" dirty="0" err="1">
                <a:solidFill>
                  <a:srgbClr val="FFFF00"/>
                </a:solidFill>
                <a:cs typeface="B Lotus" pitchFamily="2" charset="-78"/>
              </a:rPr>
              <a:t>بْنِ</a:t>
            </a:r>
            <a:r>
              <a:rPr lang="fa-IR" sz="2400" b="1" dirty="0">
                <a:solidFill>
                  <a:srgbClr val="FFFF00"/>
                </a:solidFill>
                <a:cs typeface="B Lotus" pitchFamily="2" charset="-78"/>
              </a:rPr>
              <a:t> </a:t>
            </a:r>
            <a:r>
              <a:rPr lang="fa-IR" sz="2400" b="1" dirty="0" err="1">
                <a:solidFill>
                  <a:srgbClr val="FFFF00"/>
                </a:solidFill>
                <a:cs typeface="B Lotus" pitchFamily="2" charset="-78"/>
              </a:rPr>
              <a:t>أَبِي</a:t>
            </a:r>
            <a:r>
              <a:rPr lang="fa-IR" sz="2400" b="1" dirty="0">
                <a:solidFill>
                  <a:srgbClr val="FFFF00"/>
                </a:solidFill>
                <a:cs typeface="B Lotus" pitchFamily="2" charset="-78"/>
              </a:rPr>
              <a:t> </a:t>
            </a:r>
            <a:r>
              <a:rPr lang="fa-IR" sz="2400" b="1" dirty="0" err="1">
                <a:solidFill>
                  <a:srgbClr val="FFFF00"/>
                </a:solidFill>
                <a:cs typeface="B Lotus" pitchFamily="2" charset="-78"/>
              </a:rPr>
              <a:t>طَالِبٍ</a:t>
            </a:r>
            <a:r>
              <a:rPr lang="fa-IR" sz="2400" b="1" dirty="0">
                <a:solidFill>
                  <a:srgbClr val="FFFF00"/>
                </a:solidFill>
                <a:cs typeface="B Lotus" pitchFamily="2" charset="-78"/>
              </a:rPr>
              <a:t> </a:t>
            </a:r>
            <a:r>
              <a:rPr lang="fa-IR" sz="2400" b="1" dirty="0" smtClean="0">
                <a:solidFill>
                  <a:srgbClr val="FFFFFF"/>
                </a:solidFill>
                <a:cs typeface="B Lotus" pitchFamily="2" charset="-78"/>
              </a:rPr>
              <a:t>علیه </a:t>
            </a:r>
            <a:r>
              <a:rPr lang="fa-IR" sz="2400" b="1" dirty="0" err="1" smtClean="0">
                <a:solidFill>
                  <a:srgbClr val="FFFFFF"/>
                </a:solidFill>
                <a:cs typeface="B Lotus" pitchFamily="2" charset="-78"/>
              </a:rPr>
              <a:t>السلام</a:t>
            </a:r>
            <a:r>
              <a:rPr lang="fa-IR" sz="2400" b="1" dirty="0" smtClean="0">
                <a:solidFill>
                  <a:srgbClr val="FFFFFF"/>
                </a:solidFill>
                <a:cs typeface="B Lotus" pitchFamily="2" charset="-78"/>
              </a:rPr>
              <a:t> </a:t>
            </a:r>
            <a:r>
              <a:rPr lang="fa-IR" sz="2400" b="1" dirty="0" err="1">
                <a:solidFill>
                  <a:srgbClr val="FFFFFF"/>
                </a:solidFill>
                <a:cs typeface="B Lotus" pitchFamily="2" charset="-78"/>
              </a:rPr>
              <a:t>قَالَ</a:t>
            </a:r>
            <a:r>
              <a:rPr lang="fa-IR" sz="2400" b="1" dirty="0">
                <a:solidFill>
                  <a:srgbClr val="FFFFFF"/>
                </a:solidFill>
                <a:cs typeface="B Lotus" pitchFamily="2" charset="-78"/>
              </a:rPr>
              <a:t> </a:t>
            </a:r>
            <a:r>
              <a:rPr lang="fa-IR" sz="2400" b="1" dirty="0" err="1">
                <a:solidFill>
                  <a:srgbClr val="FFFFFF"/>
                </a:solidFill>
                <a:cs typeface="B Lotus" pitchFamily="2" charset="-78"/>
              </a:rPr>
              <a:t>قَالَ</a:t>
            </a:r>
            <a:r>
              <a:rPr lang="fa-IR" sz="2400" b="1" dirty="0">
                <a:solidFill>
                  <a:srgbClr val="FFFFFF"/>
                </a:solidFill>
                <a:cs typeface="B Lotus" pitchFamily="2" charset="-78"/>
              </a:rPr>
              <a:t> </a:t>
            </a:r>
            <a:r>
              <a:rPr lang="fa-IR" sz="2400" b="1" dirty="0" err="1">
                <a:solidFill>
                  <a:srgbClr val="FFFF00"/>
                </a:solidFill>
                <a:cs typeface="B Lotus" pitchFamily="2" charset="-78"/>
              </a:rPr>
              <a:t>رَسُولُ</a:t>
            </a:r>
            <a:r>
              <a:rPr lang="fa-IR" sz="2400" b="1" dirty="0">
                <a:solidFill>
                  <a:srgbClr val="FFFF00"/>
                </a:solidFill>
                <a:cs typeface="B Lotus" pitchFamily="2" charset="-78"/>
              </a:rPr>
              <a:t> </a:t>
            </a:r>
            <a:r>
              <a:rPr lang="fa-IR" sz="2400" b="1" dirty="0" err="1">
                <a:solidFill>
                  <a:srgbClr val="FFFF00"/>
                </a:solidFill>
                <a:cs typeface="B Lotus" pitchFamily="2" charset="-78"/>
              </a:rPr>
              <a:t>اللَّهِ</a:t>
            </a:r>
            <a:r>
              <a:rPr lang="fa-IR" sz="2400" b="1" dirty="0">
                <a:solidFill>
                  <a:srgbClr val="FFFF00"/>
                </a:solidFill>
                <a:cs typeface="B Lotus" pitchFamily="2" charset="-78"/>
              </a:rPr>
              <a:t> </a:t>
            </a:r>
            <a:r>
              <a:rPr lang="fa-IR" sz="2400" b="1" dirty="0" smtClean="0">
                <a:solidFill>
                  <a:srgbClr val="FFFFFF"/>
                </a:solidFill>
                <a:cs typeface="B Lotus" pitchFamily="2" charset="-78"/>
              </a:rPr>
              <a:t>صلی الله علیه و </a:t>
            </a:r>
            <a:r>
              <a:rPr lang="fa-IR" sz="2400" b="1" dirty="0" err="1" smtClean="0">
                <a:solidFill>
                  <a:srgbClr val="FFFFFF"/>
                </a:solidFill>
                <a:cs typeface="B Lotus" pitchFamily="2" charset="-78"/>
              </a:rPr>
              <a:t>آله</a:t>
            </a:r>
            <a:r>
              <a:rPr lang="fa-IR" sz="2400" b="1" dirty="0" smtClean="0">
                <a:solidFill>
                  <a:srgbClr val="FFFFFF"/>
                </a:solidFill>
                <a:cs typeface="B Lotus" pitchFamily="2" charset="-78"/>
              </a:rPr>
              <a:t>؛</a:t>
            </a:r>
          </a:p>
          <a:p>
            <a:pPr algn="justLow" rtl="1">
              <a:lnSpc>
                <a:spcPct val="150000"/>
              </a:lnSpc>
            </a:pPr>
            <a:r>
              <a:rPr lang="fa-IR" sz="2800" b="1" dirty="0" smtClean="0">
                <a:solidFill>
                  <a:srgbClr val="FFFFFF"/>
                </a:solidFill>
                <a:cs typeface="B Lotus" pitchFamily="2" charset="-78"/>
              </a:rPr>
              <a:t> </a:t>
            </a:r>
            <a:r>
              <a:rPr lang="fa-IR" sz="3600" b="1" dirty="0" err="1">
                <a:solidFill>
                  <a:srgbClr val="FFFFFF"/>
                </a:solidFill>
                <a:cs typeface="B Lotus" pitchFamily="2" charset="-78"/>
              </a:rPr>
              <a:t>مَا</a:t>
            </a:r>
            <a:r>
              <a:rPr lang="fa-IR" sz="3600" b="1" dirty="0">
                <a:solidFill>
                  <a:srgbClr val="FFFFFF"/>
                </a:solidFill>
                <a:cs typeface="B Lotus" pitchFamily="2" charset="-78"/>
              </a:rPr>
              <a:t> </a:t>
            </a:r>
            <a:r>
              <a:rPr lang="fa-IR" sz="3600" b="1" dirty="0" err="1">
                <a:solidFill>
                  <a:srgbClr val="FFFFFF"/>
                </a:solidFill>
                <a:cs typeface="B Lotus" pitchFamily="2" charset="-78"/>
              </a:rPr>
              <a:t>مِنْ</a:t>
            </a:r>
            <a:r>
              <a:rPr lang="fa-IR" sz="3600" b="1" dirty="0">
                <a:solidFill>
                  <a:srgbClr val="FFFFFF"/>
                </a:solidFill>
                <a:cs typeface="B Lotus" pitchFamily="2" charset="-78"/>
              </a:rPr>
              <a:t> </a:t>
            </a:r>
            <a:r>
              <a:rPr lang="fa-IR" sz="3600" b="1" dirty="0" err="1">
                <a:solidFill>
                  <a:srgbClr val="FFFFFF"/>
                </a:solidFill>
                <a:cs typeface="B Lotus" pitchFamily="2" charset="-78"/>
              </a:rPr>
              <a:t>عَبْدٍ</a:t>
            </a:r>
            <a:r>
              <a:rPr lang="fa-IR" sz="3600" b="1" dirty="0">
                <a:solidFill>
                  <a:srgbClr val="FFFFFF"/>
                </a:solidFill>
                <a:cs typeface="B Lotus" pitchFamily="2" charset="-78"/>
              </a:rPr>
              <a:t> </a:t>
            </a:r>
            <a:r>
              <a:rPr lang="fa-IR" sz="3600" b="1" dirty="0" err="1">
                <a:solidFill>
                  <a:srgbClr val="FFFFFF"/>
                </a:solidFill>
                <a:cs typeface="B Lotus" pitchFamily="2" charset="-78"/>
              </a:rPr>
              <a:t>اهْتَمَّ</a:t>
            </a:r>
            <a:r>
              <a:rPr lang="fa-IR" sz="3600" b="1" dirty="0">
                <a:solidFill>
                  <a:srgbClr val="FFFFFF"/>
                </a:solidFill>
                <a:cs typeface="B Lotus" pitchFamily="2" charset="-78"/>
              </a:rPr>
              <a:t> </a:t>
            </a:r>
            <a:r>
              <a:rPr lang="fa-IR" sz="3600" b="1" dirty="0" err="1">
                <a:solidFill>
                  <a:srgbClr val="FFFFFF"/>
                </a:solidFill>
                <a:cs typeface="B Lotus" pitchFamily="2" charset="-78"/>
              </a:rPr>
              <a:t>بِمَوَاقِيتِ</a:t>
            </a:r>
            <a:r>
              <a:rPr lang="fa-IR" sz="3600" b="1" dirty="0">
                <a:solidFill>
                  <a:srgbClr val="FFFFFF"/>
                </a:solidFill>
                <a:cs typeface="B Lotus" pitchFamily="2" charset="-78"/>
              </a:rPr>
              <a:t> </a:t>
            </a:r>
            <a:r>
              <a:rPr lang="fa-IR" sz="3600" b="1" dirty="0" err="1">
                <a:solidFill>
                  <a:srgbClr val="FFFFFF"/>
                </a:solidFill>
                <a:cs typeface="B Lotus" pitchFamily="2" charset="-78"/>
              </a:rPr>
              <a:t>الصَّلَاةِ</a:t>
            </a:r>
            <a:r>
              <a:rPr lang="fa-IR" sz="3600" b="1" dirty="0">
                <a:solidFill>
                  <a:srgbClr val="FFFFFF"/>
                </a:solidFill>
                <a:cs typeface="B Lotus" pitchFamily="2" charset="-78"/>
              </a:rPr>
              <a:t> </a:t>
            </a:r>
            <a:r>
              <a:rPr lang="fa-IR" sz="3600" b="1" dirty="0" err="1">
                <a:solidFill>
                  <a:srgbClr val="FFFFFF"/>
                </a:solidFill>
                <a:cs typeface="B Lotus" pitchFamily="2" charset="-78"/>
              </a:rPr>
              <a:t>وَ</a:t>
            </a:r>
            <a:r>
              <a:rPr lang="fa-IR" sz="3600" b="1" dirty="0">
                <a:solidFill>
                  <a:srgbClr val="FFFFFF"/>
                </a:solidFill>
                <a:cs typeface="B Lotus" pitchFamily="2" charset="-78"/>
              </a:rPr>
              <a:t> </a:t>
            </a:r>
            <a:r>
              <a:rPr lang="fa-IR" sz="3600" b="1" dirty="0" err="1">
                <a:solidFill>
                  <a:srgbClr val="FFFFFF"/>
                </a:solidFill>
                <a:cs typeface="B Lotus" pitchFamily="2" charset="-78"/>
              </a:rPr>
              <a:t>مَوَاضِعِ</a:t>
            </a:r>
            <a:r>
              <a:rPr lang="fa-IR" sz="3600" b="1" dirty="0">
                <a:solidFill>
                  <a:srgbClr val="FFFFFF"/>
                </a:solidFill>
                <a:cs typeface="B Lotus" pitchFamily="2" charset="-78"/>
              </a:rPr>
              <a:t> </a:t>
            </a:r>
            <a:r>
              <a:rPr lang="fa-IR" sz="3600" b="1" dirty="0" err="1">
                <a:solidFill>
                  <a:srgbClr val="FFFFFF"/>
                </a:solidFill>
                <a:cs typeface="B Lotus" pitchFamily="2" charset="-78"/>
              </a:rPr>
              <a:t>الشَّمْسِ</a:t>
            </a:r>
            <a:r>
              <a:rPr lang="fa-IR" sz="3600" b="1" dirty="0">
                <a:solidFill>
                  <a:srgbClr val="FFFFFF"/>
                </a:solidFill>
                <a:cs typeface="B Lotus" pitchFamily="2" charset="-78"/>
              </a:rPr>
              <a:t> </a:t>
            </a:r>
            <a:r>
              <a:rPr lang="fa-IR" sz="3600" b="1" dirty="0" err="1">
                <a:solidFill>
                  <a:srgbClr val="FFFFFF"/>
                </a:solidFill>
                <a:cs typeface="B Lotus" pitchFamily="2" charset="-78"/>
              </a:rPr>
              <a:t>إِلَّا</a:t>
            </a:r>
            <a:r>
              <a:rPr lang="fa-IR" sz="3600" b="1" dirty="0">
                <a:solidFill>
                  <a:srgbClr val="FFFFFF"/>
                </a:solidFill>
                <a:cs typeface="B Lotus" pitchFamily="2" charset="-78"/>
              </a:rPr>
              <a:t> </a:t>
            </a:r>
            <a:r>
              <a:rPr lang="fa-IR" sz="3600" b="1" dirty="0" err="1">
                <a:solidFill>
                  <a:srgbClr val="FFFFFF"/>
                </a:solidFill>
                <a:cs typeface="B Lotus" pitchFamily="2" charset="-78"/>
              </a:rPr>
              <a:t>ضَمِنْتُ</a:t>
            </a:r>
            <a:r>
              <a:rPr lang="fa-IR" sz="3600" b="1" dirty="0">
                <a:solidFill>
                  <a:srgbClr val="FFFFFF"/>
                </a:solidFill>
                <a:cs typeface="B Lotus" pitchFamily="2" charset="-78"/>
              </a:rPr>
              <a:t> </a:t>
            </a:r>
            <a:r>
              <a:rPr lang="fa-IR" sz="3600" b="1" dirty="0" err="1">
                <a:solidFill>
                  <a:srgbClr val="FFFFFF"/>
                </a:solidFill>
                <a:cs typeface="B Lotus" pitchFamily="2" charset="-78"/>
              </a:rPr>
              <a:t>لَهُ</a:t>
            </a:r>
            <a:r>
              <a:rPr lang="fa-IR" sz="3600" b="1" dirty="0">
                <a:solidFill>
                  <a:srgbClr val="FFFFFF"/>
                </a:solidFill>
                <a:cs typeface="B Lotus" pitchFamily="2" charset="-78"/>
              </a:rPr>
              <a:t> </a:t>
            </a:r>
            <a:r>
              <a:rPr lang="fa-IR" sz="3600" b="1" dirty="0" err="1">
                <a:solidFill>
                  <a:srgbClr val="FFFFFF"/>
                </a:solidFill>
                <a:cs typeface="B Lotus" pitchFamily="2" charset="-78"/>
              </a:rPr>
              <a:t>الرَّوْحَ</a:t>
            </a:r>
            <a:r>
              <a:rPr lang="fa-IR" sz="3600" b="1" dirty="0">
                <a:solidFill>
                  <a:srgbClr val="FFFFFF"/>
                </a:solidFill>
                <a:cs typeface="B Lotus" pitchFamily="2" charset="-78"/>
              </a:rPr>
              <a:t> </a:t>
            </a:r>
            <a:r>
              <a:rPr lang="fa-IR" sz="3600" b="1" dirty="0" err="1">
                <a:solidFill>
                  <a:srgbClr val="FFFFFF"/>
                </a:solidFill>
                <a:cs typeface="B Lotus" pitchFamily="2" charset="-78"/>
              </a:rPr>
              <a:t>عِنْدَ</a:t>
            </a:r>
            <a:r>
              <a:rPr lang="fa-IR" sz="3600" b="1" dirty="0">
                <a:solidFill>
                  <a:srgbClr val="FFFFFF"/>
                </a:solidFill>
                <a:cs typeface="B Lotus" pitchFamily="2" charset="-78"/>
              </a:rPr>
              <a:t> </a:t>
            </a:r>
            <a:r>
              <a:rPr lang="fa-IR" sz="3600" b="1" dirty="0" err="1" smtClean="0">
                <a:solidFill>
                  <a:srgbClr val="FFFFFF"/>
                </a:solidFill>
                <a:cs typeface="B Lotus" pitchFamily="2" charset="-78"/>
              </a:rPr>
              <a:t>الْمَوْتِ</a:t>
            </a:r>
            <a:r>
              <a:rPr lang="fa-IR" sz="3600" b="1" dirty="0" smtClean="0">
                <a:solidFill>
                  <a:srgbClr val="FFFFFF"/>
                </a:solidFill>
                <a:cs typeface="B Lotus" pitchFamily="2" charset="-78"/>
              </a:rPr>
              <a:t> </a:t>
            </a:r>
            <a:r>
              <a:rPr lang="fa-IR" sz="3600" b="1" dirty="0" err="1">
                <a:solidFill>
                  <a:srgbClr val="FFFFFF"/>
                </a:solidFill>
                <a:cs typeface="B Lotus" pitchFamily="2" charset="-78"/>
              </a:rPr>
              <a:t>وَ</a:t>
            </a:r>
            <a:r>
              <a:rPr lang="fa-IR" sz="3600" b="1" dirty="0">
                <a:solidFill>
                  <a:srgbClr val="FFFFFF"/>
                </a:solidFill>
                <a:cs typeface="B Lotus" pitchFamily="2" charset="-78"/>
              </a:rPr>
              <a:t> </a:t>
            </a:r>
            <a:r>
              <a:rPr lang="fa-IR" sz="3600" b="1" dirty="0" err="1">
                <a:solidFill>
                  <a:srgbClr val="FFFFFF"/>
                </a:solidFill>
                <a:cs typeface="B Lotus" pitchFamily="2" charset="-78"/>
              </a:rPr>
              <a:t>انْقِطَاعَ</a:t>
            </a:r>
            <a:r>
              <a:rPr lang="fa-IR" sz="3600" b="1" dirty="0">
                <a:solidFill>
                  <a:srgbClr val="FFFFFF"/>
                </a:solidFill>
                <a:cs typeface="B Lotus" pitchFamily="2" charset="-78"/>
              </a:rPr>
              <a:t> </a:t>
            </a:r>
            <a:r>
              <a:rPr lang="fa-IR" sz="3600" b="1" dirty="0" err="1">
                <a:solidFill>
                  <a:srgbClr val="FFFFFF"/>
                </a:solidFill>
                <a:cs typeface="B Lotus" pitchFamily="2" charset="-78"/>
              </a:rPr>
              <a:t>الْهُمُومِ</a:t>
            </a:r>
            <a:r>
              <a:rPr lang="fa-IR" sz="3600" b="1" dirty="0">
                <a:solidFill>
                  <a:srgbClr val="FFFFFF"/>
                </a:solidFill>
                <a:cs typeface="B Lotus" pitchFamily="2" charset="-78"/>
              </a:rPr>
              <a:t> </a:t>
            </a:r>
            <a:r>
              <a:rPr lang="fa-IR" sz="3600" b="1" dirty="0" err="1">
                <a:solidFill>
                  <a:srgbClr val="FFFFFF"/>
                </a:solidFill>
                <a:cs typeface="B Lotus" pitchFamily="2" charset="-78"/>
              </a:rPr>
              <a:t>وَ</a:t>
            </a:r>
            <a:r>
              <a:rPr lang="fa-IR" sz="3600" b="1" dirty="0">
                <a:solidFill>
                  <a:srgbClr val="FFFFFF"/>
                </a:solidFill>
                <a:cs typeface="B Lotus" pitchFamily="2" charset="-78"/>
              </a:rPr>
              <a:t> </a:t>
            </a:r>
            <a:r>
              <a:rPr lang="fa-IR" sz="3600" b="1" dirty="0" err="1">
                <a:solidFill>
                  <a:srgbClr val="FFFFFF"/>
                </a:solidFill>
                <a:cs typeface="B Lotus" pitchFamily="2" charset="-78"/>
              </a:rPr>
              <a:t>الْأَحْزَانِ</a:t>
            </a:r>
            <a:r>
              <a:rPr lang="fa-IR" sz="3600" b="1" dirty="0">
                <a:solidFill>
                  <a:srgbClr val="FFFFFF"/>
                </a:solidFill>
                <a:cs typeface="B Lotus" pitchFamily="2" charset="-78"/>
              </a:rPr>
              <a:t> </a:t>
            </a:r>
            <a:r>
              <a:rPr lang="fa-IR" sz="3600" b="1" dirty="0" err="1">
                <a:solidFill>
                  <a:srgbClr val="FFFFFF"/>
                </a:solidFill>
                <a:cs typeface="B Lotus" pitchFamily="2" charset="-78"/>
              </a:rPr>
              <a:t>وَ</a:t>
            </a:r>
            <a:r>
              <a:rPr lang="fa-IR" sz="3600" b="1" dirty="0">
                <a:solidFill>
                  <a:srgbClr val="FFFFFF"/>
                </a:solidFill>
                <a:cs typeface="B Lotus" pitchFamily="2" charset="-78"/>
              </a:rPr>
              <a:t> </a:t>
            </a:r>
            <a:r>
              <a:rPr lang="fa-IR" sz="3600" b="1" dirty="0" err="1">
                <a:solidFill>
                  <a:srgbClr val="FFFFFF"/>
                </a:solidFill>
                <a:cs typeface="B Lotus" pitchFamily="2" charset="-78"/>
              </a:rPr>
              <a:t>النَّجَاةَ</a:t>
            </a:r>
            <a:r>
              <a:rPr lang="fa-IR" sz="3600" b="1" dirty="0">
                <a:solidFill>
                  <a:srgbClr val="FFFFFF"/>
                </a:solidFill>
                <a:cs typeface="B Lotus" pitchFamily="2" charset="-78"/>
              </a:rPr>
              <a:t> </a:t>
            </a:r>
            <a:r>
              <a:rPr lang="fa-IR" sz="3600" b="1" dirty="0" err="1">
                <a:solidFill>
                  <a:srgbClr val="FFFFFF"/>
                </a:solidFill>
                <a:cs typeface="B Lotus" pitchFamily="2" charset="-78"/>
              </a:rPr>
              <a:t>مِنَ</a:t>
            </a:r>
            <a:r>
              <a:rPr lang="fa-IR" sz="3600" b="1" dirty="0">
                <a:solidFill>
                  <a:srgbClr val="FFFFFF"/>
                </a:solidFill>
                <a:cs typeface="B Lotus" pitchFamily="2" charset="-78"/>
              </a:rPr>
              <a:t> </a:t>
            </a:r>
            <a:r>
              <a:rPr lang="fa-IR" sz="3600" b="1" dirty="0" err="1">
                <a:solidFill>
                  <a:srgbClr val="FFFFFF"/>
                </a:solidFill>
                <a:cs typeface="B Lotus" pitchFamily="2" charset="-78"/>
              </a:rPr>
              <a:t>النَّارِ</a:t>
            </a:r>
            <a:r>
              <a:rPr lang="fa-IR" sz="3600" b="1" dirty="0">
                <a:solidFill>
                  <a:srgbClr val="FFFFFF"/>
                </a:solidFill>
                <a:cs typeface="B Lotus" pitchFamily="2" charset="-78"/>
              </a:rPr>
              <a:t> </a:t>
            </a:r>
            <a:r>
              <a:rPr lang="fa-IR" sz="3600" b="1" dirty="0" err="1">
                <a:solidFill>
                  <a:srgbClr val="FFFFFF"/>
                </a:solidFill>
                <a:cs typeface="B Lotus" pitchFamily="2" charset="-78"/>
              </a:rPr>
              <a:t>كُنَّا</a:t>
            </a:r>
            <a:r>
              <a:rPr lang="fa-IR" sz="3600" b="1" dirty="0">
                <a:solidFill>
                  <a:srgbClr val="FFFFFF"/>
                </a:solidFill>
                <a:cs typeface="B Lotus" pitchFamily="2" charset="-78"/>
              </a:rPr>
              <a:t> </a:t>
            </a:r>
            <a:r>
              <a:rPr lang="fa-IR" sz="3600" b="1" dirty="0" err="1">
                <a:solidFill>
                  <a:srgbClr val="FFFFFF"/>
                </a:solidFill>
                <a:cs typeface="B Lotus" pitchFamily="2" charset="-78"/>
              </a:rPr>
              <a:t>مَرَّةً</a:t>
            </a:r>
            <a:r>
              <a:rPr lang="fa-IR" sz="3600" b="1" dirty="0">
                <a:solidFill>
                  <a:srgbClr val="FFFFFF"/>
                </a:solidFill>
                <a:cs typeface="B Lotus" pitchFamily="2" charset="-78"/>
              </a:rPr>
              <a:t> </a:t>
            </a:r>
            <a:r>
              <a:rPr lang="fa-IR" sz="3600" b="1" dirty="0" err="1">
                <a:solidFill>
                  <a:srgbClr val="FFFFFF"/>
                </a:solidFill>
                <a:cs typeface="B Lotus" pitchFamily="2" charset="-78"/>
              </a:rPr>
              <a:t>رُعَاةَ</a:t>
            </a:r>
            <a:r>
              <a:rPr lang="fa-IR" sz="3600" b="1" dirty="0">
                <a:solidFill>
                  <a:srgbClr val="FFFFFF"/>
                </a:solidFill>
                <a:cs typeface="B Lotus" pitchFamily="2" charset="-78"/>
              </a:rPr>
              <a:t> </a:t>
            </a:r>
            <a:r>
              <a:rPr lang="fa-IR" sz="3600" b="1" dirty="0" err="1">
                <a:solidFill>
                  <a:srgbClr val="FFFFFF"/>
                </a:solidFill>
                <a:cs typeface="B Lotus" pitchFamily="2" charset="-78"/>
              </a:rPr>
              <a:t>الْإِبِلِ</a:t>
            </a:r>
            <a:r>
              <a:rPr lang="fa-IR" sz="3600" b="1" dirty="0">
                <a:solidFill>
                  <a:srgbClr val="FFFFFF"/>
                </a:solidFill>
                <a:cs typeface="B Lotus" pitchFamily="2" charset="-78"/>
              </a:rPr>
              <a:t> </a:t>
            </a:r>
            <a:r>
              <a:rPr lang="fa-IR" sz="3600" b="1" dirty="0" err="1">
                <a:solidFill>
                  <a:srgbClr val="FFFFFF"/>
                </a:solidFill>
                <a:cs typeface="B Lotus" pitchFamily="2" charset="-78"/>
              </a:rPr>
              <a:t>فَصِرْنَا</a:t>
            </a:r>
            <a:r>
              <a:rPr lang="fa-IR" sz="3600" b="1" dirty="0">
                <a:solidFill>
                  <a:srgbClr val="FFFFFF"/>
                </a:solidFill>
                <a:cs typeface="B Lotus" pitchFamily="2" charset="-78"/>
              </a:rPr>
              <a:t> </a:t>
            </a:r>
            <a:r>
              <a:rPr lang="fa-IR" sz="3600" b="1" dirty="0" err="1">
                <a:solidFill>
                  <a:srgbClr val="FFFFFF"/>
                </a:solidFill>
                <a:cs typeface="B Lotus" pitchFamily="2" charset="-78"/>
              </a:rPr>
              <a:t>الْيَوْمَ</a:t>
            </a:r>
            <a:r>
              <a:rPr lang="fa-IR" sz="3600" b="1" dirty="0">
                <a:solidFill>
                  <a:srgbClr val="FFFFFF"/>
                </a:solidFill>
                <a:cs typeface="B Lotus" pitchFamily="2" charset="-78"/>
              </a:rPr>
              <a:t> </a:t>
            </a:r>
            <a:r>
              <a:rPr lang="fa-IR" sz="3600" b="1" dirty="0" err="1">
                <a:solidFill>
                  <a:srgbClr val="FFFFFF"/>
                </a:solidFill>
                <a:cs typeface="B Lotus" pitchFamily="2" charset="-78"/>
              </a:rPr>
              <a:t>رُعَاةَ</a:t>
            </a:r>
            <a:r>
              <a:rPr lang="fa-IR" sz="3600" b="1" dirty="0">
                <a:solidFill>
                  <a:srgbClr val="FFFFFF"/>
                </a:solidFill>
                <a:cs typeface="B Lotus" pitchFamily="2" charset="-78"/>
              </a:rPr>
              <a:t> </a:t>
            </a:r>
            <a:r>
              <a:rPr lang="fa-IR" sz="3600" b="1" dirty="0" err="1">
                <a:solidFill>
                  <a:srgbClr val="FFFFFF"/>
                </a:solidFill>
                <a:cs typeface="B Lotus" pitchFamily="2" charset="-78"/>
              </a:rPr>
              <a:t>الشَّمْس</a:t>
            </a:r>
            <a:r>
              <a:rPr lang="fa-IR" sz="3600" b="1" dirty="0" smtClean="0">
                <a:solidFill>
                  <a:srgbClr val="FFFFFF"/>
                </a:solidFill>
                <a:cs typeface="B Lotus" pitchFamily="2" charset="-78"/>
              </a:rPr>
              <a:t>‏</a:t>
            </a:r>
          </a:p>
          <a:p>
            <a:pPr algn="justLow" rtl="1">
              <a:lnSpc>
                <a:spcPct val="150000"/>
              </a:lnSpc>
            </a:pPr>
            <a:r>
              <a:rPr lang="fa-IR" sz="2000" dirty="0" err="1">
                <a:solidFill>
                  <a:srgbClr val="FFFFFF"/>
                </a:solidFill>
                <a:cs typeface="B Lotus" pitchFamily="2" charset="-78"/>
              </a:rPr>
              <a:t>أمالي</a:t>
            </a:r>
            <a:r>
              <a:rPr lang="fa-IR" sz="2000" dirty="0">
                <a:solidFill>
                  <a:srgbClr val="FFFFFF"/>
                </a:solidFill>
                <a:cs typeface="B Lotus" pitchFamily="2" charset="-78"/>
              </a:rPr>
              <a:t> </a:t>
            </a:r>
            <a:r>
              <a:rPr lang="fa-IR" sz="2000" dirty="0" err="1">
                <a:solidFill>
                  <a:srgbClr val="FFFFFF"/>
                </a:solidFill>
                <a:cs typeface="B Lotus" pitchFamily="2" charset="-78"/>
              </a:rPr>
              <a:t>المفيد</a:t>
            </a:r>
            <a:r>
              <a:rPr lang="fa-IR" sz="2000" dirty="0">
                <a:solidFill>
                  <a:srgbClr val="FFFFFF"/>
                </a:solidFill>
                <a:cs typeface="B Lotus" pitchFamily="2" charset="-78"/>
              </a:rPr>
              <a:t>         136    </a:t>
            </a:r>
            <a:r>
              <a:rPr lang="fa-IR" sz="2000" dirty="0" err="1">
                <a:solidFill>
                  <a:srgbClr val="FFFFFF"/>
                </a:solidFill>
                <a:cs typeface="B Lotus" pitchFamily="2" charset="-78"/>
              </a:rPr>
              <a:t>المجلس</a:t>
            </a:r>
            <a:r>
              <a:rPr lang="fa-IR" sz="2000" dirty="0">
                <a:solidFill>
                  <a:srgbClr val="FFFFFF"/>
                </a:solidFill>
                <a:cs typeface="B Lotus" pitchFamily="2" charset="-78"/>
              </a:rPr>
              <a:t> </a:t>
            </a:r>
            <a:r>
              <a:rPr lang="fa-IR" sz="2000" dirty="0" err="1">
                <a:solidFill>
                  <a:srgbClr val="FFFFFF"/>
                </a:solidFill>
                <a:cs typeface="B Lotus" pitchFamily="2" charset="-78"/>
              </a:rPr>
              <a:t>السادس</a:t>
            </a:r>
            <a:r>
              <a:rPr lang="fa-IR" sz="2000" dirty="0">
                <a:solidFill>
                  <a:srgbClr val="FFFFFF"/>
                </a:solidFill>
                <a:cs typeface="B Lotus" pitchFamily="2" charset="-78"/>
              </a:rPr>
              <a:t> عشر</a:t>
            </a:r>
          </a:p>
          <a:p>
            <a:pPr algn="justLow" rtl="1">
              <a:lnSpc>
                <a:spcPct val="150000"/>
              </a:lnSpc>
            </a:pPr>
            <a:endParaRPr lang="fa-IR" sz="2800" b="1" dirty="0">
              <a:solidFill>
                <a:srgbClr val="FFFFFF"/>
              </a:solidFill>
              <a:cs typeface="B Lotus" pitchFamily="2" charset="-78"/>
            </a:endParaRPr>
          </a:p>
          <a:p>
            <a:pPr algn="ctr" rtl="1">
              <a:lnSpc>
                <a:spcPct val="150000"/>
              </a:lnSpc>
            </a:pPr>
            <a:r>
              <a:rPr lang="fa-IR" sz="2400" b="1" dirty="0" err="1" smtClean="0">
                <a:solidFill>
                  <a:srgbClr val="FFFFFF"/>
                </a:solidFill>
                <a:cs typeface="B Lotus" pitchFamily="2" charset="-78"/>
              </a:rPr>
              <a:t>عَنْ</a:t>
            </a:r>
            <a:r>
              <a:rPr lang="fa-IR" sz="2400" b="1" dirty="0" smtClean="0">
                <a:solidFill>
                  <a:srgbClr val="FFFFFF"/>
                </a:solidFill>
                <a:cs typeface="B Lotus" pitchFamily="2" charset="-78"/>
              </a:rPr>
              <a:t> </a:t>
            </a:r>
            <a:r>
              <a:rPr lang="fa-IR" sz="2400" b="1" dirty="0" err="1" smtClean="0">
                <a:solidFill>
                  <a:srgbClr val="FFFF00"/>
                </a:solidFill>
                <a:cs typeface="B Lotus" pitchFamily="2" charset="-78"/>
              </a:rPr>
              <a:t>أَبِي</a:t>
            </a:r>
            <a:r>
              <a:rPr lang="fa-IR" sz="2400" b="1" dirty="0" smtClean="0">
                <a:solidFill>
                  <a:srgbClr val="FFFF00"/>
                </a:solidFill>
                <a:cs typeface="B Lotus" pitchFamily="2" charset="-78"/>
              </a:rPr>
              <a:t> </a:t>
            </a:r>
            <a:r>
              <a:rPr lang="fa-IR" sz="2400" b="1" dirty="0" err="1" smtClean="0">
                <a:solidFill>
                  <a:srgbClr val="FFFF00"/>
                </a:solidFill>
                <a:cs typeface="B Lotus" pitchFamily="2" charset="-78"/>
              </a:rPr>
              <a:t>عَبْدِ</a:t>
            </a:r>
            <a:r>
              <a:rPr lang="fa-IR" sz="2400" b="1" dirty="0" smtClean="0">
                <a:solidFill>
                  <a:srgbClr val="FFFF00"/>
                </a:solidFill>
                <a:cs typeface="B Lotus" pitchFamily="2" charset="-78"/>
              </a:rPr>
              <a:t> </a:t>
            </a:r>
            <a:r>
              <a:rPr lang="fa-IR" sz="2400" b="1" dirty="0" err="1" smtClean="0">
                <a:solidFill>
                  <a:srgbClr val="FFFF00"/>
                </a:solidFill>
                <a:cs typeface="B Lotus" pitchFamily="2" charset="-78"/>
              </a:rPr>
              <a:t>اللَّهِ</a:t>
            </a:r>
            <a:r>
              <a:rPr lang="fa-IR" sz="2400" b="1" dirty="0" smtClean="0">
                <a:solidFill>
                  <a:srgbClr val="FFFF00"/>
                </a:solidFill>
                <a:cs typeface="B Lotus" pitchFamily="2" charset="-78"/>
              </a:rPr>
              <a:t> </a:t>
            </a:r>
            <a:r>
              <a:rPr lang="fa-IR" sz="2400" b="1" dirty="0" smtClean="0">
                <a:solidFill>
                  <a:srgbClr val="FFFFFF"/>
                </a:solidFill>
                <a:cs typeface="B Lotus" pitchFamily="2" charset="-78"/>
              </a:rPr>
              <a:t>ع </a:t>
            </a:r>
            <a:r>
              <a:rPr lang="fa-IR" sz="2400" b="1" dirty="0" err="1" smtClean="0">
                <a:solidFill>
                  <a:srgbClr val="FFFFFF"/>
                </a:solidFill>
                <a:cs typeface="B Lotus" pitchFamily="2" charset="-78"/>
              </a:rPr>
              <a:t>قَالَ</a:t>
            </a:r>
            <a:r>
              <a:rPr lang="fa-IR" sz="2400" b="1" dirty="0" smtClean="0">
                <a:solidFill>
                  <a:srgbClr val="FFFFFF"/>
                </a:solidFill>
                <a:cs typeface="B Lotus" pitchFamily="2" charset="-78"/>
              </a:rPr>
              <a:t> </a:t>
            </a:r>
            <a:r>
              <a:rPr lang="fa-IR" sz="2400" b="1" dirty="0" err="1" smtClean="0">
                <a:solidFill>
                  <a:srgbClr val="FFFFFF"/>
                </a:solidFill>
                <a:cs typeface="B Lotus" pitchFamily="2" charset="-78"/>
              </a:rPr>
              <a:t>قَالَ</a:t>
            </a:r>
            <a:r>
              <a:rPr lang="fa-IR" sz="2400" b="1" dirty="0" smtClean="0">
                <a:solidFill>
                  <a:srgbClr val="FFFFFF"/>
                </a:solidFill>
                <a:cs typeface="B Lotus" pitchFamily="2" charset="-78"/>
              </a:rPr>
              <a:t> </a:t>
            </a:r>
            <a:r>
              <a:rPr lang="fa-IR" sz="2400" b="1" dirty="0" err="1" smtClean="0">
                <a:solidFill>
                  <a:srgbClr val="FFFF00"/>
                </a:solidFill>
                <a:cs typeface="B Lotus" pitchFamily="2" charset="-78"/>
              </a:rPr>
              <a:t>عَلِيُّ</a:t>
            </a:r>
            <a:r>
              <a:rPr lang="fa-IR" sz="2400" b="1" dirty="0" smtClean="0">
                <a:solidFill>
                  <a:srgbClr val="FFFF00"/>
                </a:solidFill>
                <a:cs typeface="B Lotus" pitchFamily="2" charset="-78"/>
              </a:rPr>
              <a:t> </a:t>
            </a:r>
            <a:r>
              <a:rPr lang="fa-IR" sz="2400" b="1" dirty="0" err="1" smtClean="0">
                <a:solidFill>
                  <a:srgbClr val="FFFF00"/>
                </a:solidFill>
                <a:cs typeface="B Lotus" pitchFamily="2" charset="-78"/>
              </a:rPr>
              <a:t>بْنُ</a:t>
            </a:r>
            <a:r>
              <a:rPr lang="fa-IR" sz="2400" b="1" dirty="0" smtClean="0">
                <a:solidFill>
                  <a:srgbClr val="FFFF00"/>
                </a:solidFill>
                <a:cs typeface="B Lotus" pitchFamily="2" charset="-78"/>
              </a:rPr>
              <a:t> </a:t>
            </a:r>
            <a:r>
              <a:rPr lang="fa-IR" sz="2400" b="1" dirty="0" err="1" smtClean="0">
                <a:solidFill>
                  <a:srgbClr val="FFFF00"/>
                </a:solidFill>
                <a:cs typeface="B Lotus" pitchFamily="2" charset="-78"/>
              </a:rPr>
              <a:t>الْحُسَيْنِ</a:t>
            </a:r>
            <a:r>
              <a:rPr lang="fa-IR" sz="2400" b="1" dirty="0" smtClean="0">
                <a:solidFill>
                  <a:srgbClr val="FFFF00"/>
                </a:solidFill>
                <a:cs typeface="B Lotus" pitchFamily="2" charset="-78"/>
              </a:rPr>
              <a:t> </a:t>
            </a:r>
            <a:r>
              <a:rPr lang="fa-IR" sz="2400" b="1" dirty="0" smtClean="0">
                <a:solidFill>
                  <a:srgbClr val="FFFFFF"/>
                </a:solidFill>
                <a:cs typeface="B Lotus" pitchFamily="2" charset="-78"/>
              </a:rPr>
              <a:t>علیهماالسلام؛</a:t>
            </a:r>
          </a:p>
          <a:p>
            <a:pPr algn="ctr" rtl="1">
              <a:lnSpc>
                <a:spcPct val="150000"/>
              </a:lnSpc>
            </a:pPr>
            <a:r>
              <a:rPr lang="fa-IR" sz="2800" b="1" dirty="0" smtClean="0">
                <a:solidFill>
                  <a:srgbClr val="FFFFFF"/>
                </a:solidFill>
                <a:cs typeface="B Lotus" pitchFamily="2" charset="-78"/>
              </a:rPr>
              <a:t> </a:t>
            </a:r>
            <a:r>
              <a:rPr lang="fa-IR" sz="4000" b="1" dirty="0" err="1" smtClean="0">
                <a:solidFill>
                  <a:srgbClr val="FFFFFF"/>
                </a:solidFill>
                <a:cs typeface="B Lotus" pitchFamily="2" charset="-78"/>
              </a:rPr>
              <a:t>مَنِ</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اهْتَمَّ</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بِمَوَاقِيتِ</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الصَّلَاةِ</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لَمْ</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يَسْتَكْمِلْ</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لَذَّةَ</a:t>
            </a:r>
            <a:r>
              <a:rPr lang="fa-IR" sz="4000" b="1" dirty="0" smtClean="0">
                <a:solidFill>
                  <a:srgbClr val="FFFFFF"/>
                </a:solidFill>
                <a:cs typeface="B Lotus" pitchFamily="2" charset="-78"/>
              </a:rPr>
              <a:t> </a:t>
            </a:r>
            <a:r>
              <a:rPr lang="fa-IR" sz="4000" b="1" dirty="0" err="1" smtClean="0">
                <a:solidFill>
                  <a:srgbClr val="FFFFFF"/>
                </a:solidFill>
                <a:cs typeface="B Lotus" pitchFamily="2" charset="-78"/>
              </a:rPr>
              <a:t>الدُّنْيَا</a:t>
            </a:r>
            <a:endParaRPr lang="fa-IR" sz="4000" b="1" dirty="0" smtClean="0">
              <a:solidFill>
                <a:srgbClr val="FFFFFF"/>
              </a:solidFill>
              <a:cs typeface="B Lotus" pitchFamily="2" charset="-78"/>
            </a:endParaRPr>
          </a:p>
          <a:p>
            <a:pPr algn="ctr" rtl="1">
              <a:lnSpc>
                <a:spcPct val="150000"/>
              </a:lnSpc>
            </a:pPr>
            <a:r>
              <a:rPr lang="fa-IR" sz="1600" dirty="0" err="1" smtClean="0">
                <a:solidFill>
                  <a:srgbClr val="FFFFFF"/>
                </a:solidFill>
                <a:cs typeface="B Lotus" pitchFamily="2" charset="-78"/>
              </a:rPr>
              <a:t>كافي</a:t>
            </a:r>
            <a:r>
              <a:rPr lang="fa-IR" sz="1600" dirty="0" smtClean="0">
                <a:solidFill>
                  <a:srgbClr val="FFFFFF"/>
                </a:solidFill>
                <a:cs typeface="B Lotus" pitchFamily="2" charset="-78"/>
              </a:rPr>
              <a:t>    ج‏3    275    باب </a:t>
            </a:r>
            <a:r>
              <a:rPr lang="fa-IR" sz="1600" dirty="0" err="1" smtClean="0">
                <a:solidFill>
                  <a:srgbClr val="FFFFFF"/>
                </a:solidFill>
                <a:cs typeface="B Lotus" pitchFamily="2" charset="-78"/>
              </a:rPr>
              <a:t>المواقيت</a:t>
            </a:r>
            <a:r>
              <a:rPr lang="fa-IR" sz="1600" dirty="0" smtClean="0">
                <a:solidFill>
                  <a:srgbClr val="FFFFFF"/>
                </a:solidFill>
                <a:cs typeface="B Lotus" pitchFamily="2" charset="-78"/>
              </a:rPr>
              <a:t> </a:t>
            </a:r>
            <a:r>
              <a:rPr lang="fa-IR" sz="1600" dirty="0" err="1" smtClean="0">
                <a:solidFill>
                  <a:srgbClr val="FFFFFF"/>
                </a:solidFill>
                <a:cs typeface="B Lotus" pitchFamily="2" charset="-78"/>
              </a:rPr>
              <a:t>أولها</a:t>
            </a:r>
            <a:r>
              <a:rPr lang="fa-IR" sz="1600" dirty="0" smtClean="0">
                <a:solidFill>
                  <a:srgbClr val="FFFFFF"/>
                </a:solidFill>
                <a:cs typeface="B Lotus" pitchFamily="2" charset="-78"/>
              </a:rPr>
              <a:t> و آخرها و </a:t>
            </a:r>
            <a:r>
              <a:rPr lang="fa-IR" sz="1600" dirty="0" err="1" smtClean="0">
                <a:solidFill>
                  <a:srgbClr val="FFFFFF"/>
                </a:solidFill>
                <a:cs typeface="B Lotus" pitchFamily="2" charset="-78"/>
              </a:rPr>
              <a:t>أفضلها</a:t>
            </a:r>
            <a:r>
              <a:rPr lang="fa-IR" sz="1600" dirty="0" smtClean="0">
                <a:solidFill>
                  <a:srgbClr val="FFFFFF"/>
                </a:solidFill>
                <a:cs typeface="B Lotus" pitchFamily="2" charset="-78"/>
              </a:rPr>
              <a:t> .....  ص : 273</a:t>
            </a:r>
            <a:endParaRPr lang="fa-IR" sz="1600" dirty="0">
              <a:solidFill>
                <a:srgbClr val="FFFFFF"/>
              </a:solidFill>
              <a:cs typeface="B Lotus" pitchFamily="2" charset="-78"/>
            </a:endParaRPr>
          </a:p>
        </p:txBody>
      </p:sp>
    </p:spTree>
    <p:extLst>
      <p:ext uri="{BB962C8B-B14F-4D97-AF65-F5344CB8AC3E}">
        <p14:creationId xmlns:p14="http://schemas.microsoft.com/office/powerpoint/2010/main" val="198633100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43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615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lt">
                                    <p:tmPct val="10000"/>
                                  </p:iterate>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par>
                          <p:cTn id="21" fill="hold">
                            <p:stCondLst>
                              <p:cond delay="3850"/>
                            </p:stCondLst>
                            <p:childTnLst>
                              <p:par>
                                <p:cTn id="22" presetID="10" presetClass="entr" presetSubtype="0" fill="hold" nodeType="afterEffect">
                                  <p:stCondLst>
                                    <p:cond delay="0"/>
                                  </p:stCondLst>
                                  <p:iterate type="lt">
                                    <p:tmPct val="10000"/>
                                  </p:iterate>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par>
                          <p:cTn id="25" fill="hold">
                            <p:stCondLst>
                              <p:cond delay="7650"/>
                            </p:stCondLst>
                            <p:childTnLst>
                              <p:par>
                                <p:cTn id="26" presetID="10" presetClass="entr" presetSubtype="0" fill="hold" nodeType="afterEffect">
                                  <p:stCondLst>
                                    <p:cond delay="0"/>
                                  </p:stCondLst>
                                  <p:iterate type="lt">
                                    <p:tmPct val="10000"/>
                                  </p:iterate>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76200"/>
            <a:ext cx="8991600" cy="6705600"/>
          </a:xfrm>
          <a:solidFill>
            <a:schemeClr val="accent6">
              <a:lumMod val="20000"/>
              <a:lumOff val="80000"/>
            </a:schemeClr>
          </a:solidFill>
        </p:spPr>
        <p:txBody>
          <a:bodyPr>
            <a:normAutofit/>
          </a:bodyPr>
          <a:lstStyle/>
          <a:p>
            <a:pPr algn="justLow"/>
            <a:r>
              <a:rPr lang="fa-IR" dirty="0" smtClean="0">
                <a:solidFill>
                  <a:srgbClr val="C00000"/>
                </a:solidFill>
                <a:cs typeface="B Compset" panose="00000400000000000000" pitchFamily="2" charset="-78"/>
              </a:rPr>
              <a:t>عن </a:t>
            </a:r>
            <a:r>
              <a:rPr lang="fa-IR" dirty="0">
                <a:solidFill>
                  <a:srgbClr val="C00000"/>
                </a:solidFill>
                <a:cs typeface="B Compset" panose="00000400000000000000" pitchFamily="2" charset="-78"/>
              </a:rPr>
              <a:t>سيدة النساء فاطمة ابنة سيد الأنبياء صلوات اللَّه عليها و على ابيها و على بعلها و على أبنائها الأوصياء أنّها سألت أباها محمّدا صلّى اللَّه عليه و آله فقالت: يا أبتاه ما لمن تهاون بصلاته من الرّجال و النّساء؟ قال صلّى اللَّه عليه و آله: يا فاطمة من تهاون بصلاته من الرّجال و النّساء ابتلاه اللَّه بخمس عشرة خصلة، ستّ منها في دار الدّنيا و ثلاث عند موته و ثلاث في قبره و ثلاث في يوم القيامة إذا خرج من قبره.</a:t>
            </a:r>
          </a:p>
          <a:p>
            <a:pPr algn="justLow"/>
            <a:r>
              <a:rPr lang="fa-IR" dirty="0" err="1">
                <a:solidFill>
                  <a:srgbClr val="C00000"/>
                </a:solidFill>
                <a:cs typeface="B Compset" panose="00000400000000000000" pitchFamily="2" charset="-78"/>
              </a:rPr>
              <a:t>فأمّا</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اللّواتي</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تصيبه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في</a:t>
            </a:r>
            <a:r>
              <a:rPr lang="fa-IR" dirty="0">
                <a:solidFill>
                  <a:srgbClr val="C00000"/>
                </a:solidFill>
                <a:cs typeface="B Compset" panose="00000400000000000000" pitchFamily="2" charset="-78"/>
              </a:rPr>
              <a:t> دار </a:t>
            </a:r>
            <a:r>
              <a:rPr lang="fa-IR" dirty="0" err="1">
                <a:solidFill>
                  <a:srgbClr val="C00000"/>
                </a:solidFill>
                <a:cs typeface="B Compset" panose="00000400000000000000" pitchFamily="2" charset="-78"/>
              </a:rPr>
              <a:t>الدّنيا</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فالأولى</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يرفع</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اللَّه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البركة</a:t>
            </a:r>
            <a:r>
              <a:rPr lang="fa-IR" dirty="0">
                <a:solidFill>
                  <a:srgbClr val="C00000"/>
                </a:solidFill>
                <a:cs typeface="B Compset" panose="00000400000000000000" pitchFamily="2" charset="-78"/>
              </a:rPr>
              <a:t> من عمره و </a:t>
            </a:r>
            <a:r>
              <a:rPr lang="fa-IR" dirty="0" err="1">
                <a:solidFill>
                  <a:srgbClr val="C00000"/>
                </a:solidFill>
                <a:cs typeface="B Compset" panose="00000400000000000000" pitchFamily="2" charset="-78"/>
              </a:rPr>
              <a:t>يرفع</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اللَّه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البركة</a:t>
            </a:r>
            <a:r>
              <a:rPr lang="fa-IR" dirty="0">
                <a:solidFill>
                  <a:srgbClr val="C00000"/>
                </a:solidFill>
                <a:cs typeface="B Compset" panose="00000400000000000000" pitchFamily="2" charset="-78"/>
              </a:rPr>
              <a:t> من </a:t>
            </a:r>
            <a:r>
              <a:rPr lang="fa-IR" dirty="0" err="1">
                <a:solidFill>
                  <a:srgbClr val="C00000"/>
                </a:solidFill>
                <a:cs typeface="B Compset" panose="00000400000000000000" pitchFamily="2" charset="-78"/>
              </a:rPr>
              <a:t>رزقه</a:t>
            </a:r>
            <a:r>
              <a:rPr lang="fa-IR" dirty="0">
                <a:solidFill>
                  <a:srgbClr val="C00000"/>
                </a:solidFill>
                <a:cs typeface="B Compset" panose="00000400000000000000" pitchFamily="2" charset="-78"/>
              </a:rPr>
              <a:t> و </a:t>
            </a:r>
            <a:r>
              <a:rPr lang="fa-IR" dirty="0" err="1">
                <a:solidFill>
                  <a:srgbClr val="C00000"/>
                </a:solidFill>
                <a:cs typeface="B Compset" panose="00000400000000000000" pitchFamily="2" charset="-78"/>
              </a:rPr>
              <a:t>يمحو</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اللَّه</a:t>
            </a:r>
            <a:r>
              <a:rPr lang="fa-IR" dirty="0">
                <a:solidFill>
                  <a:srgbClr val="C00000"/>
                </a:solidFill>
                <a:cs typeface="B Compset" panose="00000400000000000000" pitchFamily="2" charset="-78"/>
              </a:rPr>
              <a:t> (عزّ و </a:t>
            </a:r>
            <a:r>
              <a:rPr lang="fa-IR" dirty="0" err="1">
                <a:solidFill>
                  <a:srgbClr val="C00000"/>
                </a:solidFill>
                <a:cs typeface="B Compset" panose="00000400000000000000" pitchFamily="2" charset="-78"/>
              </a:rPr>
              <a:t>جلّ</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سيماء</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الصّالحين</a:t>
            </a:r>
            <a:r>
              <a:rPr lang="fa-IR" dirty="0">
                <a:solidFill>
                  <a:srgbClr val="C00000"/>
                </a:solidFill>
                <a:cs typeface="B Compset" panose="00000400000000000000" pitchFamily="2" charset="-78"/>
              </a:rPr>
              <a:t> من </a:t>
            </a:r>
            <a:r>
              <a:rPr lang="fa-IR" dirty="0" err="1">
                <a:solidFill>
                  <a:srgbClr val="C00000"/>
                </a:solidFill>
                <a:cs typeface="B Compset" panose="00000400000000000000" pitchFamily="2" charset="-78"/>
              </a:rPr>
              <a:t>وجهه</a:t>
            </a:r>
            <a:r>
              <a:rPr lang="fa-IR" dirty="0">
                <a:solidFill>
                  <a:srgbClr val="C00000"/>
                </a:solidFill>
                <a:cs typeface="B Compset" panose="00000400000000000000" pitchFamily="2" charset="-78"/>
              </a:rPr>
              <a:t>، و </a:t>
            </a:r>
            <a:r>
              <a:rPr lang="fa-IR" dirty="0" err="1">
                <a:solidFill>
                  <a:srgbClr val="C00000"/>
                </a:solidFill>
                <a:cs typeface="B Compset" panose="00000400000000000000" pitchFamily="2" charset="-78"/>
              </a:rPr>
              <a:t>كلّ</a:t>
            </a:r>
            <a:r>
              <a:rPr lang="fa-IR" dirty="0">
                <a:solidFill>
                  <a:srgbClr val="C00000"/>
                </a:solidFill>
                <a:cs typeface="B Compset" panose="00000400000000000000" pitchFamily="2" charset="-78"/>
              </a:rPr>
              <a:t> عمل </a:t>
            </a:r>
            <a:r>
              <a:rPr lang="fa-IR" dirty="0" err="1">
                <a:solidFill>
                  <a:srgbClr val="C00000"/>
                </a:solidFill>
                <a:cs typeface="B Compset" panose="00000400000000000000" pitchFamily="2" charset="-78"/>
              </a:rPr>
              <a:t>يعمله</a:t>
            </a:r>
            <a:r>
              <a:rPr lang="fa-IR" dirty="0">
                <a:solidFill>
                  <a:srgbClr val="C00000"/>
                </a:solidFill>
                <a:cs typeface="B Compset" panose="00000400000000000000" pitchFamily="2" charset="-78"/>
              </a:rPr>
              <a:t> لا </a:t>
            </a:r>
            <a:r>
              <a:rPr lang="fa-IR" dirty="0" err="1">
                <a:solidFill>
                  <a:srgbClr val="C00000"/>
                </a:solidFill>
                <a:cs typeface="B Compset" panose="00000400000000000000" pitchFamily="2" charset="-78"/>
              </a:rPr>
              <a:t>يوجر</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عليه</a:t>
            </a:r>
            <a:r>
              <a:rPr lang="fa-IR" dirty="0">
                <a:solidFill>
                  <a:srgbClr val="C00000"/>
                </a:solidFill>
                <a:cs typeface="B Compset" panose="00000400000000000000" pitchFamily="2" charset="-78"/>
              </a:rPr>
              <a:t> و لا </a:t>
            </a:r>
            <a:r>
              <a:rPr lang="fa-IR" dirty="0" err="1">
                <a:solidFill>
                  <a:srgbClr val="C00000"/>
                </a:solidFill>
                <a:cs typeface="B Compset" panose="00000400000000000000" pitchFamily="2" charset="-78"/>
              </a:rPr>
              <a:t>يرفع</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دعاؤه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الى</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السّماء</a:t>
            </a:r>
            <a:r>
              <a:rPr lang="fa-IR" dirty="0">
                <a:solidFill>
                  <a:srgbClr val="C00000"/>
                </a:solidFill>
                <a:cs typeface="B Compset" panose="00000400000000000000" pitchFamily="2" charset="-78"/>
              </a:rPr>
              <a:t>، و </a:t>
            </a:r>
            <a:r>
              <a:rPr lang="fa-IR" dirty="0" err="1">
                <a:solidFill>
                  <a:srgbClr val="C00000"/>
                </a:solidFill>
                <a:cs typeface="B Compset" panose="00000400000000000000" pitchFamily="2" charset="-78"/>
              </a:rPr>
              <a:t>السّادسة</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ليس</a:t>
            </a:r>
            <a:r>
              <a:rPr lang="fa-IR" dirty="0">
                <a:solidFill>
                  <a:srgbClr val="C00000"/>
                </a:solidFill>
                <a:cs typeface="B Compset" panose="00000400000000000000" pitchFamily="2" charset="-78"/>
              </a:rPr>
              <a:t> له حظّ </a:t>
            </a:r>
            <a:r>
              <a:rPr lang="fa-IR" dirty="0" err="1">
                <a:solidFill>
                  <a:srgbClr val="C00000"/>
                </a:solidFill>
                <a:cs typeface="B Compset" panose="00000400000000000000" pitchFamily="2" charset="-78"/>
              </a:rPr>
              <a:t>في</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دعاء</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الصّالحين</a:t>
            </a:r>
            <a:r>
              <a:rPr lang="fa-IR" dirty="0">
                <a:solidFill>
                  <a:srgbClr val="C00000"/>
                </a:solidFill>
                <a:cs typeface="B Compset" panose="00000400000000000000" pitchFamily="2" charset="-78"/>
              </a:rPr>
              <a:t>، و امّا </a:t>
            </a:r>
            <a:r>
              <a:rPr lang="fa-IR" dirty="0" err="1">
                <a:solidFill>
                  <a:srgbClr val="C00000"/>
                </a:solidFill>
                <a:cs typeface="B Compset" panose="00000400000000000000" pitchFamily="2" charset="-78"/>
              </a:rPr>
              <a:t>اللّواتي</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تصيبه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عند</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موته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فأوّلهنّ</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أنّه</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يموت</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ذليلا</a:t>
            </a:r>
            <a:r>
              <a:rPr lang="fa-IR" dirty="0">
                <a:solidFill>
                  <a:srgbClr val="C00000"/>
                </a:solidFill>
                <a:cs typeface="B Compset" panose="00000400000000000000" pitchFamily="2" charset="-78"/>
              </a:rPr>
              <a:t> و </a:t>
            </a:r>
            <a:r>
              <a:rPr lang="fa-IR" dirty="0" err="1">
                <a:solidFill>
                  <a:srgbClr val="C00000"/>
                </a:solidFill>
                <a:cs typeface="B Compset" panose="00000400000000000000" pitchFamily="2" charset="-78"/>
              </a:rPr>
              <a:t>الثّانية</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يموت</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جائعا</a:t>
            </a:r>
            <a:r>
              <a:rPr lang="fa-IR" dirty="0">
                <a:solidFill>
                  <a:srgbClr val="C00000"/>
                </a:solidFill>
                <a:cs typeface="B Compset" panose="00000400000000000000" pitchFamily="2" charset="-78"/>
              </a:rPr>
              <a:t> و </a:t>
            </a:r>
            <a:r>
              <a:rPr lang="fa-IR" dirty="0" err="1">
                <a:solidFill>
                  <a:srgbClr val="C00000"/>
                </a:solidFill>
                <a:cs typeface="B Compset" panose="00000400000000000000" pitchFamily="2" charset="-78"/>
              </a:rPr>
              <a:t>الثّالثة</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يموت</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عطشانا</a:t>
            </a:r>
            <a:r>
              <a:rPr lang="fa-IR" dirty="0">
                <a:solidFill>
                  <a:srgbClr val="C00000"/>
                </a:solidFill>
                <a:cs typeface="B Compset" panose="00000400000000000000" pitchFamily="2" charset="-78"/>
              </a:rPr>
              <a:t> فلو </a:t>
            </a:r>
            <a:r>
              <a:rPr lang="fa-IR" dirty="0" err="1">
                <a:solidFill>
                  <a:srgbClr val="C00000"/>
                </a:solidFill>
                <a:cs typeface="B Compset" panose="00000400000000000000" pitchFamily="2" charset="-78"/>
              </a:rPr>
              <a:t>سقي</a:t>
            </a:r>
            <a:r>
              <a:rPr lang="fa-IR" dirty="0">
                <a:solidFill>
                  <a:srgbClr val="C00000"/>
                </a:solidFill>
                <a:cs typeface="B Compset" panose="00000400000000000000" pitchFamily="2" charset="-78"/>
              </a:rPr>
              <a:t> من </a:t>
            </a:r>
            <a:r>
              <a:rPr lang="fa-IR" dirty="0" err="1">
                <a:solidFill>
                  <a:srgbClr val="C00000"/>
                </a:solidFill>
                <a:cs typeface="B Compset" panose="00000400000000000000" pitchFamily="2" charset="-78"/>
              </a:rPr>
              <a:t>انهار</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الدّنيا</a:t>
            </a:r>
            <a:r>
              <a:rPr lang="fa-IR" dirty="0">
                <a:solidFill>
                  <a:srgbClr val="C00000"/>
                </a:solidFill>
                <a:cs typeface="B Compset" panose="00000400000000000000" pitchFamily="2" charset="-78"/>
              </a:rPr>
              <a:t> لم </a:t>
            </a:r>
            <a:r>
              <a:rPr lang="fa-IR" dirty="0" err="1">
                <a:solidFill>
                  <a:srgbClr val="C00000"/>
                </a:solidFill>
                <a:cs typeface="B Compset" panose="00000400000000000000" pitchFamily="2" charset="-78"/>
              </a:rPr>
              <a:t>يرو</a:t>
            </a:r>
            <a:r>
              <a:rPr lang="fa-IR" dirty="0">
                <a:solidFill>
                  <a:srgbClr val="C00000"/>
                </a:solidFill>
                <a:cs typeface="B Compset" panose="00000400000000000000" pitchFamily="2" charset="-78"/>
              </a:rPr>
              <a:t> </a:t>
            </a:r>
            <a:r>
              <a:rPr lang="fa-IR" dirty="0" err="1">
                <a:solidFill>
                  <a:srgbClr val="C00000"/>
                </a:solidFill>
                <a:cs typeface="B Compset" panose="00000400000000000000" pitchFamily="2" charset="-78"/>
              </a:rPr>
              <a:t>عطشه</a:t>
            </a:r>
            <a:r>
              <a:rPr lang="fa-IR" dirty="0">
                <a:solidFill>
                  <a:srgbClr val="C00000"/>
                </a:solidFill>
                <a:cs typeface="B Compset" panose="00000400000000000000" pitchFamily="2" charset="-78"/>
              </a:rPr>
              <a:t>. و امّا اللّواتي تصيبه في قبره فأوّلهنّ «1» يوكّل اللَّه به ملكا يزعجه في قبره و الثّانية يضيّق عليه قبره، و الثّالثة تكون الظّلمة في قبره، و أمّا اللّواتي تصيبه يوم القيامة إذا خرج من قبره فأوّلهنّ أن يوكّل اللَّه به ملكا يسحبه على وجهه و الخلائق ينظرون إليه و الثّانية يحاسب حسابا شديدا و الثّالثة لا ينظر اللَّه إليه و لا يزكّيه و له عذاب </a:t>
            </a:r>
            <a:r>
              <a:rPr lang="fa-IR" dirty="0" smtClean="0">
                <a:solidFill>
                  <a:srgbClr val="C00000"/>
                </a:solidFill>
                <a:cs typeface="B Compset" panose="00000400000000000000" pitchFamily="2" charset="-78"/>
              </a:rPr>
              <a:t>أليم.</a:t>
            </a:r>
          </a:p>
          <a:p>
            <a:pPr algn="justLow"/>
            <a:r>
              <a:rPr lang="fa-IR" dirty="0" smtClean="0">
                <a:solidFill>
                  <a:srgbClr val="C00000"/>
                </a:solidFill>
                <a:cs typeface="B Compset" panose="00000400000000000000" pitchFamily="2" charset="-78"/>
              </a:rPr>
              <a:t> </a:t>
            </a:r>
            <a:r>
              <a:rPr lang="fa-IR" dirty="0">
                <a:solidFill>
                  <a:srgbClr val="C00000"/>
                </a:solidFill>
                <a:cs typeface="B Compset" panose="00000400000000000000" pitchFamily="2" charset="-78"/>
              </a:rPr>
              <a:t>الحكم الزاهرة با ترجمه انصارى </a:t>
            </a:r>
            <a:r>
              <a:rPr lang="fa-IR" dirty="0" smtClean="0">
                <a:solidFill>
                  <a:srgbClr val="C00000"/>
                </a:solidFill>
                <a:cs typeface="B Compset" panose="00000400000000000000" pitchFamily="2" charset="-78"/>
              </a:rPr>
              <a:t> </a:t>
            </a:r>
            <a:r>
              <a:rPr lang="fa-IR" dirty="0">
                <a:solidFill>
                  <a:srgbClr val="C00000"/>
                </a:solidFill>
                <a:cs typeface="B Compset" panose="00000400000000000000" pitchFamily="2" charset="-78"/>
              </a:rPr>
              <a:t>291    72 الاستخفاف بالصلاة سبك شمردن نماز .....  ص : </a:t>
            </a:r>
            <a:r>
              <a:rPr lang="fa-IR" dirty="0" smtClean="0">
                <a:solidFill>
                  <a:srgbClr val="C00000"/>
                </a:solidFill>
                <a:cs typeface="B Compset" panose="00000400000000000000" pitchFamily="2" charset="-78"/>
              </a:rPr>
              <a:t>288</a:t>
            </a:r>
            <a:endParaRPr lang="fa-IR" dirty="0">
              <a:solidFill>
                <a:srgbClr val="C00000"/>
              </a:solidFill>
              <a:cs typeface="B Compset" panose="00000400000000000000" pitchFamily="2" charset="-78"/>
            </a:endParaRPr>
          </a:p>
        </p:txBody>
      </p:sp>
    </p:spTree>
    <p:extLst>
      <p:ext uri="{BB962C8B-B14F-4D97-AF65-F5344CB8AC3E}">
        <p14:creationId xmlns:p14="http://schemas.microsoft.com/office/powerpoint/2010/main" val="469267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2400" y="152400"/>
            <a:ext cx="8839200" cy="6553200"/>
          </a:xfrm>
        </p:spPr>
        <p:txBody>
          <a:bodyPr>
            <a:normAutofit/>
          </a:bodyPr>
          <a:lstStyle/>
          <a:p>
            <a:pPr algn="justLow"/>
            <a:r>
              <a:rPr lang="fa-IR" sz="2800" dirty="0" err="1">
                <a:cs typeface="B Compset" panose="00000400000000000000" pitchFamily="2" charset="-78"/>
              </a:rPr>
              <a:t>الحكم</a:t>
            </a:r>
            <a:r>
              <a:rPr lang="fa-IR" sz="2800" dirty="0">
                <a:cs typeface="B Compset" panose="00000400000000000000" pitchFamily="2" charset="-78"/>
              </a:rPr>
              <a:t> </a:t>
            </a:r>
            <a:r>
              <a:rPr lang="fa-IR" sz="2800" dirty="0" err="1">
                <a:cs typeface="B Compset" panose="00000400000000000000" pitchFamily="2" charset="-78"/>
              </a:rPr>
              <a:t>الزاهرة</a:t>
            </a:r>
            <a:r>
              <a:rPr lang="fa-IR" sz="2800" dirty="0">
                <a:cs typeface="B Compset" panose="00000400000000000000" pitchFamily="2" charset="-78"/>
              </a:rPr>
              <a:t> با ترجمه </a:t>
            </a:r>
            <a:r>
              <a:rPr lang="fa-IR" sz="2800" dirty="0" err="1">
                <a:cs typeface="B Compset" panose="00000400000000000000" pitchFamily="2" charset="-78"/>
              </a:rPr>
              <a:t>انصارى</a:t>
            </a:r>
            <a:r>
              <a:rPr lang="fa-IR" sz="2800" dirty="0">
                <a:cs typeface="B Compset" panose="00000400000000000000" pitchFamily="2" charset="-78"/>
              </a:rPr>
              <a:t> </a:t>
            </a:r>
            <a:r>
              <a:rPr lang="fa-IR" sz="2800" dirty="0" smtClean="0">
                <a:cs typeface="B Compset" panose="00000400000000000000" pitchFamily="2" charset="-78"/>
              </a:rPr>
              <a:t> ص </a:t>
            </a:r>
            <a:r>
              <a:rPr lang="fa-IR" sz="2800" dirty="0">
                <a:cs typeface="B Compset" panose="00000400000000000000" pitchFamily="2" charset="-78"/>
              </a:rPr>
              <a:t>: 292</a:t>
            </a:r>
          </a:p>
          <a:p>
            <a:pPr algn="justLow"/>
            <a:r>
              <a:rPr lang="fa-IR" sz="2800" dirty="0">
                <a:cs typeface="B Compset" panose="00000400000000000000" pitchFamily="2" charset="-78"/>
              </a:rPr>
              <a:t>قال رسول </a:t>
            </a:r>
            <a:r>
              <a:rPr lang="fa-IR" sz="2800" dirty="0" err="1">
                <a:cs typeface="B Compset" panose="00000400000000000000" pitchFamily="2" charset="-78"/>
              </a:rPr>
              <a:t>اللَّه</a:t>
            </a:r>
            <a:r>
              <a:rPr lang="fa-IR" sz="2800" dirty="0">
                <a:cs typeface="B Compset" panose="00000400000000000000" pitchFamily="2" charset="-78"/>
              </a:rPr>
              <a:t> </a:t>
            </a:r>
            <a:r>
              <a:rPr lang="fa-IR" sz="2800" dirty="0" err="1">
                <a:cs typeface="B Compset" panose="00000400000000000000" pitchFamily="2" charset="-78"/>
              </a:rPr>
              <a:t>صلّى</a:t>
            </a:r>
            <a:r>
              <a:rPr lang="fa-IR" sz="2800" dirty="0">
                <a:cs typeface="B Compset" panose="00000400000000000000" pitchFamily="2" charset="-78"/>
              </a:rPr>
              <a:t> </a:t>
            </a:r>
            <a:r>
              <a:rPr lang="fa-IR" sz="2800" dirty="0" err="1">
                <a:cs typeface="B Compset" panose="00000400000000000000" pitchFamily="2" charset="-78"/>
              </a:rPr>
              <a:t>اللَّه</a:t>
            </a:r>
            <a:r>
              <a:rPr lang="fa-IR" sz="2800" dirty="0">
                <a:cs typeface="B Compset" panose="00000400000000000000" pitchFamily="2" charset="-78"/>
              </a:rPr>
              <a:t> </a:t>
            </a:r>
            <a:r>
              <a:rPr lang="fa-IR" sz="2800" dirty="0" err="1">
                <a:cs typeface="B Compset" panose="00000400000000000000" pitchFamily="2" charset="-78"/>
              </a:rPr>
              <a:t>عليه</a:t>
            </a:r>
            <a:r>
              <a:rPr lang="fa-IR" sz="2800" dirty="0">
                <a:cs typeface="B Compset" panose="00000400000000000000" pitchFamily="2" charset="-78"/>
              </a:rPr>
              <a:t> و </a:t>
            </a:r>
            <a:r>
              <a:rPr lang="fa-IR" sz="2800" dirty="0" err="1">
                <a:cs typeface="B Compset" panose="00000400000000000000" pitchFamily="2" charset="-78"/>
              </a:rPr>
              <a:t>آله</a:t>
            </a:r>
            <a:r>
              <a:rPr lang="fa-IR" sz="2800" dirty="0">
                <a:cs typeface="B Compset" panose="00000400000000000000" pitchFamily="2" charset="-78"/>
              </a:rPr>
              <a:t>: </a:t>
            </a:r>
            <a:r>
              <a:rPr lang="fa-IR" sz="2800" dirty="0" err="1">
                <a:cs typeface="B Compset" panose="00000400000000000000" pitchFamily="2" charset="-78"/>
              </a:rPr>
              <a:t>تارك</a:t>
            </a:r>
            <a:r>
              <a:rPr lang="fa-IR" sz="2800" dirty="0">
                <a:cs typeface="B Compset" panose="00000400000000000000" pitchFamily="2" charset="-78"/>
              </a:rPr>
              <a:t> </a:t>
            </a:r>
            <a:r>
              <a:rPr lang="fa-IR" sz="2800" dirty="0" err="1">
                <a:cs typeface="B Compset" panose="00000400000000000000" pitchFamily="2" charset="-78"/>
              </a:rPr>
              <a:t>الصّلاة</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a:t>
            </a:r>
            <a:r>
              <a:rPr lang="fa-IR" sz="2800" dirty="0" err="1">
                <a:cs typeface="B Compset" panose="00000400000000000000" pitchFamily="2" charset="-78"/>
              </a:rPr>
              <a:t>التّوراة</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a:t>
            </a:r>
            <a:r>
              <a:rPr lang="fa-IR" sz="2800" dirty="0" err="1">
                <a:cs typeface="B Compset" panose="00000400000000000000" pitchFamily="2" charset="-78"/>
              </a:rPr>
              <a:t>الإنجيل</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a:t>
            </a:r>
            <a:r>
              <a:rPr lang="fa-IR" sz="2800" dirty="0" err="1">
                <a:cs typeface="B Compset" panose="00000400000000000000" pitchFamily="2" charset="-78"/>
              </a:rPr>
              <a:t>الزّبور</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a:t>
            </a:r>
            <a:r>
              <a:rPr lang="fa-IR" sz="2800" dirty="0" err="1">
                <a:cs typeface="B Compset" panose="00000400000000000000" pitchFamily="2" charset="-78"/>
              </a:rPr>
              <a:t>القرآن</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لسان </a:t>
            </a:r>
            <a:r>
              <a:rPr lang="fa-IR" sz="2800" dirty="0" err="1">
                <a:cs typeface="B Compset" panose="00000400000000000000" pitchFamily="2" charset="-78"/>
              </a:rPr>
              <a:t>جبرئيل</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لسان </a:t>
            </a:r>
            <a:r>
              <a:rPr lang="fa-IR" sz="2800" dirty="0" err="1">
                <a:cs typeface="B Compset" panose="00000400000000000000" pitchFamily="2" charset="-78"/>
              </a:rPr>
              <a:t>ميكائيل</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لسان </a:t>
            </a:r>
            <a:r>
              <a:rPr lang="fa-IR" sz="2800" dirty="0" err="1">
                <a:cs typeface="B Compset" panose="00000400000000000000" pitchFamily="2" charset="-78"/>
              </a:rPr>
              <a:t>اسرافيل</a:t>
            </a:r>
            <a:r>
              <a:rPr lang="fa-IR" sz="2800" dirty="0">
                <a:cs typeface="B Compset" panose="00000400000000000000" pitchFamily="2" charset="-78"/>
              </a:rPr>
              <a:t> </a:t>
            </a:r>
            <a:r>
              <a:rPr lang="fa-IR" sz="2800" dirty="0" err="1">
                <a:cs typeface="B Compset" panose="00000400000000000000" pitchFamily="2" charset="-78"/>
              </a:rPr>
              <a:t>ملعون</a:t>
            </a:r>
            <a:r>
              <a:rPr lang="fa-IR" sz="2800" dirty="0">
                <a:cs typeface="B Compset" panose="00000400000000000000" pitchFamily="2" charset="-78"/>
              </a:rPr>
              <a:t> </a:t>
            </a:r>
            <a:r>
              <a:rPr lang="fa-IR" sz="2800" dirty="0" err="1">
                <a:cs typeface="B Compset" panose="00000400000000000000" pitchFamily="2" charset="-78"/>
              </a:rPr>
              <a:t>في</a:t>
            </a:r>
            <a:r>
              <a:rPr lang="fa-IR" sz="2800" dirty="0">
                <a:cs typeface="B Compset" panose="00000400000000000000" pitchFamily="2" charset="-78"/>
              </a:rPr>
              <a:t> لسان محمّد (ص</a:t>
            </a:r>
            <a:r>
              <a:rPr lang="fa-IR" sz="2800" dirty="0" smtClean="0">
                <a:cs typeface="B Compset" panose="00000400000000000000" pitchFamily="2" charset="-78"/>
              </a:rPr>
              <a:t>).</a:t>
            </a:r>
          </a:p>
          <a:p>
            <a:pPr marL="82296" indent="0">
              <a:buNone/>
            </a:pPr>
            <a:endParaRPr lang="fa-IR" dirty="0">
              <a:cs typeface="B Compset" panose="00000400000000000000" pitchFamily="2" charset="-78"/>
            </a:endParaRPr>
          </a:p>
          <a:p>
            <a:pPr marL="82296" indent="0">
              <a:buNone/>
            </a:pPr>
            <a:endParaRPr lang="fa-IR" dirty="0">
              <a:cs typeface="B Compset" panose="00000400000000000000" pitchFamily="2" charset="-78"/>
            </a:endParaRPr>
          </a:p>
          <a:p>
            <a:pPr algn="justLow"/>
            <a:r>
              <a:rPr lang="fa-IR" sz="4400" b="1" dirty="0">
                <a:cs typeface="B Compset" panose="00000400000000000000" pitchFamily="2" charset="-78"/>
              </a:rPr>
              <a:t>رسول خدا (ص) </a:t>
            </a:r>
            <a:r>
              <a:rPr lang="fa-IR" sz="4400" b="1" dirty="0" smtClean="0">
                <a:cs typeface="B Compset" panose="00000400000000000000" pitchFamily="2" charset="-78"/>
              </a:rPr>
              <a:t>فرمود : </a:t>
            </a:r>
          </a:p>
          <a:p>
            <a:pPr marL="82296" indent="0" algn="justLow">
              <a:buNone/>
            </a:pPr>
            <a:r>
              <a:rPr lang="fa-IR" sz="4400" b="1" dirty="0" err="1" smtClean="0">
                <a:cs typeface="B Compset" panose="00000400000000000000" pitchFamily="2" charset="-78"/>
              </a:rPr>
              <a:t>ترك</a:t>
            </a:r>
            <a:r>
              <a:rPr lang="fa-IR" sz="4400" b="1" dirty="0" err="1">
                <a:cs typeface="B Compset" panose="00000400000000000000" pitchFamily="2" charset="-78"/>
              </a:rPr>
              <a:t>‏كننده</a:t>
            </a:r>
            <a:r>
              <a:rPr lang="fa-IR" sz="4400" b="1" dirty="0">
                <a:cs typeface="B Compset" panose="00000400000000000000" pitchFamily="2" charset="-78"/>
              </a:rPr>
              <a:t> نماز، در تورات و </a:t>
            </a:r>
            <a:r>
              <a:rPr lang="fa-IR" sz="4400" b="1" dirty="0" err="1">
                <a:cs typeface="B Compset" panose="00000400000000000000" pitchFamily="2" charset="-78"/>
              </a:rPr>
              <a:t>انجيل</a:t>
            </a:r>
            <a:r>
              <a:rPr lang="fa-IR" sz="4400" b="1" dirty="0">
                <a:cs typeface="B Compset" panose="00000400000000000000" pitchFamily="2" charset="-78"/>
              </a:rPr>
              <a:t> و </a:t>
            </a:r>
            <a:r>
              <a:rPr lang="fa-IR" sz="4400" b="1" dirty="0" err="1">
                <a:cs typeface="B Compset" panose="00000400000000000000" pitchFamily="2" charset="-78"/>
              </a:rPr>
              <a:t>زبور</a:t>
            </a:r>
            <a:r>
              <a:rPr lang="fa-IR" sz="4400" b="1" dirty="0">
                <a:cs typeface="B Compset" panose="00000400000000000000" pitchFamily="2" charset="-78"/>
              </a:rPr>
              <a:t> و قرآن مورد لعنت قرار گرفته و به زبان </a:t>
            </a:r>
            <a:r>
              <a:rPr lang="fa-IR" sz="4400" b="1" dirty="0" err="1">
                <a:cs typeface="B Compset" panose="00000400000000000000" pitchFamily="2" charset="-78"/>
              </a:rPr>
              <a:t>جبرئيل</a:t>
            </a:r>
            <a:r>
              <a:rPr lang="fa-IR" sz="4400" b="1" dirty="0">
                <a:cs typeface="B Compset" panose="00000400000000000000" pitchFamily="2" charset="-78"/>
              </a:rPr>
              <a:t> و </a:t>
            </a:r>
            <a:r>
              <a:rPr lang="fa-IR" sz="4400" b="1" dirty="0" err="1">
                <a:cs typeface="B Compset" panose="00000400000000000000" pitchFamily="2" charset="-78"/>
              </a:rPr>
              <a:t>ميكائيل</a:t>
            </a:r>
            <a:r>
              <a:rPr lang="fa-IR" sz="4400" b="1" dirty="0">
                <a:cs typeface="B Compset" panose="00000400000000000000" pitchFamily="2" charset="-78"/>
              </a:rPr>
              <a:t> و </a:t>
            </a:r>
            <a:r>
              <a:rPr lang="fa-IR" sz="4400" b="1" dirty="0" err="1">
                <a:cs typeface="B Compset" panose="00000400000000000000" pitchFamily="2" charset="-78"/>
              </a:rPr>
              <a:t>اسرافيل</a:t>
            </a:r>
            <a:r>
              <a:rPr lang="fa-IR" sz="4400" b="1" dirty="0">
                <a:cs typeface="B Compset" panose="00000400000000000000" pitchFamily="2" charset="-78"/>
              </a:rPr>
              <a:t> و محمّد (ص) </a:t>
            </a:r>
            <a:r>
              <a:rPr lang="fa-IR" sz="4400" b="1" dirty="0" err="1">
                <a:cs typeface="B Compset" panose="00000400000000000000" pitchFamily="2" charset="-78"/>
              </a:rPr>
              <a:t>ملعون</a:t>
            </a:r>
            <a:r>
              <a:rPr lang="fa-IR" sz="4400" b="1" dirty="0">
                <a:cs typeface="B Compset" panose="00000400000000000000" pitchFamily="2" charset="-78"/>
              </a:rPr>
              <a:t> است.</a:t>
            </a:r>
            <a:endParaRPr lang="en-US" sz="4400" b="1" dirty="0">
              <a:cs typeface="B Compset" panose="00000400000000000000" pitchFamily="2" charset="-78"/>
            </a:endParaRPr>
          </a:p>
        </p:txBody>
      </p:sp>
    </p:spTree>
    <p:extLst>
      <p:ext uri="{BB962C8B-B14F-4D97-AF65-F5344CB8AC3E}">
        <p14:creationId xmlns:p14="http://schemas.microsoft.com/office/powerpoint/2010/main" val="834176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r="-33000"/>
          </a:stretch>
        </a:blipFill>
        <a:effectLst/>
      </p:bgPr>
    </p:bg>
    <p:spTree>
      <p:nvGrpSpPr>
        <p:cNvPr id="1" name=""/>
        <p:cNvGrpSpPr/>
        <p:nvPr/>
      </p:nvGrpSpPr>
      <p:grpSpPr>
        <a:xfrm>
          <a:off x="0" y="0"/>
          <a:ext cx="0" cy="0"/>
          <a:chOff x="0" y="0"/>
          <a:chExt cx="0" cy="0"/>
        </a:xfrm>
      </p:grpSpPr>
      <p:sp>
        <p:nvSpPr>
          <p:cNvPr id="5" name="Rectangle 4"/>
          <p:cNvSpPr/>
          <p:nvPr/>
        </p:nvSpPr>
        <p:spPr>
          <a:xfrm>
            <a:off x="251520" y="1772816"/>
            <a:ext cx="8712968" cy="482453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1"/>
            <a:endParaRPr lang="en-US" dirty="0">
              <a:solidFill>
                <a:prstClr val="black"/>
              </a:solidFill>
            </a:endParaRPr>
          </a:p>
        </p:txBody>
      </p:sp>
      <p:sp>
        <p:nvSpPr>
          <p:cNvPr id="6" name="Left Arrow 5"/>
          <p:cNvSpPr/>
          <p:nvPr/>
        </p:nvSpPr>
        <p:spPr>
          <a:xfrm rot="20193114">
            <a:off x="6268432" y="2357723"/>
            <a:ext cx="2664296" cy="2160240"/>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dirty="0">
                <a:solidFill>
                  <a:prstClr val="white"/>
                </a:solidFill>
                <a:cs typeface="B Titr" pitchFamily="2" charset="-78"/>
              </a:rPr>
              <a:t>مَن تَرَکَ الصَّلاةَ </a:t>
            </a:r>
            <a:endParaRPr lang="en-US" sz="2800" dirty="0">
              <a:solidFill>
                <a:prstClr val="white"/>
              </a:solidFill>
              <a:cs typeface="B Titr" pitchFamily="2" charset="-78"/>
            </a:endParaRPr>
          </a:p>
        </p:txBody>
      </p:sp>
      <p:sp>
        <p:nvSpPr>
          <p:cNvPr id="8" name="Rounded Rectangle 7"/>
          <p:cNvSpPr/>
          <p:nvPr/>
        </p:nvSpPr>
        <p:spPr>
          <a:xfrm>
            <a:off x="179512" y="1556792"/>
            <a:ext cx="6048672" cy="5184576"/>
          </a:xfrm>
          <a:prstGeom prst="roundRect">
            <a:avLst>
              <a:gd name="adj" fmla="val 4271"/>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lnSpc>
                <a:spcPct val="150000"/>
              </a:lnSpc>
            </a:pPr>
            <a:r>
              <a:rPr lang="fa-IR" sz="2000" dirty="0">
                <a:solidFill>
                  <a:prstClr val="white"/>
                </a:solidFill>
                <a:cs typeface="B Baran" pitchFamily="2" charset="-78"/>
              </a:rPr>
              <a:t>1- خشم خدا</a:t>
            </a:r>
          </a:p>
          <a:p>
            <a:pPr algn="ctr" rtl="1">
              <a:lnSpc>
                <a:spcPct val="150000"/>
              </a:lnSpc>
            </a:pPr>
            <a:r>
              <a:rPr lang="fa-IR" sz="2000" dirty="0">
                <a:solidFill>
                  <a:prstClr val="white"/>
                </a:solidFill>
                <a:cs typeface="B Baran" pitchFamily="2" charset="-78"/>
              </a:rPr>
              <a:t>2- تباه شدن عمل</a:t>
            </a:r>
          </a:p>
          <a:p>
            <a:pPr algn="ctr" rtl="1">
              <a:lnSpc>
                <a:spcPct val="150000"/>
              </a:lnSpc>
            </a:pPr>
            <a:r>
              <a:rPr lang="fa-IR" sz="2000" dirty="0">
                <a:solidFill>
                  <a:prstClr val="white"/>
                </a:solidFill>
                <a:cs typeface="B Baran" pitchFamily="2" charset="-78"/>
              </a:rPr>
              <a:t>3- کفر</a:t>
            </a:r>
          </a:p>
          <a:p>
            <a:pPr algn="ctr" rtl="1">
              <a:lnSpc>
                <a:spcPct val="150000"/>
              </a:lnSpc>
            </a:pPr>
            <a:r>
              <a:rPr lang="fa-IR" sz="2000" dirty="0">
                <a:solidFill>
                  <a:prstClr val="white"/>
                </a:solidFill>
                <a:cs typeface="B Baran" pitchFamily="2" charset="-78"/>
              </a:rPr>
              <a:t>4- دخول در جهنم</a:t>
            </a:r>
          </a:p>
          <a:p>
            <a:pPr algn="ctr" rtl="1">
              <a:lnSpc>
                <a:spcPct val="150000"/>
              </a:lnSpc>
            </a:pPr>
            <a:r>
              <a:rPr lang="fa-IR" sz="2000" dirty="0">
                <a:solidFill>
                  <a:prstClr val="white"/>
                </a:solidFill>
                <a:cs typeface="B Baran" pitchFamily="2" charset="-78"/>
              </a:rPr>
              <a:t>5- زندگی تنگ وسخت وکوری در آخرت</a:t>
            </a:r>
          </a:p>
          <a:p>
            <a:pPr algn="ctr" rtl="1">
              <a:lnSpc>
                <a:spcPct val="150000"/>
              </a:lnSpc>
            </a:pPr>
            <a:r>
              <a:rPr lang="fa-IR" sz="2000" dirty="0">
                <a:solidFill>
                  <a:prstClr val="white"/>
                </a:solidFill>
                <a:cs typeface="B Baran" pitchFamily="2" charset="-78"/>
              </a:rPr>
              <a:t>لقی الله وهو علیه غضبان  (رسول الله/عوالی اللألی ج/1.ص/126)</a:t>
            </a:r>
          </a:p>
          <a:p>
            <a:pPr algn="ctr" rtl="1">
              <a:lnSpc>
                <a:spcPct val="150000"/>
              </a:lnSpc>
            </a:pPr>
            <a:r>
              <a:rPr lang="fa-IR" sz="2000" dirty="0">
                <a:solidFill>
                  <a:prstClr val="white"/>
                </a:solidFill>
                <a:cs typeface="B Baran" pitchFamily="2" charset="-78"/>
              </a:rPr>
              <a:t>متعمداً أحبط  الله عمله (رسول الله / الصلاة فی الکتاب والسنة ص/124)</a:t>
            </a:r>
          </a:p>
          <a:p>
            <a:pPr algn="ctr" rtl="1">
              <a:lnSpc>
                <a:spcPct val="150000"/>
              </a:lnSpc>
            </a:pPr>
            <a:r>
              <a:rPr lang="fa-IR" sz="2000" dirty="0">
                <a:solidFill>
                  <a:prstClr val="white"/>
                </a:solidFill>
                <a:cs typeface="B Baran" pitchFamily="2" charset="-78"/>
              </a:rPr>
              <a:t>متعمداً فقد کفر جِهاراً(رسول الله /الصلاة فی الکتاب والسنة ص/ 126)</a:t>
            </a:r>
          </a:p>
          <a:p>
            <a:pPr algn="ctr" rtl="1">
              <a:lnSpc>
                <a:spcPct val="150000"/>
              </a:lnSpc>
            </a:pPr>
            <a:r>
              <a:rPr lang="fa-IR" sz="2000" dirty="0">
                <a:solidFill>
                  <a:prstClr val="white"/>
                </a:solidFill>
                <a:cs typeface="B Baran" pitchFamily="2" charset="-78"/>
              </a:rPr>
              <a:t>متعمداً کُتبَ اِسمه علی باب النَّار فیمن یدخلها (رسول الله /الصلاة فی الکتاب والسنة ص/127)</a:t>
            </a:r>
          </a:p>
          <a:p>
            <a:pPr algn="ctr" rtl="1">
              <a:lnSpc>
                <a:spcPct val="150000"/>
              </a:lnSpc>
            </a:pPr>
            <a:r>
              <a:rPr lang="fa-IR" sz="2000" dirty="0">
                <a:solidFill>
                  <a:prstClr val="white"/>
                </a:solidFill>
                <a:cs typeface="B Baran" pitchFamily="2" charset="-78"/>
              </a:rPr>
              <a:t>ومن أعرض عن ذکری فإنَّ له معیشةٌ ضنکا ونحشره یوم القیامة اعمی(طه /124)</a:t>
            </a:r>
            <a:endParaRPr lang="en-US" sz="2000" dirty="0">
              <a:solidFill>
                <a:prstClr val="white"/>
              </a:solidFill>
              <a:cs typeface="B Baran" pitchFamily="2" charset="-78"/>
            </a:endParaRPr>
          </a:p>
        </p:txBody>
      </p:sp>
      <p:sp>
        <p:nvSpPr>
          <p:cNvPr id="4" name="32-Point Star 3"/>
          <p:cNvSpPr/>
          <p:nvPr/>
        </p:nvSpPr>
        <p:spPr>
          <a:xfrm>
            <a:off x="179512" y="116632"/>
            <a:ext cx="8784976" cy="1368152"/>
          </a:xfrm>
          <a:prstGeom prst="star32">
            <a:avLst/>
          </a:prstGeom>
          <a:noFill/>
          <a:ln>
            <a:solidFill>
              <a:srgbClr val="FF0000"/>
            </a:solidFill>
          </a:ln>
          <a:effectLst>
            <a:glow rad="101600">
              <a:srgbClr val="FF0000">
                <a:alpha val="60000"/>
              </a:srgb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1"/>
            <a:r>
              <a:rPr lang="fa-IR" sz="5400" dirty="0">
                <a:solidFill>
                  <a:prstClr val="white"/>
                </a:solidFill>
                <a:effectLst>
                  <a:glow rad="101600">
                    <a:prstClr val="black">
                      <a:alpha val="60000"/>
                    </a:prstClr>
                  </a:glow>
                </a:effectLst>
              </a:rPr>
              <a:t>آثارمُهلک ترک نماز</a:t>
            </a:r>
            <a:endParaRPr lang="en-US" sz="5400"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20234127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6"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par>
                          <p:cTn id="15" fill="hold">
                            <p:stCondLst>
                              <p:cond delay="3000"/>
                            </p:stCondLst>
                            <p:childTnLst>
                              <p:par>
                                <p:cTn id="16" presetID="6" presetClass="entr" presetSubtype="3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out)">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800" decel="100000"/>
                                        <p:tgtEl>
                                          <p:spTgt spid="8">
                                            <p:txEl>
                                              <p:pRg st="0" end="0"/>
                                            </p:txEl>
                                          </p:spTgt>
                                        </p:tgtEl>
                                      </p:cBhvr>
                                    </p:animEffect>
                                    <p:anim calcmode="lin" valueType="num">
                                      <p:cBhvr>
                                        <p:cTn id="24"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800" decel="100000"/>
                                        <p:tgtEl>
                                          <p:spTgt spid="8">
                                            <p:txEl>
                                              <p:pRg st="5" end="5"/>
                                            </p:txEl>
                                          </p:spTgt>
                                        </p:tgtEl>
                                      </p:cBhvr>
                                    </p:animEffect>
                                    <p:anim calcmode="lin" valueType="num">
                                      <p:cBhvr>
                                        <p:cTn id="34" dur="800" decel="100000" fill="hold"/>
                                        <p:tgtEl>
                                          <p:spTgt spid="8">
                                            <p:txEl>
                                              <p:pRg st="5" end="5"/>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8">
                                            <p:txEl>
                                              <p:pRg st="5" end="5"/>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8">
                                            <p:txEl>
                                              <p:pRg st="5" end="5"/>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8">
                                            <p:txEl>
                                              <p:pRg st="5" end="5"/>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8">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 calcmode="lin" valueType="num">
                                      <p:cBhvr>
                                        <p:cTn id="43" dur="500" decel="50000" fill="hold">
                                          <p:stCondLst>
                                            <p:cond delay="0"/>
                                          </p:stCondLst>
                                        </p:cTn>
                                        <p:tgtEl>
                                          <p:spTgt spid="8">
                                            <p:txEl>
                                              <p:pRg st="1" end="1"/>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
                                            <p:txEl>
                                              <p:pRg st="1" end="1"/>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
                                            <p:txEl>
                                              <p:pRg st="1" end="1"/>
                                            </p:txEl>
                                          </p:spTgt>
                                        </p:tgtEl>
                                        <p:attrNameLst>
                                          <p:attrName>ppt_w</p:attrName>
                                        </p:attrNameLst>
                                      </p:cBhvr>
                                      <p:tavLst>
                                        <p:tav tm="0">
                                          <p:val>
                                            <p:strVal val="#ppt_w*.05"/>
                                          </p:val>
                                        </p:tav>
                                        <p:tav tm="100000">
                                          <p:val>
                                            <p:strVal val="#ppt_w"/>
                                          </p:val>
                                        </p:tav>
                                      </p:tavLst>
                                    </p:anim>
                                    <p:anim calcmode="lin" valueType="num">
                                      <p:cBhvr>
                                        <p:cTn id="46" dur="1000" fill="hold"/>
                                        <p:tgtEl>
                                          <p:spTgt spid="8">
                                            <p:txEl>
                                              <p:pRg st="1" end="1"/>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
                                            <p:txEl>
                                              <p:pRg st="1" end="1"/>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
                                            <p:txEl>
                                              <p:pRg st="1" end="1"/>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
                                            <p:txEl>
                                              <p:pRg st="1" end="1"/>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p:cTn id="55" dur="500" decel="50000" fill="hold">
                                          <p:stCondLst>
                                            <p:cond delay="0"/>
                                          </p:stCondLst>
                                        </p:cTn>
                                        <p:tgtEl>
                                          <p:spTgt spid="8">
                                            <p:txEl>
                                              <p:pRg st="6" end="6"/>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8">
                                            <p:txEl>
                                              <p:pRg st="6" end="6"/>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8">
                                            <p:txEl>
                                              <p:pRg st="6" end="6"/>
                                            </p:txEl>
                                          </p:spTgt>
                                        </p:tgtEl>
                                        <p:attrNameLst>
                                          <p:attrName>ppt_w</p:attrName>
                                        </p:attrNameLst>
                                      </p:cBhvr>
                                      <p:tavLst>
                                        <p:tav tm="0">
                                          <p:val>
                                            <p:strVal val="#ppt_w*.05"/>
                                          </p:val>
                                        </p:tav>
                                        <p:tav tm="100000">
                                          <p:val>
                                            <p:strVal val="#ppt_w"/>
                                          </p:val>
                                        </p:tav>
                                      </p:tavLst>
                                    </p:anim>
                                    <p:anim calcmode="lin" valueType="num">
                                      <p:cBhvr>
                                        <p:cTn id="58" dur="1000" fill="hold"/>
                                        <p:tgtEl>
                                          <p:spTgt spid="8">
                                            <p:txEl>
                                              <p:pRg st="6" end="6"/>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8">
                                            <p:txEl>
                                              <p:pRg st="6" end="6"/>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8">
                                            <p:txEl>
                                              <p:pRg st="6" end="6"/>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8">
                                            <p:txEl>
                                              <p:pRg st="6" end="6"/>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8">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p:cTn id="6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6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69" dur="1000" fill="hold"/>
                                        <p:tgtEl>
                                          <p:spTgt spid="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anim calcmode="lin" valueType="num">
                                      <p:cBhvr>
                                        <p:cTn id="75" dur="1000" fill="hold"/>
                                        <p:tgtEl>
                                          <p:spTgt spid="8">
                                            <p:txEl>
                                              <p:pRg st="7" end="7"/>
                                            </p:txEl>
                                          </p:spTgt>
                                        </p:tgtEl>
                                        <p:attrNameLst>
                                          <p:attrName>ppt_w</p:attrName>
                                        </p:attrNameLst>
                                      </p:cBhvr>
                                      <p:tavLst>
                                        <p:tav tm="0">
                                          <p:val>
                                            <p:fltVal val="0"/>
                                          </p:val>
                                        </p:tav>
                                        <p:tav tm="100000">
                                          <p:val>
                                            <p:strVal val="#ppt_w"/>
                                          </p:val>
                                        </p:tav>
                                      </p:tavLst>
                                    </p:anim>
                                    <p:anim calcmode="lin" valueType="num">
                                      <p:cBhvr>
                                        <p:cTn id="76" dur="1000" fill="hold"/>
                                        <p:tgtEl>
                                          <p:spTgt spid="8">
                                            <p:txEl>
                                              <p:pRg st="7" end="7"/>
                                            </p:txEl>
                                          </p:spTgt>
                                        </p:tgtEl>
                                        <p:attrNameLst>
                                          <p:attrName>ppt_h</p:attrName>
                                        </p:attrNameLst>
                                      </p:cBhvr>
                                      <p:tavLst>
                                        <p:tav tm="0">
                                          <p:val>
                                            <p:fltVal val="0"/>
                                          </p:val>
                                        </p:tav>
                                        <p:tav tm="100000">
                                          <p:val>
                                            <p:strVal val="#ppt_h"/>
                                          </p:val>
                                        </p:tav>
                                      </p:tavLst>
                                    </p:anim>
                                    <p:anim calcmode="lin" valueType="num">
                                      <p:cBhvr>
                                        <p:cTn id="77" dur="1000" fill="hold"/>
                                        <p:tgtEl>
                                          <p:spTgt spid="8">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8">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ID="52" presetClass="entr" presetSubtype="0" fill="hold" nodeType="clickEffect">
                                  <p:stCondLst>
                                    <p:cond delay="0"/>
                                  </p:stCondLst>
                                  <p:childTnLst>
                                    <p:set>
                                      <p:cBhvr>
                                        <p:cTn id="82" dur="1" fill="hold">
                                          <p:stCondLst>
                                            <p:cond delay="0"/>
                                          </p:stCondLst>
                                        </p:cTn>
                                        <p:tgtEl>
                                          <p:spTgt spid="8">
                                            <p:txEl>
                                              <p:pRg st="3" end="3"/>
                                            </p:txEl>
                                          </p:spTgt>
                                        </p:tgtEl>
                                        <p:attrNameLst>
                                          <p:attrName>style.visibility</p:attrName>
                                        </p:attrNameLst>
                                      </p:cBhvr>
                                      <p:to>
                                        <p:strVal val="visible"/>
                                      </p:to>
                                    </p:set>
                                    <p:animScale>
                                      <p:cBhvr>
                                        <p:cTn id="83" dur="1000" decel="50000" fill="hold">
                                          <p:stCondLst>
                                            <p:cond delay="0"/>
                                          </p:stCondLst>
                                        </p:cTn>
                                        <p:tgtEl>
                                          <p:spTgt spid="8">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8">
                                            <p:txEl>
                                              <p:pRg st="3" end="3"/>
                                            </p:txEl>
                                          </p:spTgt>
                                        </p:tgtEl>
                                        <p:attrNameLst>
                                          <p:attrName>ppt_x</p:attrName>
                                          <p:attrName>ppt_y</p:attrName>
                                        </p:attrNameLst>
                                      </p:cBhvr>
                                    </p:animMotion>
                                    <p:animEffect transition="in" filter="fade">
                                      <p:cBhvr>
                                        <p:cTn id="85" dur="1000"/>
                                        <p:tgtEl>
                                          <p:spTgt spid="8">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2" presetClass="entr" presetSubtype="0" fill="hold" nodeType="clickEffect">
                                  <p:stCondLst>
                                    <p:cond delay="0"/>
                                  </p:stCondLst>
                                  <p:childTnLst>
                                    <p:set>
                                      <p:cBhvr>
                                        <p:cTn id="89" dur="1" fill="hold">
                                          <p:stCondLst>
                                            <p:cond delay="0"/>
                                          </p:stCondLst>
                                        </p:cTn>
                                        <p:tgtEl>
                                          <p:spTgt spid="8">
                                            <p:txEl>
                                              <p:pRg st="8" end="8"/>
                                            </p:txEl>
                                          </p:spTgt>
                                        </p:tgtEl>
                                        <p:attrNameLst>
                                          <p:attrName>style.visibility</p:attrName>
                                        </p:attrNameLst>
                                      </p:cBhvr>
                                      <p:to>
                                        <p:strVal val="visible"/>
                                      </p:to>
                                    </p:set>
                                    <p:animScale>
                                      <p:cBhvr>
                                        <p:cTn id="90" dur="1000" decel="50000" fill="hold">
                                          <p:stCondLst>
                                            <p:cond delay="0"/>
                                          </p:stCondLst>
                                        </p:cTn>
                                        <p:tgtEl>
                                          <p:spTgt spid="8">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8">
                                            <p:txEl>
                                              <p:pRg st="8" end="8"/>
                                            </p:txEl>
                                          </p:spTgt>
                                        </p:tgtEl>
                                        <p:attrNameLst>
                                          <p:attrName>ppt_x</p:attrName>
                                          <p:attrName>ppt_y</p:attrName>
                                        </p:attrNameLst>
                                      </p:cBhvr>
                                    </p:animMotion>
                                    <p:animEffect transition="in" filter="fade">
                                      <p:cBhvr>
                                        <p:cTn id="92" dur="1000"/>
                                        <p:tgtEl>
                                          <p:spTgt spid="8">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nodeType="clickEffect">
                                  <p:stCondLst>
                                    <p:cond delay="0"/>
                                  </p:stCondLst>
                                  <p:iterate type="lt">
                                    <p:tmPct val="10000"/>
                                  </p:iterate>
                                  <p:childTnLst>
                                    <p:set>
                                      <p:cBhvr>
                                        <p:cTn id="96" dur="1" fill="hold">
                                          <p:stCondLst>
                                            <p:cond delay="0"/>
                                          </p:stCondLst>
                                        </p:cTn>
                                        <p:tgtEl>
                                          <p:spTgt spid="8">
                                            <p:txEl>
                                              <p:pRg st="4" end="4"/>
                                            </p:txEl>
                                          </p:spTgt>
                                        </p:tgtEl>
                                        <p:attrNameLst>
                                          <p:attrName>style.visibility</p:attrName>
                                        </p:attrNameLst>
                                      </p:cBhvr>
                                      <p:to>
                                        <p:strVal val="visible"/>
                                      </p:to>
                                    </p:set>
                                    <p:anim calcmode="lin" valueType="num">
                                      <p:cBhvr>
                                        <p:cTn id="97" dur="500" fill="hold"/>
                                        <p:tgtEl>
                                          <p:spTgt spid="8">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8">
                                            <p:txEl>
                                              <p:pRg st="4" end="4"/>
                                            </p:txEl>
                                          </p:spTgt>
                                        </p:tgtEl>
                                        <p:attrNameLst>
                                          <p:attrName>ppt_y</p:attrName>
                                        </p:attrNameLst>
                                      </p:cBhvr>
                                      <p:tavLst>
                                        <p:tav tm="0">
                                          <p:val>
                                            <p:strVal val="#ppt_y"/>
                                          </p:val>
                                        </p:tav>
                                        <p:tav tm="100000">
                                          <p:val>
                                            <p:strVal val="#ppt_y"/>
                                          </p:val>
                                        </p:tav>
                                      </p:tavLst>
                                    </p:anim>
                                    <p:anim calcmode="lin" valueType="num">
                                      <p:cBhvr>
                                        <p:cTn id="99" dur="500" fill="hold"/>
                                        <p:tgtEl>
                                          <p:spTgt spid="8">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8">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8">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nodeType="clickEffect">
                                  <p:stCondLst>
                                    <p:cond delay="0"/>
                                  </p:stCondLst>
                                  <p:iterate type="lt">
                                    <p:tmPct val="10000"/>
                                  </p:iterate>
                                  <p:childTnLst>
                                    <p:set>
                                      <p:cBhvr>
                                        <p:cTn id="105" dur="1" fill="hold">
                                          <p:stCondLst>
                                            <p:cond delay="0"/>
                                          </p:stCondLst>
                                        </p:cTn>
                                        <p:tgtEl>
                                          <p:spTgt spid="8">
                                            <p:txEl>
                                              <p:pRg st="9" end="9"/>
                                            </p:txEl>
                                          </p:spTgt>
                                        </p:tgtEl>
                                        <p:attrNameLst>
                                          <p:attrName>style.visibility</p:attrName>
                                        </p:attrNameLst>
                                      </p:cBhvr>
                                      <p:to>
                                        <p:strVal val="visible"/>
                                      </p:to>
                                    </p:set>
                                    <p:anim calcmode="lin" valueType="num">
                                      <p:cBhvr>
                                        <p:cTn id="106" dur="500" fill="hold"/>
                                        <p:tgtEl>
                                          <p:spTgt spid="8">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8">
                                            <p:txEl>
                                              <p:pRg st="9" end="9"/>
                                            </p:txEl>
                                          </p:spTgt>
                                        </p:tgtEl>
                                        <p:attrNameLst>
                                          <p:attrName>ppt_y</p:attrName>
                                        </p:attrNameLst>
                                      </p:cBhvr>
                                      <p:tavLst>
                                        <p:tav tm="0">
                                          <p:val>
                                            <p:strVal val="#ppt_y"/>
                                          </p:val>
                                        </p:tav>
                                        <p:tav tm="100000">
                                          <p:val>
                                            <p:strVal val="#ppt_y"/>
                                          </p:val>
                                        </p:tav>
                                      </p:tavLst>
                                    </p:anim>
                                    <p:anim calcmode="lin" valueType="num">
                                      <p:cBhvr>
                                        <p:cTn id="108" dur="500" fill="hold"/>
                                        <p:tgtEl>
                                          <p:spTgt spid="8">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8">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9144000" cy="6858000"/>
          </a:xfrm>
          <a:prstGeom prst="roundRect">
            <a:avLst>
              <a:gd name="adj" fmla="val 1049"/>
            </a:avLst>
          </a:prstGeom>
          <a:gradFill>
            <a:gsLst>
              <a:gs pos="0">
                <a:schemeClr val="accent1">
                  <a:lumMod val="20000"/>
                  <a:lumOff val="80000"/>
                </a:schemeClr>
              </a:gs>
              <a:gs pos="100000">
                <a:schemeClr val="bg2"/>
              </a:gs>
            </a:gsLst>
            <a:lin ang="5400000" scaled="0"/>
          </a:gradFill>
          <a:ln>
            <a:solidFill>
              <a:schemeClr val="tx1"/>
            </a:solidFill>
          </a:ln>
          <a:effectLst>
            <a:glow rad="228600">
              <a:schemeClr val="accent3">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rtl="1">
              <a:lnSpc>
                <a:spcPct val="150000"/>
              </a:lnSpc>
            </a:pPr>
            <a:r>
              <a:rPr lang="fa-IR" sz="2800" b="1" dirty="0" smtClean="0">
                <a:solidFill>
                  <a:prstClr val="black"/>
                </a:solidFill>
                <a:cs typeface="B Badr" pitchFamily="2" charset="-78"/>
              </a:rPr>
              <a:t>عَنْ هَارُونَ بْنِ خَارِجَةَ قَالَ ذَكَرْتُ لِأَبِي عَبْدِ اللَّهِ علیه السلام رَجُلًا مِنْ أَصْحَابِنَا فَأَحْسَنْتُ عَلَيْهِ الثَّنَاءَ فَقَالَ لِي </a:t>
            </a:r>
            <a:r>
              <a:rPr lang="fa-IR" sz="2800" b="1" dirty="0" smtClean="0">
                <a:solidFill>
                  <a:srgbClr val="FF0000"/>
                </a:solidFill>
                <a:cs typeface="B Badr" pitchFamily="2" charset="-78"/>
              </a:rPr>
              <a:t>كَيْفَ صَلَاتُه</a:t>
            </a:r>
            <a:r>
              <a:rPr lang="fa-IR" sz="2800" b="1" dirty="0" smtClean="0">
                <a:solidFill>
                  <a:prstClr val="black"/>
                </a:solidFill>
                <a:cs typeface="B Badr" pitchFamily="2" charset="-78"/>
              </a:rPr>
              <a:t>‏  </a:t>
            </a:r>
          </a:p>
          <a:p>
            <a:pPr algn="ctr" rtl="1">
              <a:lnSpc>
                <a:spcPct val="150000"/>
              </a:lnSpc>
            </a:pPr>
            <a:r>
              <a:rPr lang="fa-IR" sz="2000" dirty="0" smtClean="0">
                <a:solidFill>
                  <a:prstClr val="black"/>
                </a:solidFill>
                <a:cs typeface="B Badr" pitchFamily="2" charset="-78"/>
              </a:rPr>
              <a:t>( كافي    ج‏3    487    باب النوادر)</a:t>
            </a:r>
          </a:p>
          <a:p>
            <a:pPr algn="justLow" rtl="1">
              <a:lnSpc>
                <a:spcPct val="150000"/>
              </a:lnSpc>
            </a:pPr>
            <a:r>
              <a:rPr lang="fa-IR" sz="5400" b="1" dirty="0" smtClean="0">
                <a:solidFill>
                  <a:prstClr val="black"/>
                </a:solidFill>
                <a:effectLst>
                  <a:glow rad="101600">
                    <a:schemeClr val="accent1">
                      <a:lumMod val="20000"/>
                      <a:lumOff val="80000"/>
                      <a:alpha val="60000"/>
                    </a:schemeClr>
                  </a:glow>
                </a:effectLst>
                <a:cs typeface="B Nazanin" pitchFamily="2" charset="-78"/>
              </a:rPr>
              <a:t> </a:t>
            </a:r>
            <a:r>
              <a:rPr lang="fa-IR" sz="3600" b="1" dirty="0" smtClean="0">
                <a:solidFill>
                  <a:prstClr val="black"/>
                </a:solidFill>
                <a:effectLst>
                  <a:glow rad="101600">
                    <a:schemeClr val="accent1">
                      <a:lumMod val="20000"/>
                      <a:lumOff val="80000"/>
                      <a:alpha val="60000"/>
                    </a:schemeClr>
                  </a:glow>
                </a:effectLst>
                <a:cs typeface="B Roya" pitchFamily="2" charset="-78"/>
              </a:rPr>
              <a:t>هارون بن خارجه می گوید: درحضور امام صادق </a:t>
            </a:r>
            <a:r>
              <a:rPr lang="fa-IR" sz="2800" dirty="0" smtClean="0">
                <a:solidFill>
                  <a:prstClr val="black"/>
                </a:solidFill>
                <a:effectLst>
                  <a:glow rad="101600">
                    <a:schemeClr val="accent1">
                      <a:lumMod val="20000"/>
                      <a:lumOff val="80000"/>
                      <a:alpha val="60000"/>
                    </a:schemeClr>
                  </a:glow>
                </a:effectLst>
                <a:cs typeface="B Roya" pitchFamily="2" charset="-78"/>
              </a:rPr>
              <a:t>(علیه السلام)</a:t>
            </a:r>
            <a:r>
              <a:rPr lang="fa-IR" sz="2800" b="1" dirty="0" smtClean="0">
                <a:solidFill>
                  <a:prstClr val="black"/>
                </a:solidFill>
                <a:effectLst>
                  <a:glow rad="101600">
                    <a:schemeClr val="accent1">
                      <a:lumMod val="20000"/>
                      <a:lumOff val="80000"/>
                      <a:alpha val="60000"/>
                    </a:schemeClr>
                  </a:glow>
                </a:effectLst>
                <a:cs typeface="B Roya" pitchFamily="2" charset="-78"/>
              </a:rPr>
              <a:t> </a:t>
            </a:r>
            <a:r>
              <a:rPr lang="fa-IR" sz="3500" b="1" dirty="0" smtClean="0">
                <a:solidFill>
                  <a:prstClr val="black"/>
                </a:solidFill>
                <a:effectLst>
                  <a:glow rad="101600">
                    <a:schemeClr val="accent1">
                      <a:lumMod val="20000"/>
                      <a:lumOff val="80000"/>
                      <a:alpha val="60000"/>
                    </a:schemeClr>
                  </a:glow>
                </a:effectLst>
                <a:cs typeface="B Roya" pitchFamily="2" charset="-78"/>
              </a:rPr>
              <a:t>به ياد يكى از ياران‏ افتادم و از اخلاق نيك او ستايش كردم. </a:t>
            </a:r>
          </a:p>
          <a:p>
            <a:pPr algn="justLow" rtl="1">
              <a:lnSpc>
                <a:spcPct val="150000"/>
              </a:lnSpc>
            </a:pPr>
            <a:r>
              <a:rPr lang="fa-IR" sz="4400" b="1" dirty="0" smtClean="0">
                <a:solidFill>
                  <a:prstClr val="black"/>
                </a:solidFill>
                <a:effectLst>
                  <a:glow rad="101600">
                    <a:schemeClr val="accent1">
                      <a:lumMod val="20000"/>
                      <a:lumOff val="80000"/>
                      <a:alpha val="60000"/>
                    </a:schemeClr>
                  </a:glow>
                </a:effectLst>
                <a:cs typeface="B Roya" pitchFamily="2" charset="-78"/>
              </a:rPr>
              <a:t> امام پرسيدند :</a:t>
            </a:r>
          </a:p>
          <a:p>
            <a:pPr algn="ctr" rtl="1">
              <a:lnSpc>
                <a:spcPct val="150000"/>
              </a:lnSpc>
            </a:pPr>
            <a:r>
              <a:rPr lang="fa-IR" sz="5400" b="1" dirty="0" smtClean="0">
                <a:solidFill>
                  <a:prstClr val="black"/>
                </a:solidFill>
                <a:cs typeface="B Nazanin" pitchFamily="2" charset="-78"/>
              </a:rPr>
              <a:t> </a:t>
            </a:r>
            <a:r>
              <a:rPr lang="fa-IR" sz="8800" b="1" dirty="0" smtClean="0">
                <a:ln>
                  <a:solidFill>
                    <a:schemeClr val="tx1"/>
                  </a:solidFill>
                </a:ln>
                <a:solidFill>
                  <a:srgbClr val="C00000"/>
                </a:solidFill>
                <a:effectLst>
                  <a:glow rad="101600">
                    <a:schemeClr val="bg1">
                      <a:alpha val="60000"/>
                    </a:schemeClr>
                  </a:glow>
                </a:effectLst>
                <a:cs typeface="B Nazanin" pitchFamily="2" charset="-78"/>
              </a:rPr>
              <a:t>نمازش چگونه است؟</a:t>
            </a:r>
            <a:endParaRPr lang="fa-IR" sz="8000" b="1" dirty="0">
              <a:ln>
                <a:solidFill>
                  <a:schemeClr val="tx1"/>
                </a:solidFill>
              </a:ln>
              <a:solidFill>
                <a:srgbClr val="C00000"/>
              </a:solidFill>
              <a:effectLst>
                <a:glow rad="101600">
                  <a:schemeClr val="bg1">
                    <a:alpha val="60000"/>
                  </a:schemeClr>
                </a:glow>
              </a:effectLst>
              <a:cs typeface="B Nazanin" pitchFamily="2" charset="-78"/>
            </a:endParaRPr>
          </a:p>
        </p:txBody>
      </p:sp>
    </p:spTree>
    <p:extLst>
      <p:ext uri="{BB962C8B-B14F-4D97-AF65-F5344CB8AC3E}">
        <p14:creationId xmlns:p14="http://schemas.microsoft.com/office/powerpoint/2010/main" val="8934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7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lt">
                                    <p:tmPct val="10000"/>
                                  </p:iterate>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iterate type="lt">
                                    <p:tmPct val="10000"/>
                                  </p:iterate>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lt">
                                    <p:tmPct val="10000"/>
                                  </p:iterate>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43000" t="-16000" r="-23000" b="-45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0" y="152400"/>
            <a:ext cx="8763000" cy="6553200"/>
          </a:xfrm>
        </p:spPr>
        <p:txBody>
          <a:bodyPr>
            <a:normAutofit fontScale="92500" lnSpcReduction="10000"/>
          </a:bodyPr>
          <a:lstStyle/>
          <a:p>
            <a:pPr lvl="0"/>
            <a:r>
              <a:rPr lang="fa-IR"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قَالَ</a:t>
            </a:r>
            <a:r>
              <a:rPr lang="fa-I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 </a:t>
            </a:r>
            <a:r>
              <a:rPr lang="fa-IR"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النَّبِيُّ</a:t>
            </a:r>
            <a:r>
              <a:rPr lang="fa-I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 صلی الله علیه و </a:t>
            </a:r>
            <a:r>
              <a:rPr lang="fa-IR"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آله</a:t>
            </a:r>
            <a:r>
              <a:rPr lang="fa-I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Karim" pitchFamily="2" charset="-78"/>
              </a:rPr>
              <a:t> و سلم </a:t>
            </a:r>
            <a:r>
              <a:rPr lang="fa-IR" sz="4000" dirty="0">
                <a:solidFill>
                  <a:prstClr val="black"/>
                </a:solidFill>
                <a:cs typeface="B Karim" pitchFamily="2" charset="-78"/>
              </a:rPr>
              <a:t>؛</a:t>
            </a:r>
            <a:endParaRPr lang="en-US" sz="4000" dirty="0">
              <a:solidFill>
                <a:prstClr val="black"/>
              </a:solidFill>
              <a:cs typeface="B Karim" pitchFamily="2" charset="-78"/>
            </a:endParaRPr>
          </a:p>
          <a:p>
            <a:pPr lvl="0"/>
            <a:endParaRPr lang="en-US" sz="4000" dirty="0">
              <a:solidFill>
                <a:prstClr val="black"/>
              </a:solidFill>
            </a:endParaRPr>
          </a:p>
          <a:p>
            <a:pPr marL="0" lvl="0" indent="0" algn="ctr">
              <a:lnSpc>
                <a:spcPct val="160000"/>
              </a:lnSpc>
              <a:buNone/>
            </a:pPr>
            <a:r>
              <a:rPr lang="fa-IR" sz="6600" b="1" dirty="0" err="1">
                <a:solidFill>
                  <a:prstClr val="black"/>
                </a:solidFill>
                <a:effectLst>
                  <a:glow rad="101600">
                    <a:schemeClr val="bg1">
                      <a:alpha val="60000"/>
                    </a:schemeClr>
                  </a:glow>
                </a:effectLst>
                <a:cs typeface="B Nazanin" pitchFamily="2" charset="-78"/>
              </a:rPr>
              <a:t>مَنْ</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أَعَانَ</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عَلَى</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تَارِكِ</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الصَّلَاةِ</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بِلُقْمَةٍ</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أَوْ</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كِسْوَةٍ</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فَكَأَنَّمَا</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قَتَلَ</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سَبْعِينَ</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نَبِيّاً</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أَوَّلُهُمْ</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آدَمُ</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وَ</a:t>
            </a:r>
            <a:r>
              <a:rPr lang="fa-IR" sz="6600" b="1" dirty="0">
                <a:solidFill>
                  <a:prstClr val="black"/>
                </a:solidFill>
                <a:effectLst>
                  <a:glow rad="101600">
                    <a:schemeClr val="bg1">
                      <a:alpha val="60000"/>
                    </a:schemeClr>
                  </a:glow>
                </a:effectLst>
                <a:cs typeface="B Nazanin" pitchFamily="2" charset="-78"/>
              </a:rPr>
              <a:t> </a:t>
            </a:r>
            <a:r>
              <a:rPr lang="fa-IR" sz="6600" b="1" dirty="0" err="1">
                <a:solidFill>
                  <a:prstClr val="black"/>
                </a:solidFill>
                <a:effectLst>
                  <a:glow rad="101600">
                    <a:schemeClr val="bg1">
                      <a:alpha val="60000"/>
                    </a:schemeClr>
                  </a:glow>
                </a:effectLst>
                <a:cs typeface="B Nazanin" pitchFamily="2" charset="-78"/>
              </a:rPr>
              <a:t>آخِرُهُمْ</a:t>
            </a:r>
            <a:r>
              <a:rPr lang="fa-IR" sz="6600" b="1" dirty="0">
                <a:solidFill>
                  <a:prstClr val="black"/>
                </a:solidFill>
                <a:effectLst>
                  <a:glow rad="101600">
                    <a:schemeClr val="bg1">
                      <a:alpha val="60000"/>
                    </a:schemeClr>
                  </a:glow>
                </a:effectLst>
                <a:cs typeface="B Nazanin" pitchFamily="2" charset="-78"/>
              </a:rPr>
              <a:t> </a:t>
            </a:r>
            <a:r>
              <a:rPr lang="fa-IR" sz="6600" b="1" dirty="0" err="1" smtClean="0">
                <a:solidFill>
                  <a:prstClr val="black"/>
                </a:solidFill>
                <a:effectLst>
                  <a:glow rad="101600">
                    <a:schemeClr val="bg1">
                      <a:alpha val="60000"/>
                    </a:schemeClr>
                  </a:glow>
                </a:effectLst>
                <a:cs typeface="B Nazanin" pitchFamily="2" charset="-78"/>
              </a:rPr>
              <a:t>مُحَمَّد</a:t>
            </a:r>
            <a:r>
              <a:rPr lang="fa-IR" sz="6600" b="1" dirty="0" smtClean="0">
                <a:solidFill>
                  <a:prstClr val="black"/>
                </a:solidFill>
                <a:effectLst>
                  <a:glow rad="101600">
                    <a:schemeClr val="bg1">
                      <a:alpha val="60000"/>
                    </a:schemeClr>
                  </a:glow>
                </a:effectLst>
                <a:cs typeface="B Nazanin" pitchFamily="2" charset="-78"/>
              </a:rPr>
              <a:t> </a:t>
            </a:r>
            <a:r>
              <a:rPr lang="fa-IR" sz="1800" b="1" dirty="0" smtClean="0">
                <a:solidFill>
                  <a:prstClr val="black"/>
                </a:solidFill>
                <a:effectLst>
                  <a:glow rad="101600">
                    <a:schemeClr val="bg1">
                      <a:alpha val="60000"/>
                    </a:schemeClr>
                  </a:glow>
                </a:effectLst>
                <a:cs typeface="B Kamran" pitchFamily="2" charset="-78"/>
              </a:rPr>
              <a:t>(صلوات الله </a:t>
            </a:r>
            <a:r>
              <a:rPr lang="fa-IR" sz="1800" b="1" dirty="0" err="1" smtClean="0">
                <a:solidFill>
                  <a:prstClr val="black"/>
                </a:solidFill>
                <a:effectLst>
                  <a:glow rad="101600">
                    <a:schemeClr val="bg1">
                      <a:alpha val="60000"/>
                    </a:schemeClr>
                  </a:glow>
                </a:effectLst>
                <a:cs typeface="B Kamran" pitchFamily="2" charset="-78"/>
              </a:rPr>
              <a:t>علیهم</a:t>
            </a:r>
            <a:r>
              <a:rPr lang="fa-IR" sz="1800" b="1" dirty="0" smtClean="0">
                <a:solidFill>
                  <a:prstClr val="black"/>
                </a:solidFill>
                <a:effectLst>
                  <a:glow rad="101600">
                    <a:schemeClr val="bg1">
                      <a:alpha val="60000"/>
                    </a:schemeClr>
                  </a:glow>
                </a:effectLst>
                <a:cs typeface="B Kamran" pitchFamily="2" charset="-78"/>
              </a:rPr>
              <a:t> اجمعین)</a:t>
            </a:r>
            <a:endParaRPr lang="en-US" sz="1800" b="1" dirty="0">
              <a:solidFill>
                <a:prstClr val="black"/>
              </a:solidFill>
              <a:cs typeface="B Kamran" pitchFamily="2" charset="-78"/>
            </a:endParaRPr>
          </a:p>
          <a:p>
            <a:pPr lvl="0"/>
            <a:endParaRPr lang="en-US" dirty="0">
              <a:solidFill>
                <a:prstClr val="black"/>
              </a:solidFill>
            </a:endParaRPr>
          </a:p>
          <a:p>
            <a:pPr lvl="0"/>
            <a:r>
              <a:rPr lang="fa-IR" sz="2000" dirty="0">
                <a:solidFill>
                  <a:prstClr val="black"/>
                </a:solidFill>
                <a:cs typeface="B Kamran" pitchFamily="2" charset="-78"/>
              </a:rPr>
              <a:t>جامع </a:t>
            </a:r>
            <a:r>
              <a:rPr lang="fa-IR" sz="2000" dirty="0" err="1">
                <a:solidFill>
                  <a:prstClr val="black"/>
                </a:solidFill>
                <a:cs typeface="B Kamran" pitchFamily="2" charset="-78"/>
              </a:rPr>
              <a:t>الأخبار</a:t>
            </a:r>
            <a:r>
              <a:rPr lang="fa-IR" sz="2000" dirty="0">
                <a:solidFill>
                  <a:prstClr val="black"/>
                </a:solidFill>
                <a:cs typeface="B Kamran" pitchFamily="2" charset="-78"/>
              </a:rPr>
              <a:t>  74    </a:t>
            </a:r>
            <a:r>
              <a:rPr lang="fa-IR" sz="2000" dirty="0" err="1">
                <a:solidFill>
                  <a:prstClr val="black"/>
                </a:solidFill>
                <a:cs typeface="B Kamran" pitchFamily="2" charset="-78"/>
              </a:rPr>
              <a:t>الفصل</a:t>
            </a:r>
            <a:r>
              <a:rPr lang="fa-IR" sz="2000" dirty="0">
                <a:solidFill>
                  <a:prstClr val="black"/>
                </a:solidFill>
                <a:cs typeface="B Kamran" pitchFamily="2" charset="-78"/>
              </a:rPr>
              <a:t> </a:t>
            </a:r>
            <a:r>
              <a:rPr lang="fa-IR" sz="2000" dirty="0" err="1">
                <a:solidFill>
                  <a:prstClr val="black"/>
                </a:solidFill>
                <a:cs typeface="B Kamran" pitchFamily="2" charset="-78"/>
              </a:rPr>
              <a:t>الرابع</a:t>
            </a:r>
            <a:r>
              <a:rPr lang="fa-IR" sz="2000" dirty="0">
                <a:solidFill>
                  <a:prstClr val="black"/>
                </a:solidFill>
                <a:cs typeface="B Kamran" pitchFamily="2" charset="-78"/>
              </a:rPr>
              <a:t> و </a:t>
            </a:r>
            <a:r>
              <a:rPr lang="fa-IR" sz="2000" dirty="0" err="1">
                <a:solidFill>
                  <a:prstClr val="black"/>
                </a:solidFill>
                <a:cs typeface="B Kamran" pitchFamily="2" charset="-78"/>
              </a:rPr>
              <a:t>الثلاثون</a:t>
            </a:r>
            <a:r>
              <a:rPr lang="fa-IR" sz="2000" dirty="0">
                <a:solidFill>
                  <a:prstClr val="black"/>
                </a:solidFill>
                <a:cs typeface="B Kamran" pitchFamily="2" charset="-78"/>
              </a:rPr>
              <a:t> </a:t>
            </a:r>
            <a:r>
              <a:rPr lang="fa-IR" sz="2000" dirty="0" err="1">
                <a:solidFill>
                  <a:prstClr val="black"/>
                </a:solidFill>
                <a:cs typeface="B Kamran" pitchFamily="2" charset="-78"/>
              </a:rPr>
              <a:t>في</a:t>
            </a:r>
            <a:r>
              <a:rPr lang="fa-IR" sz="2000" dirty="0">
                <a:solidFill>
                  <a:prstClr val="black"/>
                </a:solidFill>
                <a:cs typeface="B Kamran" pitchFamily="2" charset="-78"/>
              </a:rPr>
              <a:t> </a:t>
            </a:r>
            <a:r>
              <a:rPr lang="fa-IR" sz="2000" dirty="0" err="1">
                <a:solidFill>
                  <a:prstClr val="black"/>
                </a:solidFill>
                <a:cs typeface="B Kamran" pitchFamily="2" charset="-78"/>
              </a:rPr>
              <a:t>تارك</a:t>
            </a:r>
            <a:r>
              <a:rPr lang="fa-IR" sz="2000" dirty="0">
                <a:solidFill>
                  <a:prstClr val="black"/>
                </a:solidFill>
                <a:cs typeface="B Kamran" pitchFamily="2" charset="-78"/>
              </a:rPr>
              <a:t> </a:t>
            </a:r>
            <a:r>
              <a:rPr lang="fa-IR" sz="2000" dirty="0" err="1">
                <a:solidFill>
                  <a:prstClr val="black"/>
                </a:solidFill>
                <a:cs typeface="B Kamran" pitchFamily="2" charset="-78"/>
              </a:rPr>
              <a:t>الصلاة</a:t>
            </a:r>
            <a:endParaRPr lang="fa-IR" sz="2000" dirty="0">
              <a:solidFill>
                <a:prstClr val="black"/>
              </a:solidFill>
              <a:cs typeface="B Kamran" pitchFamily="2" charset="-78"/>
            </a:endParaRPr>
          </a:p>
          <a:p>
            <a:endParaRPr lang="en-US" dirty="0"/>
          </a:p>
        </p:txBody>
      </p:sp>
    </p:spTree>
    <p:extLst>
      <p:ext uri="{BB962C8B-B14F-4D97-AF65-F5344CB8AC3E}">
        <p14:creationId xmlns:p14="http://schemas.microsoft.com/office/powerpoint/2010/main" val="404139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5496" y="44624"/>
            <a:ext cx="9036000" cy="6768000"/>
          </a:xfrm>
          <a:prstGeom prst="roundRect">
            <a:avLst>
              <a:gd name="adj" fmla="val 1896"/>
            </a:avLst>
          </a:prstGeom>
          <a:blipFill dpi="0" rotWithShape="1">
            <a:blip r:embed="rId3"/>
            <a:srcRect/>
            <a:tile tx="0" ty="0" sx="100000" sy="100000" flip="none" algn="tl"/>
          </a:bli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fa-IR" sz="6000" b="1" dirty="0">
                <a:solidFill>
                  <a:prstClr val="white"/>
                </a:solidFill>
                <a:effectLst/>
                <a:cs typeface="B Zar" panose="00000400000000000000" pitchFamily="2" charset="-78"/>
              </a:rPr>
              <a:t> 1- توجه به جایگاه نماز </a:t>
            </a:r>
            <a:r>
              <a:rPr lang="fa-IR" sz="2400" dirty="0">
                <a:solidFill>
                  <a:prstClr val="white"/>
                </a:solidFill>
                <a:effectLst/>
                <a:cs typeface="B Zar" panose="00000400000000000000" pitchFamily="2" charset="-78"/>
              </a:rPr>
              <a:t>(جهل و غفلت </a:t>
            </a:r>
            <a:r>
              <a:rPr lang="fa-IR" sz="2400" dirty="0" err="1">
                <a:solidFill>
                  <a:prstClr val="white"/>
                </a:solidFill>
                <a:effectLst/>
                <a:cs typeface="B Zar" panose="00000400000000000000" pitchFamily="2" charset="-78"/>
              </a:rPr>
              <a:t>زدائی</a:t>
            </a:r>
            <a:r>
              <a:rPr lang="fa-IR" sz="2400" dirty="0">
                <a:solidFill>
                  <a:prstClr val="white"/>
                </a:solidFill>
                <a:effectLst/>
                <a:cs typeface="B Zar" panose="00000400000000000000" pitchFamily="2" charset="-78"/>
              </a:rPr>
              <a:t> </a:t>
            </a:r>
            <a:r>
              <a:rPr lang="fa-IR" sz="2400" dirty="0" smtClean="0">
                <a:solidFill>
                  <a:prstClr val="white"/>
                </a:solidFill>
                <a:effectLst/>
                <a:cs typeface="B Zar" panose="00000400000000000000" pitchFamily="2" charset="-78"/>
              </a:rPr>
              <a:t>)</a:t>
            </a:r>
          </a:p>
        </p:txBody>
      </p:sp>
      <p:sp>
        <p:nvSpPr>
          <p:cNvPr id="6" name="Rounded Rectangle 5"/>
          <p:cNvSpPr/>
          <p:nvPr/>
        </p:nvSpPr>
        <p:spPr>
          <a:xfrm>
            <a:off x="4499992" y="1412776"/>
            <a:ext cx="4464496" cy="1152128"/>
          </a:xfrm>
          <a:prstGeom prst="roundRect">
            <a:avLst>
              <a:gd name="adj" fmla="val 7330"/>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32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صورت </a:t>
            </a:r>
            <a:r>
              <a:rPr lang="fa-IR" sz="32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دین</a:t>
            </a:r>
          </a:p>
          <a:p>
            <a:pPr algn="r" rtl="1"/>
            <a:r>
              <a:rPr lang="fa-IR" sz="1400" b="1" dirty="0">
                <a:ln w="18415" cmpd="sng">
                  <a:noFill/>
                  <a:prstDash val="solid"/>
                </a:ln>
                <a:solidFill>
                  <a:srgbClr val="FFFFFF"/>
                </a:solidFill>
                <a:effectLst>
                  <a:outerShdw blurRad="63500" dir="3600000" algn="tl" rotWithShape="0">
                    <a:srgbClr val="000000">
                      <a:alpha val="70000"/>
                    </a:srgbClr>
                  </a:outerShdw>
                </a:effectLst>
                <a:latin typeface="Times New Roman"/>
                <a:ea typeface="SimSun"/>
                <a:cs typeface="B Zar" panose="00000400000000000000" pitchFamily="2" charset="-78"/>
              </a:rPr>
              <a:t>لكلّ شيء وجه، و </a:t>
            </a:r>
            <a:r>
              <a:rPr lang="fa-IR" sz="1400" b="1" dirty="0">
                <a:ln w="18415" cmpd="sng">
                  <a:no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وجه دينكم </a:t>
            </a:r>
            <a:r>
              <a:rPr lang="fa-IR" sz="1400" b="1" dirty="0">
                <a:ln w="18415" cmpd="sng">
                  <a:noFill/>
                  <a:prstDash val="solid"/>
                </a:ln>
                <a:solidFill>
                  <a:srgbClr val="FFFFFF"/>
                </a:solidFill>
                <a:effectLst>
                  <a:outerShdw blurRad="63500" dir="3600000" algn="tl" rotWithShape="0">
                    <a:srgbClr val="000000">
                      <a:alpha val="70000"/>
                    </a:srgbClr>
                  </a:outerShdw>
                </a:effectLst>
                <a:latin typeface="Times New Roman"/>
                <a:ea typeface="SimSun"/>
                <a:cs typeface="B Zar" panose="00000400000000000000" pitchFamily="2" charset="-78"/>
              </a:rPr>
              <a:t>الصلوة  </a:t>
            </a:r>
            <a:r>
              <a:rPr lang="fa-IR" sz="1600" b="1" dirty="0">
                <a:ln w="18415" cmpd="sng">
                  <a:noFill/>
                  <a:prstDash val="solid"/>
                </a:ln>
                <a:solidFill>
                  <a:srgbClr val="FFFFFF"/>
                </a:solidFill>
                <a:effectLst>
                  <a:outerShdw blurRad="63500" dir="3600000" algn="tl" rotWithShape="0">
                    <a:srgbClr val="000000">
                      <a:alpha val="70000"/>
                    </a:srgbClr>
                  </a:outerShdw>
                </a:effectLst>
                <a:cs typeface="B Zar" panose="00000400000000000000" pitchFamily="2" charset="-78"/>
              </a:rPr>
              <a:t>الصلوة </a:t>
            </a:r>
            <a:r>
              <a:rPr lang="fa-IR" sz="1600" b="1" dirty="0">
                <a:ln w="18415" cmpd="sng">
                  <a:noFill/>
                  <a:prstDash val="solid"/>
                </a:ln>
                <a:solidFill>
                  <a:srgbClr val="FFFF00"/>
                </a:solidFill>
                <a:effectLst>
                  <a:outerShdw blurRad="63500" dir="3600000" algn="tl" rotWithShape="0">
                    <a:srgbClr val="000000">
                      <a:alpha val="70000"/>
                    </a:srgbClr>
                  </a:outerShdw>
                </a:effectLst>
                <a:cs typeface="B Zar" panose="00000400000000000000" pitchFamily="2" charset="-78"/>
              </a:rPr>
              <a:t>قربان</a:t>
            </a:r>
            <a:r>
              <a:rPr lang="fa-IR" sz="1600" b="1" dirty="0">
                <a:ln w="18415" cmpd="sng">
                  <a:noFill/>
                  <a:prstDash val="solid"/>
                </a:ln>
                <a:solidFill>
                  <a:srgbClr val="FFFFFF"/>
                </a:solidFill>
                <a:effectLst>
                  <a:outerShdw blurRad="63500" dir="3600000" algn="tl" rotWithShape="0">
                    <a:srgbClr val="000000">
                      <a:alpha val="70000"/>
                    </a:srgbClr>
                  </a:outerShdw>
                </a:effectLst>
                <a:cs typeface="B Zar" panose="00000400000000000000" pitchFamily="2" charset="-78"/>
              </a:rPr>
              <a:t> كل تقيّ</a:t>
            </a:r>
            <a:r>
              <a:rPr lang="fa-IR" sz="1200" b="1" dirty="0">
                <a:ln w="18415" cmpd="sng">
                  <a:noFill/>
                  <a:prstDash val="solid"/>
                </a:ln>
                <a:solidFill>
                  <a:srgbClr val="FFFFFF"/>
                </a:solidFill>
                <a:effectLst>
                  <a:outerShdw blurRad="63500" dir="3600000" algn="tl" rotWithShape="0">
                    <a:srgbClr val="000000">
                      <a:alpha val="70000"/>
                    </a:srgbClr>
                  </a:outerShdw>
                </a:effectLst>
                <a:cs typeface="B Zar" panose="00000400000000000000" pitchFamily="2" charset="-78"/>
              </a:rPr>
              <a:t>. </a:t>
            </a:r>
            <a:endParaRPr lang="fa-IR" sz="1100" b="1" dirty="0">
              <a:ln w="18415" cmpd="sng">
                <a:noFill/>
                <a:prstDash val="solid"/>
              </a:ln>
              <a:solidFill>
                <a:srgbClr val="FFFFFF"/>
              </a:solidFill>
              <a:effectLst>
                <a:outerShdw blurRad="63500" dir="3600000" algn="tl" rotWithShape="0">
                  <a:srgbClr val="000000">
                    <a:alpha val="70000"/>
                  </a:srgbClr>
                </a:outerShdw>
              </a:effectLst>
              <a:cs typeface="B Zar" panose="00000400000000000000" pitchFamily="2" charset="-78"/>
            </a:endParaRPr>
          </a:p>
        </p:txBody>
      </p:sp>
      <p:sp>
        <p:nvSpPr>
          <p:cNvPr id="7" name="Rounded Rectangle 6"/>
          <p:cNvSpPr/>
          <p:nvPr/>
        </p:nvSpPr>
        <p:spPr>
          <a:xfrm>
            <a:off x="4499992" y="2637656"/>
            <a:ext cx="4464496" cy="1223392"/>
          </a:xfrm>
          <a:prstGeom prst="roundRect">
            <a:avLst>
              <a:gd name="adj" fmla="val 6775"/>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8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محبوب </a:t>
            </a:r>
            <a:r>
              <a:rPr lang="fa-IR" sz="28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ترین عمل نزد خدا</a:t>
            </a:r>
          </a:p>
          <a:p>
            <a:pPr algn="r" rtl="1"/>
            <a:r>
              <a:rPr lang="fa-IR" sz="1600" b="1" dirty="0">
                <a:ln w="18415" cmpd="sng">
                  <a:no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احبّ الأعمال </a:t>
            </a:r>
            <a:r>
              <a:rPr lang="fa-IR" sz="1600" b="1" dirty="0">
                <a:ln w="18415" cmpd="sng">
                  <a:noFill/>
                  <a:prstDash val="solid"/>
                </a:ln>
                <a:solidFill>
                  <a:srgbClr val="FFFFFF"/>
                </a:solidFill>
                <a:effectLst>
                  <a:outerShdw blurRad="63500" dir="3600000" algn="tl" rotWithShape="0">
                    <a:srgbClr val="000000">
                      <a:alpha val="70000"/>
                    </a:srgbClr>
                  </a:outerShdw>
                </a:effectLst>
                <a:latin typeface="Times New Roman"/>
                <a:ea typeface="SimSun"/>
                <a:cs typeface="B Zar" panose="00000400000000000000" pitchFamily="2" charset="-78"/>
              </a:rPr>
              <a:t>إلي الله، الصلوة و هي </a:t>
            </a:r>
            <a:r>
              <a:rPr lang="fa-IR" sz="1600" b="1" dirty="0">
                <a:ln w="18415" cmpd="sng">
                  <a:no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آخر وصايا </a:t>
            </a:r>
            <a:r>
              <a:rPr lang="fa-IR" sz="1600" b="1" dirty="0">
                <a:ln w="18415" cmpd="sng">
                  <a:noFill/>
                  <a:prstDash val="solid"/>
                </a:ln>
                <a:solidFill>
                  <a:srgbClr val="FFFFFF"/>
                </a:solidFill>
                <a:effectLst>
                  <a:outerShdw blurRad="63500" dir="3600000" algn="tl" rotWithShape="0">
                    <a:srgbClr val="000000">
                      <a:alpha val="70000"/>
                    </a:srgbClr>
                  </a:outerShdw>
                </a:effectLst>
                <a:latin typeface="Times New Roman"/>
                <a:ea typeface="SimSun"/>
                <a:cs typeface="B Zar" panose="00000400000000000000" pitchFamily="2" charset="-78"/>
              </a:rPr>
              <a:t>الأنبياء</a:t>
            </a:r>
            <a:endParaRPr lang="fa-IR" sz="1600" b="1" dirty="0">
              <a:ln w="18415" cmpd="sng">
                <a:noFill/>
                <a:prstDash val="solid"/>
              </a:ln>
              <a:solidFill>
                <a:srgbClr val="FFFFFF"/>
              </a:solidFill>
              <a:effectLst>
                <a:outerShdw blurRad="63500" dir="3600000" algn="tl" rotWithShape="0">
                  <a:srgbClr val="000000">
                    <a:alpha val="70000"/>
                  </a:srgbClr>
                </a:outerShdw>
              </a:effectLst>
              <a:cs typeface="B Zar" panose="00000400000000000000" pitchFamily="2" charset="-78"/>
            </a:endParaRPr>
          </a:p>
        </p:txBody>
      </p:sp>
      <p:sp>
        <p:nvSpPr>
          <p:cNvPr id="10" name="Rounded Rectangle 9"/>
          <p:cNvSpPr/>
          <p:nvPr/>
        </p:nvSpPr>
        <p:spPr>
          <a:xfrm>
            <a:off x="4499992" y="3933056"/>
            <a:ext cx="4464496" cy="1296144"/>
          </a:xfrm>
          <a:prstGeom prst="roundRect">
            <a:avLst>
              <a:gd name="adj" fmla="val 8367"/>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4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بهترین </a:t>
            </a:r>
            <a:r>
              <a:rPr lang="fa-IR" sz="24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قرارداد بین خالق و مخلوق</a:t>
            </a:r>
          </a:p>
          <a:p>
            <a:pPr algn="r" rtl="1"/>
            <a:r>
              <a:rPr lang="fa-IR" sz="1100" b="1" dirty="0">
                <a:solidFill>
                  <a:prstClr val="white"/>
                </a:solidFill>
                <a:effectLst/>
                <a:latin typeface="Times New Roman"/>
                <a:ea typeface="SimSun"/>
                <a:cs typeface="B Zar" panose="00000400000000000000" pitchFamily="2" charset="-78"/>
              </a:rPr>
              <a:t>عن أبي ذر: ... </a:t>
            </a:r>
            <a:r>
              <a:rPr lang="fa-IR" sz="1100" b="1" dirty="0" err="1">
                <a:solidFill>
                  <a:prstClr val="white"/>
                </a:solidFill>
                <a:effectLst/>
                <a:latin typeface="Times New Roman"/>
                <a:ea typeface="SimSun"/>
                <a:cs typeface="B Zar" panose="00000400000000000000" pitchFamily="2" charset="-78"/>
              </a:rPr>
              <a:t>قلت</a:t>
            </a:r>
            <a:r>
              <a:rPr lang="fa-IR" sz="1100" b="1" dirty="0">
                <a:solidFill>
                  <a:prstClr val="white"/>
                </a:solidFill>
                <a:effectLst/>
                <a:latin typeface="Times New Roman"/>
                <a:ea typeface="SimSun"/>
                <a:cs typeface="B Zar" panose="00000400000000000000" pitchFamily="2" charset="-78"/>
              </a:rPr>
              <a:t>: </a:t>
            </a:r>
            <a:r>
              <a:rPr lang="fa-IR" sz="1100" b="1" dirty="0" err="1">
                <a:solidFill>
                  <a:prstClr val="white"/>
                </a:solidFill>
                <a:effectLst/>
                <a:latin typeface="Times New Roman"/>
                <a:ea typeface="SimSun"/>
                <a:cs typeface="B Zar" panose="00000400000000000000" pitchFamily="2" charset="-78"/>
              </a:rPr>
              <a:t>يا</a:t>
            </a:r>
            <a:r>
              <a:rPr lang="fa-IR" sz="1100" b="1" dirty="0">
                <a:solidFill>
                  <a:prstClr val="white"/>
                </a:solidFill>
                <a:effectLst/>
                <a:latin typeface="Times New Roman"/>
                <a:ea typeface="SimSun"/>
                <a:cs typeface="B Zar" panose="00000400000000000000" pitchFamily="2" charset="-78"/>
              </a:rPr>
              <a:t> رسول الله! </a:t>
            </a:r>
            <a:r>
              <a:rPr lang="fa-IR" sz="1100" b="1" dirty="0" err="1">
                <a:solidFill>
                  <a:prstClr val="white"/>
                </a:solidFill>
                <a:effectLst/>
                <a:latin typeface="Times New Roman"/>
                <a:ea typeface="SimSun"/>
                <a:cs typeface="B Zar" panose="00000400000000000000" pitchFamily="2" charset="-78"/>
              </a:rPr>
              <a:t>اَمرتَني</a:t>
            </a:r>
            <a:r>
              <a:rPr lang="fa-IR" sz="1100" b="1" dirty="0">
                <a:solidFill>
                  <a:prstClr val="white"/>
                </a:solidFill>
                <a:effectLst/>
                <a:latin typeface="Times New Roman"/>
                <a:ea typeface="SimSun"/>
                <a:cs typeface="B Zar" panose="00000400000000000000" pitchFamily="2" charset="-78"/>
              </a:rPr>
              <a:t> </a:t>
            </a:r>
            <a:r>
              <a:rPr lang="fa-IR" sz="1100" b="1" dirty="0" err="1">
                <a:solidFill>
                  <a:prstClr val="white"/>
                </a:solidFill>
                <a:effectLst/>
                <a:latin typeface="Times New Roman"/>
                <a:ea typeface="SimSun"/>
                <a:cs typeface="B Zar" panose="00000400000000000000" pitchFamily="2" charset="-78"/>
              </a:rPr>
              <a:t>بالصلوة</a:t>
            </a:r>
            <a:r>
              <a:rPr lang="fa-IR" sz="1100" b="1" dirty="0">
                <a:solidFill>
                  <a:prstClr val="white"/>
                </a:solidFill>
                <a:effectLst/>
                <a:latin typeface="Times New Roman"/>
                <a:ea typeface="SimSun"/>
                <a:cs typeface="B Zar" panose="00000400000000000000" pitchFamily="2" charset="-78"/>
              </a:rPr>
              <a:t>، </a:t>
            </a:r>
            <a:r>
              <a:rPr lang="fa-IR" sz="1100" b="1" dirty="0" err="1">
                <a:solidFill>
                  <a:prstClr val="white"/>
                </a:solidFill>
                <a:effectLst/>
                <a:latin typeface="Times New Roman"/>
                <a:ea typeface="SimSun"/>
                <a:cs typeface="B Zar" panose="00000400000000000000" pitchFamily="2" charset="-78"/>
              </a:rPr>
              <a:t>فما</a:t>
            </a:r>
            <a:r>
              <a:rPr lang="fa-IR" sz="1100" b="1" dirty="0">
                <a:solidFill>
                  <a:prstClr val="white"/>
                </a:solidFill>
                <a:effectLst/>
                <a:latin typeface="Times New Roman"/>
                <a:ea typeface="SimSun"/>
                <a:cs typeface="B Zar" panose="00000400000000000000" pitchFamily="2" charset="-78"/>
              </a:rPr>
              <a:t> </a:t>
            </a:r>
            <a:r>
              <a:rPr lang="fa-IR" sz="1100" b="1" dirty="0" err="1">
                <a:solidFill>
                  <a:prstClr val="white"/>
                </a:solidFill>
                <a:effectLst/>
                <a:latin typeface="Times New Roman"/>
                <a:ea typeface="SimSun"/>
                <a:cs typeface="B Zar" panose="00000400000000000000" pitchFamily="2" charset="-78"/>
              </a:rPr>
              <a:t>الصلوة</a:t>
            </a:r>
            <a:r>
              <a:rPr lang="fa-IR" sz="1100" b="1" dirty="0">
                <a:solidFill>
                  <a:prstClr val="white"/>
                </a:solidFill>
                <a:effectLst/>
                <a:latin typeface="Times New Roman"/>
                <a:ea typeface="SimSun"/>
                <a:cs typeface="B Zar" panose="00000400000000000000" pitchFamily="2" charset="-78"/>
              </a:rPr>
              <a:t>؟ قال رسول الله </a:t>
            </a:r>
            <a:r>
              <a:rPr lang="fa-IR" sz="700" b="1" dirty="0" err="1">
                <a:solidFill>
                  <a:prstClr val="white"/>
                </a:solidFill>
                <a:effectLst/>
                <a:latin typeface="Times New Roman"/>
                <a:ea typeface="SimSun"/>
                <a:cs typeface="B Zar" panose="00000400000000000000" pitchFamily="2" charset="-78"/>
              </a:rPr>
              <a:t>صلّي</a:t>
            </a:r>
            <a:r>
              <a:rPr lang="fa-IR" sz="700" b="1" dirty="0">
                <a:solidFill>
                  <a:prstClr val="white"/>
                </a:solidFill>
                <a:effectLst/>
                <a:latin typeface="Times New Roman"/>
                <a:ea typeface="SimSun"/>
                <a:cs typeface="B Zar" panose="00000400000000000000" pitchFamily="2" charset="-78"/>
              </a:rPr>
              <a:t> الله </a:t>
            </a:r>
            <a:r>
              <a:rPr lang="fa-IR" sz="700" b="1" dirty="0" err="1">
                <a:solidFill>
                  <a:prstClr val="white"/>
                </a:solidFill>
                <a:effectLst/>
                <a:latin typeface="Times New Roman"/>
                <a:ea typeface="SimSun"/>
                <a:cs typeface="B Zar" panose="00000400000000000000" pitchFamily="2" charset="-78"/>
              </a:rPr>
              <a:t>عليه</a:t>
            </a:r>
            <a:r>
              <a:rPr lang="fa-IR" sz="700" b="1" dirty="0">
                <a:solidFill>
                  <a:prstClr val="white"/>
                </a:solidFill>
                <a:effectLst/>
                <a:latin typeface="Times New Roman"/>
                <a:ea typeface="SimSun"/>
                <a:cs typeface="B Zar" panose="00000400000000000000" pitchFamily="2" charset="-78"/>
              </a:rPr>
              <a:t> و </a:t>
            </a:r>
            <a:r>
              <a:rPr lang="fa-IR" sz="700" b="1" dirty="0" err="1">
                <a:solidFill>
                  <a:prstClr val="white"/>
                </a:solidFill>
                <a:effectLst/>
                <a:latin typeface="Times New Roman"/>
                <a:ea typeface="SimSun"/>
                <a:cs typeface="B Zar" panose="00000400000000000000" pitchFamily="2" charset="-78"/>
              </a:rPr>
              <a:t>آله</a:t>
            </a:r>
            <a:r>
              <a:rPr lang="fa-IR" sz="700" b="1" dirty="0">
                <a:solidFill>
                  <a:prstClr val="white"/>
                </a:solidFill>
                <a:effectLst/>
                <a:latin typeface="Times New Roman"/>
                <a:ea typeface="SimSun"/>
                <a:cs typeface="B Zar" panose="00000400000000000000" pitchFamily="2" charset="-78"/>
              </a:rPr>
              <a:t> و </a:t>
            </a:r>
            <a:r>
              <a:rPr lang="fa-IR" sz="700" b="1" dirty="0" err="1">
                <a:solidFill>
                  <a:prstClr val="white"/>
                </a:solidFill>
                <a:effectLst/>
                <a:latin typeface="Times New Roman"/>
                <a:ea typeface="SimSun"/>
                <a:cs typeface="B Zar" panose="00000400000000000000" pitchFamily="2" charset="-78"/>
              </a:rPr>
              <a:t>سلّم</a:t>
            </a:r>
            <a:r>
              <a:rPr lang="fa-IR" sz="1200" b="1" dirty="0">
                <a:solidFill>
                  <a:prstClr val="white"/>
                </a:solidFill>
                <a:effectLst/>
                <a:latin typeface="Times New Roman"/>
                <a:ea typeface="SimSun"/>
                <a:cs typeface="B Zar" panose="00000400000000000000" pitchFamily="2" charset="-78"/>
              </a:rPr>
              <a:t>: </a:t>
            </a:r>
            <a:r>
              <a:rPr lang="fa-IR" sz="1200" b="1" dirty="0" err="1">
                <a:solidFill>
                  <a:srgbClr val="FFFF00"/>
                </a:solidFill>
                <a:effectLst/>
                <a:latin typeface="Times New Roman"/>
                <a:ea typeface="SimSun"/>
                <a:cs typeface="B Zar" panose="00000400000000000000" pitchFamily="2" charset="-78"/>
              </a:rPr>
              <a:t>خير</a:t>
            </a:r>
            <a:r>
              <a:rPr lang="fa-IR" sz="1200" b="1" dirty="0">
                <a:solidFill>
                  <a:srgbClr val="FFFF00"/>
                </a:solidFill>
                <a:effectLst/>
                <a:latin typeface="Times New Roman"/>
                <a:ea typeface="SimSun"/>
                <a:cs typeface="B Zar" panose="00000400000000000000" pitchFamily="2" charset="-78"/>
              </a:rPr>
              <a:t> موضوع</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فمن</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شاء</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اقلّ</a:t>
            </a:r>
            <a:r>
              <a:rPr lang="fa-IR" sz="1200" b="1" dirty="0">
                <a:solidFill>
                  <a:prstClr val="white"/>
                </a:solidFill>
                <a:effectLst/>
                <a:latin typeface="Times New Roman"/>
                <a:ea typeface="SimSun"/>
                <a:cs typeface="B Zar" panose="00000400000000000000" pitchFamily="2" charset="-78"/>
              </a:rPr>
              <a:t> و من </a:t>
            </a:r>
            <a:r>
              <a:rPr lang="fa-IR" sz="1200" b="1" dirty="0" err="1">
                <a:solidFill>
                  <a:prstClr val="white"/>
                </a:solidFill>
                <a:effectLst/>
                <a:latin typeface="Times New Roman"/>
                <a:ea typeface="SimSun"/>
                <a:cs typeface="B Zar" panose="00000400000000000000" pitchFamily="2" charset="-78"/>
              </a:rPr>
              <a:t>شاء</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اكثر</a:t>
            </a:r>
            <a:endParaRPr lang="fa-IR" sz="1200" b="1" dirty="0">
              <a:solidFill>
                <a:prstClr val="white"/>
              </a:solidFill>
              <a:effectLst/>
              <a:cs typeface="B Zar" panose="00000400000000000000" pitchFamily="2" charset="-78"/>
            </a:endParaRPr>
          </a:p>
        </p:txBody>
      </p:sp>
      <p:sp>
        <p:nvSpPr>
          <p:cNvPr id="11" name="Rounded Rectangle 10"/>
          <p:cNvSpPr/>
          <p:nvPr/>
        </p:nvSpPr>
        <p:spPr>
          <a:xfrm>
            <a:off x="4499992" y="5301208"/>
            <a:ext cx="4464496" cy="1398983"/>
          </a:xfrm>
          <a:prstGeom prst="roundRect">
            <a:avLst>
              <a:gd name="adj" fmla="val 7055"/>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32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Calibri"/>
                <a:ea typeface="Times New Roman"/>
                <a:cs typeface="B Zar" panose="00000400000000000000" pitchFamily="2" charset="-78"/>
              </a:rPr>
              <a:t>* ستون </a:t>
            </a:r>
            <a:r>
              <a:rPr lang="fa-IR" sz="32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Calibri"/>
                <a:ea typeface="Times New Roman"/>
                <a:cs typeface="B Zar" panose="00000400000000000000" pitchFamily="2" charset="-78"/>
              </a:rPr>
              <a:t>خیمه دین</a:t>
            </a:r>
          </a:p>
          <a:p>
            <a:pPr algn="r" rtl="1"/>
            <a:r>
              <a:rPr lang="fa-IR" sz="1000" b="1" dirty="0">
                <a:solidFill>
                  <a:prstClr val="white"/>
                </a:solidFill>
                <a:effectLst/>
                <a:latin typeface="Calibri"/>
                <a:ea typeface="Times New Roman"/>
                <a:cs typeface="B Zar" panose="00000400000000000000" pitchFamily="2" charset="-78"/>
              </a:rPr>
              <a:t> </a:t>
            </a:r>
            <a:r>
              <a:rPr lang="fa-IR" sz="1200" b="1" dirty="0">
                <a:solidFill>
                  <a:prstClr val="white"/>
                </a:solidFill>
                <a:effectLst/>
                <a:latin typeface="Times New Roman"/>
                <a:ea typeface="SimSun"/>
                <a:cs typeface="B Zar" panose="00000400000000000000" pitchFamily="2" charset="-78"/>
              </a:rPr>
              <a:t>مَثل الصلوة مثل </a:t>
            </a:r>
            <a:r>
              <a:rPr lang="fa-IR" sz="1200" b="1" dirty="0">
                <a:solidFill>
                  <a:srgbClr val="FFFF00"/>
                </a:solidFill>
                <a:effectLst/>
                <a:latin typeface="Times New Roman"/>
                <a:ea typeface="SimSun"/>
                <a:cs typeface="B Zar" panose="00000400000000000000" pitchFamily="2" charset="-78"/>
              </a:rPr>
              <a:t>عمود الفسطاط </a:t>
            </a:r>
            <a:r>
              <a:rPr lang="fa-IR" sz="1200" b="1" dirty="0">
                <a:solidFill>
                  <a:prstClr val="white"/>
                </a:solidFill>
                <a:effectLst/>
                <a:latin typeface="Times New Roman"/>
                <a:ea typeface="SimSun"/>
                <a:cs typeface="B Zar" panose="00000400000000000000" pitchFamily="2" charset="-78"/>
              </a:rPr>
              <a:t>؛ إذا ثبت العمود، نفعت الأطناب و الأوتاد و الغشاء. و </a:t>
            </a:r>
            <a:r>
              <a:rPr lang="fa-IR" sz="1200" b="1" dirty="0" err="1">
                <a:solidFill>
                  <a:prstClr val="white"/>
                </a:solidFill>
                <a:effectLst/>
                <a:latin typeface="Times New Roman"/>
                <a:ea typeface="SimSun"/>
                <a:cs typeface="B Zar" panose="00000400000000000000" pitchFamily="2" charset="-78"/>
              </a:rPr>
              <a:t>إذا</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انكسر</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العمود</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لم‌ينفع</a:t>
            </a:r>
            <a:r>
              <a:rPr lang="fa-IR" sz="1200" b="1" dirty="0">
                <a:solidFill>
                  <a:prstClr val="white"/>
                </a:solidFill>
                <a:effectLst/>
                <a:latin typeface="Times New Roman"/>
                <a:ea typeface="SimSun"/>
                <a:cs typeface="B Zar" panose="00000400000000000000" pitchFamily="2" charset="-78"/>
              </a:rPr>
              <a:t> </a:t>
            </a:r>
            <a:r>
              <a:rPr lang="fa-IR" sz="1200" b="1" dirty="0" err="1">
                <a:solidFill>
                  <a:prstClr val="white"/>
                </a:solidFill>
                <a:effectLst/>
                <a:latin typeface="Times New Roman"/>
                <a:ea typeface="SimSun"/>
                <a:cs typeface="B Zar" panose="00000400000000000000" pitchFamily="2" charset="-78"/>
              </a:rPr>
              <a:t>طنب</a:t>
            </a:r>
            <a:r>
              <a:rPr lang="fa-IR" sz="1200" b="1" dirty="0">
                <a:solidFill>
                  <a:prstClr val="white"/>
                </a:solidFill>
                <a:effectLst/>
                <a:latin typeface="Times New Roman"/>
                <a:ea typeface="SimSun"/>
                <a:cs typeface="B Zar" panose="00000400000000000000" pitchFamily="2" charset="-78"/>
              </a:rPr>
              <a:t> و لا </a:t>
            </a:r>
            <a:r>
              <a:rPr lang="fa-IR" sz="1200" b="1" dirty="0" err="1">
                <a:solidFill>
                  <a:prstClr val="white"/>
                </a:solidFill>
                <a:effectLst/>
                <a:latin typeface="Times New Roman"/>
                <a:ea typeface="SimSun"/>
                <a:cs typeface="B Zar" panose="00000400000000000000" pitchFamily="2" charset="-78"/>
              </a:rPr>
              <a:t>وتد</a:t>
            </a:r>
            <a:r>
              <a:rPr lang="fa-IR" sz="1200" b="1" dirty="0">
                <a:solidFill>
                  <a:prstClr val="white"/>
                </a:solidFill>
                <a:effectLst/>
                <a:latin typeface="Times New Roman"/>
                <a:ea typeface="SimSun"/>
                <a:cs typeface="B Zar" panose="00000400000000000000" pitchFamily="2" charset="-78"/>
              </a:rPr>
              <a:t> و لا غشاء</a:t>
            </a:r>
            <a:endParaRPr lang="fa-IR" sz="1400" b="1" dirty="0">
              <a:solidFill>
                <a:prstClr val="white"/>
              </a:solidFill>
              <a:effectLst/>
              <a:cs typeface="B Zar" panose="00000400000000000000" pitchFamily="2" charset="-78"/>
            </a:endParaRPr>
          </a:p>
        </p:txBody>
      </p:sp>
      <p:sp>
        <p:nvSpPr>
          <p:cNvPr id="8" name="Rounded Rectangle 7"/>
          <p:cNvSpPr/>
          <p:nvPr/>
        </p:nvSpPr>
        <p:spPr>
          <a:xfrm>
            <a:off x="179512" y="5301208"/>
            <a:ext cx="4284476" cy="1398983"/>
          </a:xfrm>
          <a:prstGeom prst="roundRect">
            <a:avLst>
              <a:gd name="adj" fmla="val 7055"/>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800" b="1" dirty="0" smtClean="0">
                <a:ln>
                  <a:solidFill>
                    <a:srgbClr val="FFC000"/>
                  </a:solidFill>
                </a:ln>
                <a:solidFill>
                  <a:srgbClr val="FFFF00"/>
                </a:solidFill>
                <a:effectLst/>
                <a:latin typeface="SimSun"/>
                <a:cs typeface="B Zar" panose="00000400000000000000" pitchFamily="2" charset="-78"/>
              </a:rPr>
              <a:t>* خار </a:t>
            </a:r>
            <a:r>
              <a:rPr lang="fa-IR" sz="2800" b="1" dirty="0">
                <a:ln>
                  <a:solidFill>
                    <a:srgbClr val="FFC000"/>
                  </a:solidFill>
                </a:ln>
                <a:solidFill>
                  <a:srgbClr val="FFFF00"/>
                </a:solidFill>
                <a:effectLst/>
                <a:latin typeface="SimSun"/>
                <a:cs typeface="B Zar" panose="00000400000000000000" pitchFamily="2" charset="-78"/>
              </a:rPr>
              <a:t>چشم شیطان</a:t>
            </a:r>
          </a:p>
          <a:p>
            <a:pPr algn="r" rtl="1"/>
            <a:r>
              <a:rPr lang="fa-IR" sz="1100" b="1" dirty="0">
                <a:solidFill>
                  <a:prstClr val="white"/>
                </a:solidFill>
                <a:effectLst/>
                <a:latin typeface="SimSun"/>
                <a:cs typeface="B Zar" panose="00000400000000000000" pitchFamily="2" charset="-78"/>
              </a:rPr>
              <a:t>إنما يريد الشيطان أن‌يوقع بينكم العداوة و البغضاء في الخمر و الميسر و </a:t>
            </a:r>
            <a:r>
              <a:rPr lang="fa-IR" sz="1100" b="1" dirty="0">
                <a:solidFill>
                  <a:srgbClr val="FFFF00"/>
                </a:solidFill>
                <a:effectLst/>
                <a:latin typeface="SimSun"/>
                <a:cs typeface="B Zar" panose="00000400000000000000" pitchFamily="2" charset="-78"/>
              </a:rPr>
              <a:t>يصدكم عن ذكر الله و عن الصلوة</a:t>
            </a:r>
            <a:r>
              <a:rPr lang="fa-IR" sz="1100" b="1" dirty="0">
                <a:solidFill>
                  <a:prstClr val="white"/>
                </a:solidFill>
                <a:effectLst/>
                <a:latin typeface="SimSun"/>
                <a:cs typeface="B Zar" panose="00000400000000000000" pitchFamily="2" charset="-78"/>
              </a:rPr>
              <a:t>، فهل أنتم منتهون؟!</a:t>
            </a:r>
          </a:p>
          <a:p>
            <a:pPr algn="r" rtl="1"/>
            <a:r>
              <a:rPr lang="fa-IR" sz="1000" b="1" dirty="0">
                <a:solidFill>
                  <a:prstClr val="white"/>
                </a:solidFill>
                <a:effectLst/>
                <a:latin typeface="SimSun"/>
                <a:cs typeface="B Zar" panose="00000400000000000000" pitchFamily="2" charset="-78"/>
              </a:rPr>
              <a:t>مائده، 90 و 91. </a:t>
            </a:r>
            <a:endParaRPr lang="en-US" sz="1000" b="1" dirty="0">
              <a:solidFill>
                <a:prstClr val="white"/>
              </a:solidFill>
              <a:effectLst/>
              <a:latin typeface="SimSun"/>
              <a:cs typeface="B Zar" panose="00000400000000000000" pitchFamily="2" charset="-78"/>
            </a:endParaRPr>
          </a:p>
        </p:txBody>
      </p:sp>
      <p:sp>
        <p:nvSpPr>
          <p:cNvPr id="9" name="Rounded Rectangle 8"/>
          <p:cNvSpPr/>
          <p:nvPr/>
        </p:nvSpPr>
        <p:spPr>
          <a:xfrm>
            <a:off x="179512" y="3933056"/>
            <a:ext cx="4284476" cy="1296144"/>
          </a:xfrm>
          <a:prstGeom prst="roundRect">
            <a:avLst>
              <a:gd name="adj" fmla="val 7330"/>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8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اولین </a:t>
            </a:r>
            <a:r>
              <a:rPr lang="fa-IR" sz="28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سؤال در قیامت</a:t>
            </a:r>
          </a:p>
          <a:p>
            <a:pPr algn="r" rtl="1"/>
            <a:r>
              <a:rPr lang="fa-IR" sz="1200" b="1" dirty="0">
                <a:solidFill>
                  <a:srgbClr val="FFFF00"/>
                </a:solidFill>
                <a:effectLst/>
                <a:latin typeface="Times New Roman"/>
                <a:ea typeface="SimSun"/>
                <a:cs typeface="B Zar" panose="00000400000000000000" pitchFamily="2" charset="-78"/>
              </a:rPr>
              <a:t>اوّلُ ما ينظر </a:t>
            </a:r>
            <a:r>
              <a:rPr lang="fa-IR" sz="1200" b="1" dirty="0">
                <a:solidFill>
                  <a:prstClr val="white"/>
                </a:solidFill>
                <a:effectLst/>
                <a:latin typeface="Times New Roman"/>
                <a:ea typeface="SimSun"/>
                <a:cs typeface="B Zar" panose="00000400000000000000" pitchFamily="2" charset="-78"/>
              </a:rPr>
              <a:t>في عمل العبد في يوم القيامة، في صلوته؛ فإن قُبلَت، نظر في غيرها، و إن لم‌تقبل، لم‌ينظر من عمله </a:t>
            </a:r>
            <a:r>
              <a:rPr lang="fa-IR" sz="1200" b="1" dirty="0" err="1">
                <a:solidFill>
                  <a:prstClr val="white"/>
                </a:solidFill>
                <a:effectLst/>
                <a:latin typeface="Times New Roman"/>
                <a:ea typeface="SimSun"/>
                <a:cs typeface="B Zar" panose="00000400000000000000" pitchFamily="2" charset="-78"/>
              </a:rPr>
              <a:t>بشيئ</a:t>
            </a:r>
            <a:r>
              <a:rPr lang="fa-IR" sz="1200" b="1" dirty="0">
                <a:solidFill>
                  <a:prstClr val="white"/>
                </a:solidFill>
                <a:effectLst/>
                <a:latin typeface="Calibri"/>
                <a:ea typeface="Times New Roman"/>
                <a:cs typeface="B Zar" panose="00000400000000000000" pitchFamily="2" charset="-78"/>
              </a:rPr>
              <a:t>. </a:t>
            </a:r>
            <a:r>
              <a:rPr lang="fa-IR" sz="1200" b="1" dirty="0">
                <a:solidFill>
                  <a:srgbClr val="FFFF00"/>
                </a:solidFill>
                <a:effectLst/>
                <a:latin typeface="Calibri"/>
                <a:ea typeface="Times New Roman"/>
                <a:cs typeface="B Zar" panose="00000400000000000000" pitchFamily="2" charset="-78"/>
              </a:rPr>
              <a:t>( مثل غدیر </a:t>
            </a:r>
            <a:r>
              <a:rPr lang="fa-IR" sz="1200" b="1" dirty="0" err="1">
                <a:solidFill>
                  <a:srgbClr val="FFFF00"/>
                </a:solidFill>
                <a:effectLst/>
                <a:latin typeface="Calibri"/>
                <a:ea typeface="Times New Roman"/>
                <a:cs typeface="B Zar" panose="00000400000000000000" pitchFamily="2" charset="-78"/>
              </a:rPr>
              <a:t>فان</a:t>
            </a:r>
            <a:r>
              <a:rPr lang="fa-IR" sz="1200" b="1" dirty="0">
                <a:solidFill>
                  <a:srgbClr val="FFFF00"/>
                </a:solidFill>
                <a:effectLst/>
                <a:latin typeface="Calibri"/>
                <a:ea typeface="Times New Roman"/>
                <a:cs typeface="B Zar" panose="00000400000000000000" pitchFamily="2" charset="-78"/>
              </a:rPr>
              <a:t> </a:t>
            </a:r>
            <a:r>
              <a:rPr lang="fa-IR" sz="1200" b="1" dirty="0" err="1">
                <a:solidFill>
                  <a:srgbClr val="FFFF00"/>
                </a:solidFill>
                <a:effectLst/>
                <a:latin typeface="Calibri"/>
                <a:ea typeface="Times New Roman"/>
                <a:cs typeface="B Zar" panose="00000400000000000000" pitchFamily="2" charset="-78"/>
              </a:rPr>
              <a:t>لن</a:t>
            </a:r>
            <a:r>
              <a:rPr lang="fa-IR" sz="1200" b="1" dirty="0">
                <a:solidFill>
                  <a:srgbClr val="FFFF00"/>
                </a:solidFill>
                <a:effectLst/>
                <a:latin typeface="Calibri"/>
                <a:ea typeface="Times New Roman"/>
                <a:cs typeface="B Zar" panose="00000400000000000000" pitchFamily="2" charset="-78"/>
              </a:rPr>
              <a:t> </a:t>
            </a:r>
            <a:r>
              <a:rPr lang="fa-IR" sz="1200" b="1" dirty="0" err="1">
                <a:solidFill>
                  <a:srgbClr val="FFFF00"/>
                </a:solidFill>
                <a:effectLst/>
                <a:latin typeface="Calibri"/>
                <a:ea typeface="Times New Roman"/>
                <a:cs typeface="B Zar" panose="00000400000000000000" pitchFamily="2" charset="-78"/>
              </a:rPr>
              <a:t>تفعل</a:t>
            </a:r>
            <a:r>
              <a:rPr lang="fa-IR" sz="1200" b="1" dirty="0">
                <a:solidFill>
                  <a:srgbClr val="FFFF00"/>
                </a:solidFill>
                <a:effectLst/>
                <a:latin typeface="Calibri"/>
                <a:ea typeface="Times New Roman"/>
                <a:cs typeface="B Zar" panose="00000400000000000000" pitchFamily="2" charset="-78"/>
              </a:rPr>
              <a:t> </a:t>
            </a:r>
            <a:r>
              <a:rPr lang="fa-IR" sz="1200" b="1" dirty="0" err="1">
                <a:solidFill>
                  <a:srgbClr val="FFFF00"/>
                </a:solidFill>
                <a:effectLst/>
                <a:latin typeface="Calibri"/>
                <a:ea typeface="Times New Roman"/>
                <a:cs typeface="B Zar" panose="00000400000000000000" pitchFamily="2" charset="-78"/>
              </a:rPr>
              <a:t>فما</a:t>
            </a:r>
            <a:r>
              <a:rPr lang="fa-IR" sz="1200" b="1" dirty="0">
                <a:solidFill>
                  <a:srgbClr val="FFFF00"/>
                </a:solidFill>
                <a:effectLst/>
                <a:latin typeface="Calibri"/>
                <a:ea typeface="Times New Roman"/>
                <a:cs typeface="B Zar" panose="00000400000000000000" pitchFamily="2" charset="-78"/>
              </a:rPr>
              <a:t> </a:t>
            </a:r>
            <a:r>
              <a:rPr lang="fa-IR" sz="1200" b="1" dirty="0" err="1">
                <a:solidFill>
                  <a:srgbClr val="FFFF00"/>
                </a:solidFill>
                <a:effectLst/>
                <a:latin typeface="Calibri"/>
                <a:ea typeface="Times New Roman"/>
                <a:cs typeface="B Zar" panose="00000400000000000000" pitchFamily="2" charset="-78"/>
              </a:rPr>
              <a:t>بلغت</a:t>
            </a:r>
            <a:r>
              <a:rPr lang="fa-IR" sz="1200" b="1" dirty="0">
                <a:solidFill>
                  <a:srgbClr val="FFFF00"/>
                </a:solidFill>
                <a:effectLst/>
                <a:latin typeface="Calibri"/>
                <a:ea typeface="Times New Roman"/>
                <a:cs typeface="B Zar" panose="00000400000000000000" pitchFamily="2" charset="-78"/>
              </a:rPr>
              <a:t> </a:t>
            </a:r>
            <a:r>
              <a:rPr lang="fa-IR" sz="1200" b="1" dirty="0" err="1">
                <a:solidFill>
                  <a:srgbClr val="FFFF00"/>
                </a:solidFill>
                <a:effectLst/>
                <a:latin typeface="Calibri"/>
                <a:ea typeface="Times New Roman"/>
                <a:cs typeface="B Zar" panose="00000400000000000000" pitchFamily="2" charset="-78"/>
              </a:rPr>
              <a:t>رسالته</a:t>
            </a:r>
            <a:r>
              <a:rPr lang="fa-IR" sz="1200" b="1" dirty="0">
                <a:solidFill>
                  <a:srgbClr val="FFFF00"/>
                </a:solidFill>
                <a:effectLst/>
                <a:latin typeface="Calibri"/>
                <a:ea typeface="Times New Roman"/>
                <a:cs typeface="B Zar" panose="00000400000000000000" pitchFamily="2" charset="-78"/>
              </a:rPr>
              <a:t>)</a:t>
            </a:r>
            <a:endParaRPr lang="fa-IR" sz="1200" b="1" dirty="0">
              <a:solidFill>
                <a:srgbClr val="FFFF00"/>
              </a:solidFill>
              <a:effectLst/>
              <a:cs typeface="B Zar" panose="00000400000000000000" pitchFamily="2" charset="-78"/>
            </a:endParaRPr>
          </a:p>
        </p:txBody>
      </p:sp>
      <p:sp>
        <p:nvSpPr>
          <p:cNvPr id="12" name="Rounded Rectangle 11"/>
          <p:cNvSpPr/>
          <p:nvPr/>
        </p:nvSpPr>
        <p:spPr>
          <a:xfrm>
            <a:off x="179512" y="2637656"/>
            <a:ext cx="4284476" cy="1223392"/>
          </a:xfrm>
          <a:prstGeom prst="roundRect">
            <a:avLst>
              <a:gd name="adj" fmla="val 7874"/>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36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برترین </a:t>
            </a:r>
            <a:r>
              <a:rPr lang="fa-IR" sz="36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عمل</a:t>
            </a:r>
          </a:p>
          <a:p>
            <a:pPr algn="r" rtl="1"/>
            <a:r>
              <a:rPr lang="ar-SA" sz="1050" b="1" dirty="0">
                <a:solidFill>
                  <a:prstClr val="white"/>
                </a:solidFill>
                <a:effectLst/>
                <a:latin typeface="Times New Roman"/>
                <a:ea typeface="SimSun"/>
                <a:cs typeface="B Zar" panose="00000400000000000000" pitchFamily="2" charset="-78"/>
              </a:rPr>
              <a:t>عن معاوية بن وهب قال سألت أبا عبدالله </a:t>
            </a:r>
            <a:r>
              <a:rPr lang="ar-SA" sz="1000" b="1" dirty="0">
                <a:solidFill>
                  <a:prstClr val="white"/>
                </a:solidFill>
                <a:effectLst/>
                <a:latin typeface="Times New Roman"/>
                <a:ea typeface="SimSun"/>
                <a:cs typeface="B Zar" panose="00000400000000000000" pitchFamily="2" charset="-78"/>
              </a:rPr>
              <a:t>عليه‌السلام</a:t>
            </a:r>
            <a:r>
              <a:rPr lang="ar-SA" sz="1050" b="1" dirty="0">
                <a:solidFill>
                  <a:prstClr val="white"/>
                </a:solidFill>
                <a:effectLst/>
                <a:latin typeface="Times New Roman"/>
                <a:ea typeface="SimSun"/>
                <a:cs typeface="B Zar" panose="00000400000000000000" pitchFamily="2" charset="-78"/>
              </a:rPr>
              <a:t> عن افضل ما يتقرّب به العباد إلي ربّهم و احبّ ذلك إلي الله عزّ و جلّ ما هو</a:t>
            </a:r>
            <a:r>
              <a:rPr lang="fa-IR" sz="1050" b="1" dirty="0">
                <a:solidFill>
                  <a:prstClr val="white"/>
                </a:solidFill>
                <a:effectLst/>
                <a:latin typeface="Times New Roman"/>
                <a:ea typeface="SimSun"/>
                <a:cs typeface="B Zar" panose="00000400000000000000" pitchFamily="2" charset="-78"/>
              </a:rPr>
              <a:t> </a:t>
            </a:r>
            <a:r>
              <a:rPr lang="ar-SA" sz="1050" b="1" dirty="0">
                <a:solidFill>
                  <a:prstClr val="white"/>
                </a:solidFill>
                <a:effectLst/>
                <a:latin typeface="Times New Roman"/>
                <a:ea typeface="SimSun"/>
                <a:cs typeface="B Zar" panose="00000400000000000000" pitchFamily="2" charset="-78"/>
              </a:rPr>
              <a:t>؟ فقال عليه‌السلام:</a:t>
            </a:r>
            <a:r>
              <a:rPr lang="ar-SA" sz="1000" b="1" dirty="0">
                <a:solidFill>
                  <a:prstClr val="white"/>
                </a:solidFill>
                <a:effectLst/>
                <a:latin typeface="Times New Roman"/>
                <a:ea typeface="SimSun"/>
                <a:cs typeface="B Zar" panose="00000400000000000000" pitchFamily="2" charset="-78"/>
              </a:rPr>
              <a:t> </a:t>
            </a:r>
            <a:r>
              <a:rPr lang="ar-SA" sz="1100" b="1" dirty="0">
                <a:solidFill>
                  <a:srgbClr val="FFFF00"/>
                </a:solidFill>
                <a:effectLst/>
                <a:latin typeface="Times New Roman"/>
                <a:ea typeface="SimSun"/>
                <a:cs typeface="B Zar" panose="00000400000000000000" pitchFamily="2" charset="-78"/>
              </a:rPr>
              <a:t>مااَعلمُ شيئا بعد المعرفة افضلَ من هذه الصلوة</a:t>
            </a:r>
            <a:r>
              <a:rPr lang="ar-SA" sz="1100" b="1" dirty="0">
                <a:solidFill>
                  <a:prstClr val="white"/>
                </a:solidFill>
                <a:effectLst/>
                <a:latin typeface="Times New Roman"/>
                <a:ea typeface="SimSun"/>
                <a:cs typeface="B Zar" panose="00000400000000000000" pitchFamily="2" charset="-78"/>
              </a:rPr>
              <a:t>. اَلا تري أن العبد الصالح عيسي بن مريم عليهما السلام قال: «اَوصاني بالصلوة»</a:t>
            </a:r>
            <a:r>
              <a:rPr lang="ar-SA" sz="1050" b="1" dirty="0">
                <a:solidFill>
                  <a:prstClr val="white"/>
                </a:solidFill>
                <a:effectLst/>
                <a:latin typeface="Times New Roman"/>
                <a:ea typeface="SimSun"/>
                <a:cs typeface="B Zar" panose="00000400000000000000" pitchFamily="2" charset="-78"/>
              </a:rPr>
              <a:t>؟!</a:t>
            </a:r>
            <a:r>
              <a:rPr lang="ar-SA" sz="1050" b="1" dirty="0">
                <a:solidFill>
                  <a:prstClr val="white"/>
                </a:solidFill>
                <a:effectLst/>
                <a:latin typeface="SimSun"/>
                <a:cs typeface="B Zar" panose="00000400000000000000" pitchFamily="2" charset="-78"/>
              </a:rPr>
              <a:t> </a:t>
            </a:r>
            <a:endParaRPr lang="en-US" sz="1050" b="1" dirty="0">
              <a:solidFill>
                <a:prstClr val="white"/>
              </a:solidFill>
              <a:effectLst/>
              <a:latin typeface="SimSun"/>
              <a:cs typeface="B Zar" panose="00000400000000000000" pitchFamily="2" charset="-78"/>
            </a:endParaRPr>
          </a:p>
        </p:txBody>
      </p:sp>
      <p:sp>
        <p:nvSpPr>
          <p:cNvPr id="13" name="Rounded Rectangle 12"/>
          <p:cNvSpPr/>
          <p:nvPr/>
        </p:nvSpPr>
        <p:spPr>
          <a:xfrm>
            <a:off x="179512" y="1412776"/>
            <a:ext cx="4284476" cy="1152128"/>
          </a:xfrm>
          <a:prstGeom prst="roundRect">
            <a:avLst>
              <a:gd name="adj" fmla="val 7330"/>
            </a:avLst>
          </a:prstGeom>
          <a:solidFill>
            <a:srgbClr val="400828"/>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3200" b="1" dirty="0" smtClean="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 نور </a:t>
            </a:r>
            <a:r>
              <a:rPr lang="fa-IR" sz="3200" b="1" dirty="0">
                <a:ln w="18415" cmpd="sng">
                  <a:solidFill>
                    <a:srgbClr val="FFC000"/>
                  </a:solidFill>
                  <a:prstDash val="solid"/>
                </a:ln>
                <a:solidFill>
                  <a:srgbClr val="FFFF00"/>
                </a:solidFill>
                <a:effectLst>
                  <a:outerShdw blurRad="63500" dir="3600000" algn="tl" rotWithShape="0">
                    <a:srgbClr val="000000">
                      <a:alpha val="70000"/>
                    </a:srgbClr>
                  </a:outerShdw>
                </a:effectLst>
                <a:latin typeface="Times New Roman"/>
                <a:ea typeface="SimSun"/>
                <a:cs typeface="B Zar" panose="00000400000000000000" pitchFamily="2" charset="-78"/>
              </a:rPr>
              <a:t>چشم پیامبر</a:t>
            </a:r>
          </a:p>
          <a:p>
            <a:pPr algn="r" rtl="1"/>
            <a:r>
              <a:rPr lang="ar-SA" sz="1200" b="1" dirty="0">
                <a:solidFill>
                  <a:prstClr val="white"/>
                </a:solidFill>
                <a:effectLst/>
                <a:latin typeface="Times New Roman"/>
                <a:ea typeface="SimSun"/>
                <a:cs typeface="B Zar" panose="00000400000000000000" pitchFamily="2" charset="-78"/>
              </a:rPr>
              <a:t>جعل الله جلّ ثناؤه </a:t>
            </a:r>
            <a:r>
              <a:rPr lang="ar-SA" sz="1200" b="1" dirty="0">
                <a:solidFill>
                  <a:srgbClr val="FFFF00"/>
                </a:solidFill>
                <a:effectLst/>
                <a:latin typeface="Times New Roman"/>
                <a:ea typeface="SimSun"/>
                <a:cs typeface="B Zar" panose="00000400000000000000" pitchFamily="2" charset="-78"/>
              </a:rPr>
              <a:t>قرّة عيني في الصلوة</a:t>
            </a:r>
            <a:r>
              <a:rPr lang="ar-SA" sz="1200" b="1" dirty="0">
                <a:solidFill>
                  <a:prstClr val="white"/>
                </a:solidFill>
                <a:effectLst/>
                <a:latin typeface="Times New Roman"/>
                <a:ea typeface="SimSun"/>
                <a:cs typeface="B Zar" panose="00000400000000000000" pitchFamily="2" charset="-78"/>
              </a:rPr>
              <a:t>، و حبّب إليّ الصلوةَ كما حبّب إل</a:t>
            </a:r>
            <a:r>
              <a:rPr lang="fa-IR" sz="1200" b="1" dirty="0">
                <a:solidFill>
                  <a:prstClr val="white"/>
                </a:solidFill>
                <a:effectLst/>
                <a:latin typeface="Times New Roman"/>
                <a:ea typeface="SimSun"/>
                <a:cs typeface="B Zar" panose="00000400000000000000" pitchFamily="2" charset="-78"/>
              </a:rPr>
              <a:t>ی</a:t>
            </a:r>
            <a:r>
              <a:rPr lang="ar-SA" sz="1200" b="1" dirty="0">
                <a:solidFill>
                  <a:prstClr val="white"/>
                </a:solidFill>
                <a:effectLst/>
                <a:latin typeface="Times New Roman"/>
                <a:ea typeface="SimSun"/>
                <a:cs typeface="B Zar" panose="00000400000000000000" pitchFamily="2" charset="-78"/>
              </a:rPr>
              <a:t> الجائع الطعام و إلي الظمآن الماء. و إن الجائع إذا أكل شبع و إن الظمآن إذا شرب روّي، و أنا لااشبع من الصلوة</a:t>
            </a:r>
            <a:r>
              <a:rPr lang="ar-SA" sz="1200" b="1" dirty="0">
                <a:solidFill>
                  <a:prstClr val="white"/>
                </a:solidFill>
                <a:effectLst/>
                <a:latin typeface="SimSun"/>
                <a:cs typeface="B Zar" panose="00000400000000000000" pitchFamily="2" charset="-78"/>
              </a:rPr>
              <a:t>. </a:t>
            </a:r>
            <a:r>
              <a:rPr lang="fa-IR" sz="1200" b="1" dirty="0">
                <a:solidFill>
                  <a:prstClr val="white"/>
                </a:solidFill>
                <a:effectLst/>
                <a:latin typeface="SimSun"/>
                <a:cs typeface="B Zar" panose="00000400000000000000" pitchFamily="2" charset="-78"/>
              </a:rPr>
              <a:t>(سنن </a:t>
            </a:r>
            <a:r>
              <a:rPr lang="fa-IR" sz="1200" b="1" dirty="0" err="1">
                <a:solidFill>
                  <a:prstClr val="white"/>
                </a:solidFill>
                <a:effectLst/>
                <a:latin typeface="SimSun"/>
                <a:cs typeface="B Zar" panose="00000400000000000000" pitchFamily="2" charset="-78"/>
              </a:rPr>
              <a:t>النبی</a:t>
            </a:r>
            <a:r>
              <a:rPr lang="fa-IR" sz="1200" b="1" dirty="0">
                <a:solidFill>
                  <a:prstClr val="white"/>
                </a:solidFill>
                <a:effectLst/>
                <a:latin typeface="SimSun"/>
                <a:cs typeface="B Zar" panose="00000400000000000000" pitchFamily="2" charset="-78"/>
              </a:rPr>
              <a:t> )</a:t>
            </a:r>
            <a:endParaRPr lang="en-US" sz="1200" b="1" dirty="0">
              <a:solidFill>
                <a:prstClr val="white"/>
              </a:solidFill>
              <a:effectLst/>
              <a:latin typeface="SimSun"/>
              <a:cs typeface="B Zar" panose="00000400000000000000" pitchFamily="2" charset="-78"/>
            </a:endParaRPr>
          </a:p>
        </p:txBody>
      </p:sp>
    </p:spTree>
    <p:extLst>
      <p:ext uri="{BB962C8B-B14F-4D97-AF65-F5344CB8AC3E}">
        <p14:creationId xmlns:p14="http://schemas.microsoft.com/office/powerpoint/2010/main" val="399652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250" fill="hold"/>
                                        <p:tgtEl>
                                          <p:spTgt spid="6"/>
                                        </p:tgtEl>
                                        <p:attrNameLst>
                                          <p:attrName>ppt_w</p:attrName>
                                        </p:attrNameLst>
                                      </p:cBhvr>
                                      <p:tavLst>
                                        <p:tav tm="0">
                                          <p:val>
                                            <p:fltVal val="0"/>
                                          </p:val>
                                        </p:tav>
                                        <p:tav tm="100000">
                                          <p:val>
                                            <p:strVal val="#ppt_w"/>
                                          </p:val>
                                        </p:tav>
                                      </p:tavLst>
                                    </p:anim>
                                    <p:anim calcmode="lin" valueType="num">
                                      <p:cBhvr>
                                        <p:cTn id="16" dur="250" fill="hold"/>
                                        <p:tgtEl>
                                          <p:spTgt spid="6"/>
                                        </p:tgtEl>
                                        <p:attrNameLst>
                                          <p:attrName>ppt_h</p:attrName>
                                        </p:attrNameLst>
                                      </p:cBhvr>
                                      <p:tavLst>
                                        <p:tav tm="0">
                                          <p:val>
                                            <p:fltVal val="0"/>
                                          </p:val>
                                        </p:tav>
                                        <p:tav tm="100000">
                                          <p:val>
                                            <p:strVal val="#ppt_h"/>
                                          </p:val>
                                        </p:tav>
                                      </p:tavLst>
                                    </p:anim>
                                    <p:anim calcmode="lin" valueType="num">
                                      <p:cBhvr>
                                        <p:cTn id="17" dur="250" fill="hold"/>
                                        <p:tgtEl>
                                          <p:spTgt spid="6"/>
                                        </p:tgtEl>
                                        <p:attrNameLst>
                                          <p:attrName>style.rotation</p:attrName>
                                        </p:attrNameLst>
                                      </p:cBhvr>
                                      <p:tavLst>
                                        <p:tav tm="0">
                                          <p:val>
                                            <p:fltVal val="90"/>
                                          </p:val>
                                        </p:tav>
                                        <p:tav tm="100000">
                                          <p:val>
                                            <p:fltVal val="0"/>
                                          </p:val>
                                        </p:tav>
                                      </p:tavLst>
                                    </p:anim>
                                    <p:animEffect transition="in" filter="fade">
                                      <p:cBhvr>
                                        <p:cTn id="18" dur="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250" fill="hold"/>
                                        <p:tgtEl>
                                          <p:spTgt spid="7"/>
                                        </p:tgtEl>
                                        <p:attrNameLst>
                                          <p:attrName>ppt_w</p:attrName>
                                        </p:attrNameLst>
                                      </p:cBhvr>
                                      <p:tavLst>
                                        <p:tav tm="0">
                                          <p:val>
                                            <p:fltVal val="0"/>
                                          </p:val>
                                        </p:tav>
                                        <p:tav tm="100000">
                                          <p:val>
                                            <p:strVal val="#ppt_w"/>
                                          </p:val>
                                        </p:tav>
                                      </p:tavLst>
                                    </p:anim>
                                    <p:anim calcmode="lin" valueType="num">
                                      <p:cBhvr>
                                        <p:cTn id="24" dur="250" fill="hold"/>
                                        <p:tgtEl>
                                          <p:spTgt spid="7"/>
                                        </p:tgtEl>
                                        <p:attrNameLst>
                                          <p:attrName>ppt_h</p:attrName>
                                        </p:attrNameLst>
                                      </p:cBhvr>
                                      <p:tavLst>
                                        <p:tav tm="0">
                                          <p:val>
                                            <p:fltVal val="0"/>
                                          </p:val>
                                        </p:tav>
                                        <p:tav tm="100000">
                                          <p:val>
                                            <p:strVal val="#ppt_h"/>
                                          </p:val>
                                        </p:tav>
                                      </p:tavLst>
                                    </p:anim>
                                    <p:anim calcmode="lin" valueType="num">
                                      <p:cBhvr>
                                        <p:cTn id="25" dur="250" fill="hold"/>
                                        <p:tgtEl>
                                          <p:spTgt spid="7"/>
                                        </p:tgtEl>
                                        <p:attrNameLst>
                                          <p:attrName>style.rotation</p:attrName>
                                        </p:attrNameLst>
                                      </p:cBhvr>
                                      <p:tavLst>
                                        <p:tav tm="0">
                                          <p:val>
                                            <p:fltVal val="90"/>
                                          </p:val>
                                        </p:tav>
                                        <p:tav tm="100000">
                                          <p:val>
                                            <p:fltVal val="0"/>
                                          </p:val>
                                        </p:tav>
                                      </p:tavLst>
                                    </p:anim>
                                    <p:animEffect transition="in" filter="fade">
                                      <p:cBhvr>
                                        <p:cTn id="26" dur="25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iterate type="lt">
                                    <p:tmPct val="5000"/>
                                  </p:iterate>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fltVal val="0"/>
                                          </p:val>
                                        </p:tav>
                                        <p:tav tm="100000">
                                          <p:val>
                                            <p:strVal val="#ppt_w"/>
                                          </p:val>
                                        </p:tav>
                                      </p:tavLst>
                                    </p:anim>
                                    <p:anim calcmode="lin" valueType="num">
                                      <p:cBhvr>
                                        <p:cTn id="32" dur="250" fill="hold"/>
                                        <p:tgtEl>
                                          <p:spTgt spid="10"/>
                                        </p:tgtEl>
                                        <p:attrNameLst>
                                          <p:attrName>ppt_h</p:attrName>
                                        </p:attrNameLst>
                                      </p:cBhvr>
                                      <p:tavLst>
                                        <p:tav tm="0">
                                          <p:val>
                                            <p:fltVal val="0"/>
                                          </p:val>
                                        </p:tav>
                                        <p:tav tm="100000">
                                          <p:val>
                                            <p:strVal val="#ppt_h"/>
                                          </p:val>
                                        </p:tav>
                                      </p:tavLst>
                                    </p:anim>
                                    <p:anim calcmode="lin" valueType="num">
                                      <p:cBhvr>
                                        <p:cTn id="33" dur="250" fill="hold"/>
                                        <p:tgtEl>
                                          <p:spTgt spid="10"/>
                                        </p:tgtEl>
                                        <p:attrNameLst>
                                          <p:attrName>style.rotation</p:attrName>
                                        </p:attrNameLst>
                                      </p:cBhvr>
                                      <p:tavLst>
                                        <p:tav tm="0">
                                          <p:val>
                                            <p:fltVal val="90"/>
                                          </p:val>
                                        </p:tav>
                                        <p:tav tm="100000">
                                          <p:val>
                                            <p:fltVal val="0"/>
                                          </p:val>
                                        </p:tav>
                                      </p:tavLst>
                                    </p:anim>
                                    <p:animEffect transition="in" filter="fade">
                                      <p:cBhvr>
                                        <p:cTn id="34" dur="25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fltVal val="0"/>
                                          </p:val>
                                        </p:tav>
                                        <p:tav tm="100000">
                                          <p:val>
                                            <p:strVal val="#ppt_w"/>
                                          </p:val>
                                        </p:tav>
                                      </p:tavLst>
                                    </p:anim>
                                    <p:anim calcmode="lin" valueType="num">
                                      <p:cBhvr>
                                        <p:cTn id="40" dur="250" fill="hold"/>
                                        <p:tgtEl>
                                          <p:spTgt spid="11"/>
                                        </p:tgtEl>
                                        <p:attrNameLst>
                                          <p:attrName>ppt_h</p:attrName>
                                        </p:attrNameLst>
                                      </p:cBhvr>
                                      <p:tavLst>
                                        <p:tav tm="0">
                                          <p:val>
                                            <p:fltVal val="0"/>
                                          </p:val>
                                        </p:tav>
                                        <p:tav tm="100000">
                                          <p:val>
                                            <p:strVal val="#ppt_h"/>
                                          </p:val>
                                        </p:tav>
                                      </p:tavLst>
                                    </p:anim>
                                    <p:anim calcmode="lin" valueType="num">
                                      <p:cBhvr>
                                        <p:cTn id="41" dur="250" fill="hold"/>
                                        <p:tgtEl>
                                          <p:spTgt spid="11"/>
                                        </p:tgtEl>
                                        <p:attrNameLst>
                                          <p:attrName>style.rotation</p:attrName>
                                        </p:attrNameLst>
                                      </p:cBhvr>
                                      <p:tavLst>
                                        <p:tav tm="0">
                                          <p:val>
                                            <p:fltVal val="90"/>
                                          </p:val>
                                        </p:tav>
                                        <p:tav tm="100000">
                                          <p:val>
                                            <p:fltVal val="0"/>
                                          </p:val>
                                        </p:tav>
                                      </p:tavLst>
                                    </p:anim>
                                    <p:animEffect transition="in" filter="fade">
                                      <p:cBhvr>
                                        <p:cTn id="42" dur="25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iterate type="lt">
                                    <p:tmPct val="10000"/>
                                  </p:iterate>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anim calcmode="lin" valueType="num">
                                      <p:cBhvr>
                                        <p:cTn id="48" dur="250" fill="hold"/>
                                        <p:tgtEl>
                                          <p:spTgt spid="13"/>
                                        </p:tgtEl>
                                        <p:attrNameLst>
                                          <p:attrName>ppt_x</p:attrName>
                                        </p:attrNameLst>
                                      </p:cBhvr>
                                      <p:tavLst>
                                        <p:tav tm="0">
                                          <p:val>
                                            <p:strVal val="#ppt_x"/>
                                          </p:val>
                                        </p:tav>
                                        <p:tav tm="100000">
                                          <p:val>
                                            <p:strVal val="#ppt_x"/>
                                          </p:val>
                                        </p:tav>
                                      </p:tavLst>
                                    </p:anim>
                                    <p:anim calcmode="lin" valueType="num">
                                      <p:cBhvr>
                                        <p:cTn id="4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anim calcmode="lin" valueType="num">
                                      <p:cBhvr>
                                        <p:cTn id="55" dur="250" fill="hold"/>
                                        <p:tgtEl>
                                          <p:spTgt spid="12"/>
                                        </p:tgtEl>
                                        <p:attrNameLst>
                                          <p:attrName>ppt_x</p:attrName>
                                        </p:attrNameLst>
                                      </p:cBhvr>
                                      <p:tavLst>
                                        <p:tav tm="0">
                                          <p:val>
                                            <p:strVal val="#ppt_x"/>
                                          </p:val>
                                        </p:tav>
                                        <p:tav tm="100000">
                                          <p:val>
                                            <p:strVal val="#ppt_x"/>
                                          </p:val>
                                        </p:tav>
                                      </p:tavLst>
                                    </p:anim>
                                    <p:anim calcmode="lin" valueType="num">
                                      <p:cBhvr>
                                        <p:cTn id="56"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iterate type="lt">
                                    <p:tmPct val="10000"/>
                                  </p:iterate>
                                  <p:childTnLst>
                                    <p:set>
                                      <p:cBhvr>
                                        <p:cTn id="60" dur="1" fill="hold">
                                          <p:stCondLst>
                                            <p:cond delay="0"/>
                                          </p:stCondLst>
                                        </p:cTn>
                                        <p:tgtEl>
                                          <p:spTgt spid="9"/>
                                        </p:tgtEl>
                                        <p:attrNameLst>
                                          <p:attrName>style.visibility</p:attrName>
                                        </p:attrNameLst>
                                      </p:cBhvr>
                                      <p:to>
                                        <p:strVal val="visible"/>
                                      </p:to>
                                    </p:set>
                                    <p:animEffect transition="in" filter="fade">
                                      <p:cBhvr>
                                        <p:cTn id="61" dur="250"/>
                                        <p:tgtEl>
                                          <p:spTgt spid="9"/>
                                        </p:tgtEl>
                                      </p:cBhvr>
                                    </p:animEffect>
                                    <p:anim calcmode="lin" valueType="num">
                                      <p:cBhvr>
                                        <p:cTn id="62" dur="250" fill="hold"/>
                                        <p:tgtEl>
                                          <p:spTgt spid="9"/>
                                        </p:tgtEl>
                                        <p:attrNameLst>
                                          <p:attrName>ppt_x</p:attrName>
                                        </p:attrNameLst>
                                      </p:cBhvr>
                                      <p:tavLst>
                                        <p:tav tm="0">
                                          <p:val>
                                            <p:strVal val="#ppt_x"/>
                                          </p:val>
                                        </p:tav>
                                        <p:tav tm="100000">
                                          <p:val>
                                            <p:strVal val="#ppt_x"/>
                                          </p:val>
                                        </p:tav>
                                      </p:tavLst>
                                    </p:anim>
                                    <p:anim calcmode="lin" valueType="num">
                                      <p:cBhvr>
                                        <p:cTn id="6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iterate type="lt">
                                    <p:tmPct val="10000"/>
                                  </p:iterate>
                                  <p:childTnLst>
                                    <p:set>
                                      <p:cBhvr>
                                        <p:cTn id="67" dur="1" fill="hold">
                                          <p:stCondLst>
                                            <p:cond delay="0"/>
                                          </p:stCondLst>
                                        </p:cTn>
                                        <p:tgtEl>
                                          <p:spTgt spid="8"/>
                                        </p:tgtEl>
                                        <p:attrNameLst>
                                          <p:attrName>style.visibility</p:attrName>
                                        </p:attrNameLst>
                                      </p:cBhvr>
                                      <p:to>
                                        <p:strVal val="visible"/>
                                      </p:to>
                                    </p:set>
                                    <p:animEffect transition="in" filter="fade">
                                      <p:cBhvr>
                                        <p:cTn id="68" dur="250"/>
                                        <p:tgtEl>
                                          <p:spTgt spid="8"/>
                                        </p:tgtEl>
                                      </p:cBhvr>
                                    </p:animEffect>
                                    <p:anim calcmode="lin" valueType="num">
                                      <p:cBhvr>
                                        <p:cTn id="69" dur="250" fill="hold"/>
                                        <p:tgtEl>
                                          <p:spTgt spid="8"/>
                                        </p:tgtEl>
                                        <p:attrNameLst>
                                          <p:attrName>ppt_x</p:attrName>
                                        </p:attrNameLst>
                                      </p:cBhvr>
                                      <p:tavLst>
                                        <p:tav tm="0">
                                          <p:val>
                                            <p:strVal val="#ppt_x"/>
                                          </p:val>
                                        </p:tav>
                                        <p:tav tm="100000">
                                          <p:val>
                                            <p:strVal val="#ppt_x"/>
                                          </p:val>
                                        </p:tav>
                                      </p:tavLst>
                                    </p:anim>
                                    <p:anim calcmode="lin" valueType="num">
                                      <p:cBhvr>
                                        <p:cTn id="70"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1" grpId="0" animBg="1"/>
      <p:bldP spid="8" grpId="0" animBg="1"/>
      <p:bldP spid="9"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6000" r="-6000" b="-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6512" y="76200"/>
            <a:ext cx="9071992" cy="6737176"/>
          </a:xfrm>
          <a:prstGeom prst="roundRect">
            <a:avLst>
              <a:gd name="adj" fmla="val 4834"/>
            </a:avLst>
          </a:prstGeom>
          <a:solidFill>
            <a:srgbClr val="A4E18B"/>
          </a:solidFill>
          <a:ln w="76200">
            <a:solidFill>
              <a:srgbClr val="01470D"/>
            </a:solidFill>
          </a:ln>
        </p:spPr>
        <p:style>
          <a:lnRef idx="1">
            <a:schemeClr val="accent3"/>
          </a:lnRef>
          <a:fillRef idx="2">
            <a:schemeClr val="accent3"/>
          </a:fillRef>
          <a:effectRef idx="1">
            <a:schemeClr val="accent3"/>
          </a:effectRef>
          <a:fontRef idx="minor">
            <a:schemeClr val="dk1"/>
          </a:fontRef>
        </p:style>
        <p:txBody>
          <a:bodyPr rtlCol="1" anchor="ctr"/>
          <a:lstStyle/>
          <a:p>
            <a:pPr algn="ctr" rtl="1"/>
            <a:endParaRPr lang="fa-IR" sz="1400" dirty="0">
              <a:solidFill>
                <a:srgbClr val="001D58"/>
              </a:solidFill>
              <a:latin typeface="H_Hasoob" pitchFamily="18" charset="-78"/>
              <a:cs typeface="H_Hasoob" pitchFamily="18" charset="-78"/>
            </a:endParaRPr>
          </a:p>
          <a:p>
            <a:pPr algn="ctr" rtl="1"/>
            <a:endParaRPr lang="fa-IR" sz="1400" dirty="0">
              <a:solidFill>
                <a:srgbClr val="001D58"/>
              </a:solidFill>
              <a:latin typeface="H_Hasoob" pitchFamily="18" charset="-78"/>
              <a:cs typeface="H_Hasoob" pitchFamily="18" charset="-78"/>
            </a:endParaRPr>
          </a:p>
          <a:p>
            <a:pPr algn="ctr" rtl="1"/>
            <a:r>
              <a:rPr lang="fa-IR" sz="1400" dirty="0" smtClean="0">
                <a:solidFill>
                  <a:schemeClr val="bg1"/>
                </a:solidFill>
                <a:latin typeface="H_Hasoob" pitchFamily="18" charset="-78"/>
                <a:cs typeface="H_Hasoob" pitchFamily="18" charset="-78"/>
              </a:rPr>
              <a:t>1- </a:t>
            </a:r>
            <a:r>
              <a:rPr lang="fa-IR" sz="1400" dirty="0">
                <a:solidFill>
                  <a:schemeClr val="bg1"/>
                </a:solidFill>
                <a:latin typeface="H_Hasoob" pitchFamily="18" charset="-78"/>
                <a:cs typeface="H_Hasoob" pitchFamily="18" charset="-78"/>
              </a:rPr>
              <a:t>عن سلمان رضي‌الله عنه قال: كنا مع رسول الله (صلّي الله عليه و آله و سلّم) فی ظلّ شجرة فأخذ غُصنا منها فنقضه فتساقط ورقة فقال (صلّي الله عليه و آله و سلّم): اَلا تسألون عمّا صنعتُ؟ قلنا: اخبرنا يا رسول الله . قال:</a:t>
            </a:r>
          </a:p>
          <a:p>
            <a:pPr algn="ctr" rtl="1"/>
            <a:r>
              <a:rPr lang="fa-IR" sz="1400" dirty="0">
                <a:solidFill>
                  <a:schemeClr val="bg1"/>
                </a:solidFill>
                <a:latin typeface="H_Hasoob" pitchFamily="18" charset="-78"/>
                <a:cs typeface="H_Hasoob" pitchFamily="18" charset="-78"/>
              </a:rPr>
              <a:t> إنّ العبد المسلم إذا قام إلي الصلوة، تحاتت عنه خطاياه كما تحاتت ورق هذه الشجره</a:t>
            </a:r>
          </a:p>
          <a:p>
            <a:pPr algn="ctr" rtl="1"/>
            <a:r>
              <a:rPr lang="fa-IR" sz="1400" dirty="0">
                <a:solidFill>
                  <a:schemeClr val="bg1"/>
                </a:solidFill>
                <a:latin typeface="H_Hasoob" pitchFamily="18" charset="-78"/>
                <a:cs typeface="H_Hasoob" pitchFamily="18" charset="-78"/>
              </a:rPr>
              <a:t>2- قَالَ النَّبِيُّ ص مَا مِنْ صَلَاةٍ يَحْضُرُ وَقْتُهَا إِلَّا نَادَى مَلَكٌ بَيْنَ يَدَيِ النَّاسِ قُومُوا إِلَى نِيرَانِكُمُ الَّتِي أَوْقَدْتُمُوهَا عَلَى ظُهُورِكُمْ فَأَطْفِئُوهَا بِصَلَاتِكُم‏ </a:t>
            </a:r>
          </a:p>
          <a:p>
            <a:pPr marL="173038" indent="-173038" algn="ctr" rtl="1"/>
            <a:r>
              <a:rPr lang="fa-IR" sz="1400" dirty="0">
                <a:solidFill>
                  <a:schemeClr val="bg1"/>
                </a:solidFill>
                <a:latin typeface="H_Hasoob" pitchFamily="18" charset="-78"/>
                <a:cs typeface="H_Hasoob" pitchFamily="18" charset="-78"/>
              </a:rPr>
              <a:t>3- من صلّي ركعتين يعلم ما يقول فيهما، انصرف و ليس بينه و بين الله ذنبٌ إلا غفر ه له.</a:t>
            </a:r>
            <a:endParaRPr lang="fa-IR" sz="1600" dirty="0">
              <a:solidFill>
                <a:schemeClr val="bg1"/>
              </a:solidFill>
              <a:latin typeface="H_Hasoob" pitchFamily="18" charset="-78"/>
              <a:cs typeface="H_Hasoob" pitchFamily="18" charset="-78"/>
            </a:endParaRPr>
          </a:p>
          <a:p>
            <a:pPr marL="173038" indent="-173038" algn="justLow" rtl="1">
              <a:buFont typeface="Courier New" pitchFamily="49" charset="0"/>
              <a:buChar char="o"/>
            </a:pPr>
            <a:r>
              <a:rPr lang="fa-IR" sz="2400" b="1" dirty="0">
                <a:solidFill>
                  <a:schemeClr val="bg1"/>
                </a:solidFill>
                <a:latin typeface="H_Hasoob" pitchFamily="18" charset="-78"/>
                <a:cs typeface="B Zar" panose="00000400000000000000" pitchFamily="2" charset="-78"/>
              </a:rPr>
              <a:t>پیامبر اکرم شاخه درخت را تکان داد و برگهای  شاخه ریخت ، فرمود؛ نمی پرسید چرا چنین کردم ؟ گفتیم چرا یا رسول الله </a:t>
            </a:r>
            <a:r>
              <a:rPr lang="fa-IR" sz="2400" b="1" dirty="0" smtClean="0">
                <a:solidFill>
                  <a:schemeClr val="bg1"/>
                </a:solidFill>
                <a:latin typeface="H_Hasoob" pitchFamily="18" charset="-78"/>
                <a:cs typeface="B Zar" panose="00000400000000000000" pitchFamily="2" charset="-78"/>
              </a:rPr>
              <a:t>؟  </a:t>
            </a:r>
            <a:r>
              <a:rPr lang="fa-IR" sz="2400" b="1" dirty="0">
                <a:solidFill>
                  <a:schemeClr val="bg1"/>
                </a:solidFill>
                <a:latin typeface="H_Hasoob" pitchFamily="18" charset="-78"/>
                <a:cs typeface="B Zar" panose="00000400000000000000" pitchFamily="2" charset="-78"/>
              </a:rPr>
              <a:t>فرمود :آنگاه که بنده مسلمان برای نماز می ایستد تمام  خطاهایش  می ریزد همچنان که برگ این درخت ریخت</a:t>
            </a:r>
            <a:r>
              <a:rPr lang="fa-IR" sz="2400" b="1" dirty="0" smtClean="0">
                <a:solidFill>
                  <a:schemeClr val="bg1"/>
                </a:solidFill>
                <a:latin typeface="H_Hasoob" pitchFamily="18" charset="-78"/>
                <a:cs typeface="B Zar" panose="00000400000000000000" pitchFamily="2" charset="-78"/>
              </a:rPr>
              <a:t>.</a:t>
            </a:r>
          </a:p>
          <a:p>
            <a:pPr algn="justLow" rtl="1"/>
            <a:endParaRPr lang="fa-IR" sz="2400" b="1" dirty="0">
              <a:solidFill>
                <a:schemeClr val="bg1"/>
              </a:solidFill>
              <a:latin typeface="H_Hasoob" pitchFamily="18" charset="-78"/>
              <a:cs typeface="B Zar" panose="00000400000000000000" pitchFamily="2" charset="-78"/>
            </a:endParaRPr>
          </a:p>
          <a:p>
            <a:pPr marL="173038" indent="-173038" algn="ctr" rtl="1">
              <a:buFont typeface="Courier New" pitchFamily="49" charset="0"/>
              <a:buChar char="o"/>
            </a:pPr>
            <a:r>
              <a:rPr lang="fa-IR" sz="3200" dirty="0">
                <a:solidFill>
                  <a:schemeClr val="bg1"/>
                </a:solidFill>
                <a:latin typeface="H_Hasoob" pitchFamily="18" charset="-78"/>
                <a:cs typeface="B Zar" panose="00000400000000000000" pitchFamily="2" charset="-78"/>
              </a:rPr>
              <a:t> </a:t>
            </a:r>
            <a:r>
              <a:rPr lang="fa-IR" sz="2800" b="1" dirty="0">
                <a:solidFill>
                  <a:schemeClr val="bg1"/>
                </a:solidFill>
                <a:latin typeface="H_Hasoob" pitchFamily="18" charset="-78"/>
                <a:cs typeface="B Zar" panose="00000400000000000000" pitchFamily="2" charset="-78"/>
              </a:rPr>
              <a:t>وقت هر نمازى که می رسد فرشته‏اى برابر مردم فریاد می زند که ؛ </a:t>
            </a:r>
            <a:r>
              <a:rPr lang="fa-IR" sz="2800" b="1" dirty="0" err="1">
                <a:solidFill>
                  <a:schemeClr val="bg1"/>
                </a:solidFill>
                <a:latin typeface="H_Hasoob" pitchFamily="18" charset="-78"/>
                <a:cs typeface="B Zar" panose="00000400000000000000" pitchFamily="2" charset="-78"/>
              </a:rPr>
              <a:t>برخيزيد</a:t>
            </a:r>
            <a:r>
              <a:rPr lang="fa-IR" sz="2800" b="1" dirty="0">
                <a:solidFill>
                  <a:schemeClr val="bg1"/>
                </a:solidFill>
                <a:latin typeface="H_Hasoob" pitchFamily="18" charset="-78"/>
                <a:cs typeface="B Zar" panose="00000400000000000000" pitchFamily="2" charset="-78"/>
              </a:rPr>
              <a:t> و آتشى كه بر جان خود افروختيد با نمازتان خاموش كنيد. </a:t>
            </a:r>
            <a:r>
              <a:rPr lang="fa-IR" sz="1600" dirty="0">
                <a:solidFill>
                  <a:schemeClr val="bg1"/>
                </a:solidFill>
                <a:latin typeface="H_Hasoob" pitchFamily="18" charset="-78"/>
                <a:cs typeface="B Zar" panose="00000400000000000000" pitchFamily="2" charset="-78"/>
              </a:rPr>
              <a:t>امالى شيخ صدوق/ 496 </a:t>
            </a:r>
            <a:endParaRPr lang="fa-IR" sz="1600" dirty="0" smtClean="0">
              <a:solidFill>
                <a:schemeClr val="bg1"/>
              </a:solidFill>
              <a:latin typeface="H_Hasoob" pitchFamily="18" charset="-78"/>
              <a:cs typeface="B Zar" panose="00000400000000000000" pitchFamily="2" charset="-78"/>
            </a:endParaRPr>
          </a:p>
          <a:p>
            <a:pPr algn="ctr" rtl="1"/>
            <a:endParaRPr lang="fa-IR" sz="1600" dirty="0">
              <a:solidFill>
                <a:schemeClr val="bg1"/>
              </a:solidFill>
              <a:latin typeface="H_Hasoob" pitchFamily="18" charset="-78"/>
              <a:cs typeface="B Zar" panose="00000400000000000000" pitchFamily="2" charset="-78"/>
            </a:endParaRPr>
          </a:p>
          <a:p>
            <a:pPr marL="173038" indent="-173038" algn="justLow" rtl="1">
              <a:buFont typeface="Courier New" pitchFamily="49" charset="0"/>
              <a:buChar char="o"/>
            </a:pPr>
            <a:r>
              <a:rPr lang="fa-IR" sz="3200" dirty="0">
                <a:solidFill>
                  <a:schemeClr val="bg1"/>
                </a:solidFill>
                <a:latin typeface="H_Hasoob" pitchFamily="18" charset="-78"/>
                <a:cs typeface="B Zar" panose="00000400000000000000" pitchFamily="2" charset="-78"/>
              </a:rPr>
              <a:t> </a:t>
            </a:r>
            <a:r>
              <a:rPr lang="fa-IR" sz="2800" b="1" dirty="0">
                <a:solidFill>
                  <a:schemeClr val="bg1"/>
                </a:solidFill>
                <a:latin typeface="H_Hasoob" pitchFamily="18" charset="-78"/>
                <a:cs typeface="B Zar" panose="00000400000000000000" pitchFamily="2" charset="-78"/>
              </a:rPr>
              <a:t>هرکس دو رکعت نماز بخواند در حالی که  می داند چه می گوید خداوند تمام گناهان او را می بخشد.    </a:t>
            </a:r>
            <a:r>
              <a:rPr lang="fa-IR" sz="1600" dirty="0">
                <a:solidFill>
                  <a:schemeClr val="bg1"/>
                </a:solidFill>
                <a:latin typeface="H_Hasoob" pitchFamily="18" charset="-78"/>
                <a:cs typeface="MRT_Tunisia" pitchFamily="2" charset="-78"/>
              </a:rPr>
              <a:t>ثواب الاعمال ص/129</a:t>
            </a:r>
            <a:endParaRPr lang="fa-IR" sz="1000" dirty="0">
              <a:solidFill>
                <a:schemeClr val="bg1"/>
              </a:solidFill>
              <a:latin typeface="H_Hasoob" pitchFamily="18" charset="-78"/>
              <a:cs typeface="MRT_Tunisia" pitchFamily="2" charset="-78"/>
            </a:endParaRPr>
          </a:p>
        </p:txBody>
      </p:sp>
      <p:sp>
        <p:nvSpPr>
          <p:cNvPr id="5" name="Flowchart: Alternate Process 4"/>
          <p:cNvSpPr/>
          <p:nvPr/>
        </p:nvSpPr>
        <p:spPr>
          <a:xfrm>
            <a:off x="2051720" y="0"/>
            <a:ext cx="4896544" cy="1052736"/>
          </a:xfrm>
          <a:prstGeom prst="flowChartAlternateProcess">
            <a:avLst/>
          </a:prstGeom>
          <a:solidFill>
            <a:srgbClr val="FFFF00"/>
          </a:solidFill>
          <a:ln w="57150">
            <a:solidFill>
              <a:srgbClr val="C00000"/>
            </a:solidFill>
          </a:ln>
          <a:effectLst>
            <a:outerShdw blurRad="95000" rotWithShape="0">
              <a:srgbClr val="000000">
                <a:alpha val="50000"/>
              </a:srgbClr>
            </a:outerShdw>
            <a:softEdge rad="127000"/>
          </a:effectLst>
        </p:spPr>
        <p:style>
          <a:lnRef idx="1">
            <a:schemeClr val="accent3"/>
          </a:lnRef>
          <a:fillRef idx="2">
            <a:schemeClr val="accent3"/>
          </a:fillRef>
          <a:effectRef idx="1">
            <a:schemeClr val="accent3"/>
          </a:effectRef>
          <a:fontRef idx="minor">
            <a:schemeClr val="dk1"/>
          </a:fontRef>
        </p:style>
        <p:txBody>
          <a:bodyPr rtlCol="1" anchor="ctr"/>
          <a:lstStyle/>
          <a:p>
            <a:pPr algn="ctr" rtl="1"/>
            <a:r>
              <a:rPr lang="fa-IR" sz="5400" dirty="0">
                <a:solidFill>
                  <a:prstClr val="black"/>
                </a:solidFill>
              </a:rPr>
              <a:t>2- توجه به آثارنماز</a:t>
            </a:r>
          </a:p>
        </p:txBody>
      </p:sp>
    </p:spTree>
    <p:extLst>
      <p:ext uri="{BB962C8B-B14F-4D97-AF65-F5344CB8AC3E}">
        <p14:creationId xmlns:p14="http://schemas.microsoft.com/office/powerpoint/2010/main" val="269432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box(in)">
                                      <p:cBhvr>
                                        <p:cTn id="22" dur="20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p:cTn id="27" dur="1000" fill="hold"/>
                                        <p:tgtEl>
                                          <p:spTgt spid="7">
                                            <p:txEl>
                                              <p:pRg st="8" end="8"/>
                                            </p:txEl>
                                          </p:spTgt>
                                        </p:tgtEl>
                                        <p:attrNameLst>
                                          <p:attrName>ppt_w</p:attrName>
                                        </p:attrNameLst>
                                      </p:cBhvr>
                                      <p:tavLst>
                                        <p:tav tm="0">
                                          <p:val>
                                            <p:fltVal val="0"/>
                                          </p:val>
                                        </p:tav>
                                        <p:tav tm="100000">
                                          <p:val>
                                            <p:strVal val="#ppt_w"/>
                                          </p:val>
                                        </p:tav>
                                      </p:tavLst>
                                    </p:anim>
                                    <p:anim calcmode="lin" valueType="num">
                                      <p:cBhvr>
                                        <p:cTn id="28" dur="1000" fill="hold"/>
                                        <p:tgtEl>
                                          <p:spTgt spid="7">
                                            <p:txEl>
                                              <p:pRg st="8" end="8"/>
                                            </p:txEl>
                                          </p:spTgt>
                                        </p:tgtEl>
                                        <p:attrNameLst>
                                          <p:attrName>ppt_h</p:attrName>
                                        </p:attrNameLst>
                                      </p:cBhvr>
                                      <p:tavLst>
                                        <p:tav tm="0">
                                          <p:val>
                                            <p:fltVal val="0"/>
                                          </p:val>
                                        </p:tav>
                                        <p:tav tm="100000">
                                          <p:val>
                                            <p:strVal val="#ppt_h"/>
                                          </p:val>
                                        </p:tav>
                                      </p:tavLst>
                                    </p:anim>
                                    <p:anim calcmode="lin" valueType="num">
                                      <p:cBhvr>
                                        <p:cTn id="29" dur="1000" fill="hold"/>
                                        <p:tgtEl>
                                          <p:spTgt spid="7">
                                            <p:txEl>
                                              <p:pRg st="8" end="8"/>
                                            </p:txEl>
                                          </p:spTgt>
                                        </p:tgtEl>
                                        <p:attrNameLst>
                                          <p:attrName>style.rotation</p:attrName>
                                        </p:attrNameLst>
                                      </p:cBhvr>
                                      <p:tavLst>
                                        <p:tav tm="0">
                                          <p:val>
                                            <p:fltVal val="90"/>
                                          </p:val>
                                        </p:tav>
                                        <p:tav tm="100000">
                                          <p:val>
                                            <p:fltVal val="0"/>
                                          </p:val>
                                        </p:tav>
                                      </p:tavLst>
                                    </p:anim>
                                    <p:animEffect transition="in" filter="fade">
                                      <p:cBhvr>
                                        <p:cTn id="30" dur="1000"/>
                                        <p:tgtEl>
                                          <p:spTgt spid="7">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nodeType="clickEffect">
                                  <p:stCondLst>
                                    <p:cond delay="0"/>
                                  </p:stCondLst>
                                  <p:iterate type="lt">
                                    <p:tmPct val="10000"/>
                                  </p:iterate>
                                  <p:childTnLst>
                                    <p:set>
                                      <p:cBhvr>
                                        <p:cTn id="34" dur="1" fill="hold">
                                          <p:stCondLst>
                                            <p:cond delay="0"/>
                                          </p:stCondLst>
                                        </p:cTn>
                                        <p:tgtEl>
                                          <p:spTgt spid="7">
                                            <p:txEl>
                                              <p:pRg st="10" end="10"/>
                                            </p:txEl>
                                          </p:spTgt>
                                        </p:tgtEl>
                                        <p:attrNameLst>
                                          <p:attrName>style.visibility</p:attrName>
                                        </p:attrNameLst>
                                      </p:cBhvr>
                                      <p:to>
                                        <p:strVal val="visible"/>
                                      </p:to>
                                    </p:set>
                                    <p:anim calcmode="lin" valueType="num">
                                      <p:cBhvr>
                                        <p:cTn id="35" dur="500" fill="hold"/>
                                        <p:tgtEl>
                                          <p:spTgt spid="7">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
                                            <p:txEl>
                                              <p:pRg st="10" end="10"/>
                                            </p:txEl>
                                          </p:spTgt>
                                        </p:tgtEl>
                                        <p:attrNameLst>
                                          <p:attrName>ppt_y</p:attrName>
                                        </p:attrNameLst>
                                      </p:cBhvr>
                                      <p:tavLst>
                                        <p:tav tm="0">
                                          <p:val>
                                            <p:strVal val="#ppt_y"/>
                                          </p:val>
                                        </p:tav>
                                        <p:tav tm="100000">
                                          <p:val>
                                            <p:strVal val="#ppt_y"/>
                                          </p:val>
                                        </p:tav>
                                      </p:tavLst>
                                    </p:anim>
                                    <p:anim calcmode="lin" valueType="num">
                                      <p:cBhvr>
                                        <p:cTn id="37" dur="500" fill="hold"/>
                                        <p:tgtEl>
                                          <p:spTgt spid="7">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7">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500"/>
                                        <p:tgtEl>
                                          <p:spTgt spid="7">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fade">
                                      <p:cBhvr>
                                        <p:cTn id="50" dur="500"/>
                                        <p:tgtEl>
                                          <p:spTgt spid="7">
                                            <p:txEl>
                                              <p:pRg st="4" end="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animEffect transition="in" filter="fade">
                                      <p:cBhvr>
                                        <p:cTn id="5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3528" y="404664"/>
            <a:ext cx="8424936" cy="6048672"/>
          </a:xfrm>
          <a:prstGeom prst="roundRect">
            <a:avLst>
              <a:gd name="adj" fmla="val 2157"/>
            </a:avLst>
          </a:prstGeom>
          <a:solidFill>
            <a:srgbClr val="0D8913"/>
          </a:solidFill>
          <a:ln w="76200">
            <a:solidFill>
              <a:srgbClr val="0147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ts val="600"/>
              </a:spcBef>
              <a:buClr>
                <a:srgbClr val="F3A447"/>
              </a:buClr>
              <a:buSzPct val="85000"/>
            </a:pPr>
            <a:r>
              <a:rPr lang="fa-IR" dirty="0" err="1">
                <a:solidFill>
                  <a:prstClr val="white"/>
                </a:solidFill>
                <a:cs typeface="2  Homa" pitchFamily="2" charset="-78"/>
              </a:rPr>
              <a:t>عَنْ</a:t>
            </a:r>
            <a:r>
              <a:rPr lang="fa-IR" dirty="0">
                <a:solidFill>
                  <a:prstClr val="white"/>
                </a:solidFill>
                <a:cs typeface="2  Homa" pitchFamily="2" charset="-78"/>
              </a:rPr>
              <a:t> </a:t>
            </a:r>
            <a:r>
              <a:rPr lang="fa-IR" dirty="0" err="1">
                <a:solidFill>
                  <a:prstClr val="white"/>
                </a:solidFill>
                <a:cs typeface="2  Homa" pitchFamily="2" charset="-78"/>
              </a:rPr>
              <a:t>أَبِي</a:t>
            </a:r>
            <a:r>
              <a:rPr lang="fa-IR" dirty="0">
                <a:solidFill>
                  <a:prstClr val="white"/>
                </a:solidFill>
                <a:cs typeface="2  Homa" pitchFamily="2" charset="-78"/>
              </a:rPr>
              <a:t> </a:t>
            </a:r>
            <a:r>
              <a:rPr lang="fa-IR" dirty="0" err="1">
                <a:solidFill>
                  <a:prstClr val="white"/>
                </a:solidFill>
                <a:cs typeface="2  Homa" pitchFamily="2" charset="-78"/>
              </a:rPr>
              <a:t>عَبْدِ</a:t>
            </a:r>
            <a:r>
              <a:rPr lang="fa-IR" dirty="0">
                <a:solidFill>
                  <a:prstClr val="white"/>
                </a:solidFill>
                <a:cs typeface="2  Homa" pitchFamily="2" charset="-78"/>
              </a:rPr>
              <a:t> </a:t>
            </a:r>
            <a:r>
              <a:rPr lang="fa-IR" dirty="0" err="1">
                <a:solidFill>
                  <a:prstClr val="white"/>
                </a:solidFill>
                <a:cs typeface="2  Homa" pitchFamily="2" charset="-78"/>
              </a:rPr>
              <a:t>اللَّهِ</a:t>
            </a:r>
            <a:r>
              <a:rPr lang="fa-IR" dirty="0">
                <a:solidFill>
                  <a:prstClr val="white"/>
                </a:solidFill>
                <a:cs typeface="2  Homa" pitchFamily="2" charset="-78"/>
              </a:rPr>
              <a:t> ع </a:t>
            </a:r>
            <a:r>
              <a:rPr lang="fa-IR" dirty="0" err="1">
                <a:solidFill>
                  <a:prstClr val="white"/>
                </a:solidFill>
                <a:cs typeface="2  Homa" pitchFamily="2" charset="-78"/>
              </a:rPr>
              <a:t>عَنْ</a:t>
            </a:r>
            <a:r>
              <a:rPr lang="fa-IR" dirty="0">
                <a:solidFill>
                  <a:prstClr val="white"/>
                </a:solidFill>
                <a:cs typeface="2  Homa" pitchFamily="2" charset="-78"/>
              </a:rPr>
              <a:t> </a:t>
            </a:r>
            <a:r>
              <a:rPr lang="fa-IR" dirty="0" err="1">
                <a:solidFill>
                  <a:prstClr val="white"/>
                </a:solidFill>
                <a:cs typeface="2  Homa" pitchFamily="2" charset="-78"/>
              </a:rPr>
              <a:t>أَبِيهِ</a:t>
            </a:r>
            <a:r>
              <a:rPr lang="fa-IR" dirty="0">
                <a:solidFill>
                  <a:prstClr val="white"/>
                </a:solidFill>
                <a:cs typeface="2  Homa" pitchFamily="2" charset="-78"/>
              </a:rPr>
              <a:t> </a:t>
            </a:r>
            <a:r>
              <a:rPr lang="fa-IR" dirty="0" err="1">
                <a:solidFill>
                  <a:prstClr val="white"/>
                </a:solidFill>
                <a:cs typeface="2  Homa" pitchFamily="2" charset="-78"/>
              </a:rPr>
              <a:t>عَنْ</a:t>
            </a:r>
            <a:r>
              <a:rPr lang="fa-IR" dirty="0">
                <a:solidFill>
                  <a:prstClr val="white"/>
                </a:solidFill>
                <a:cs typeface="2  Homa" pitchFamily="2" charset="-78"/>
              </a:rPr>
              <a:t> </a:t>
            </a:r>
            <a:r>
              <a:rPr lang="fa-IR" dirty="0" err="1">
                <a:solidFill>
                  <a:prstClr val="white"/>
                </a:solidFill>
                <a:cs typeface="2  Homa" pitchFamily="2" charset="-78"/>
              </a:rPr>
              <a:t>آبَائِهِ</a:t>
            </a:r>
            <a:r>
              <a:rPr lang="fa-IR" dirty="0">
                <a:solidFill>
                  <a:prstClr val="white"/>
                </a:solidFill>
                <a:cs typeface="2  Homa" pitchFamily="2" charset="-78"/>
              </a:rPr>
              <a:t> </a:t>
            </a:r>
            <a:r>
              <a:rPr lang="fa-IR" dirty="0" err="1">
                <a:solidFill>
                  <a:prstClr val="white"/>
                </a:solidFill>
                <a:cs typeface="2  Homa" pitchFamily="2" charset="-78"/>
              </a:rPr>
              <a:t>عَنْ</a:t>
            </a:r>
            <a:r>
              <a:rPr lang="fa-IR" dirty="0">
                <a:solidFill>
                  <a:prstClr val="white"/>
                </a:solidFill>
                <a:cs typeface="2  Homa" pitchFamily="2" charset="-78"/>
              </a:rPr>
              <a:t> </a:t>
            </a:r>
            <a:r>
              <a:rPr lang="fa-IR" dirty="0" err="1">
                <a:solidFill>
                  <a:prstClr val="white"/>
                </a:solidFill>
                <a:cs typeface="2  Homa" pitchFamily="2" charset="-78"/>
              </a:rPr>
              <a:t>أَمِيرِ</a:t>
            </a:r>
            <a:r>
              <a:rPr lang="fa-IR" dirty="0">
                <a:solidFill>
                  <a:prstClr val="white"/>
                </a:solidFill>
                <a:cs typeface="2  Homa" pitchFamily="2" charset="-78"/>
              </a:rPr>
              <a:t> </a:t>
            </a:r>
            <a:r>
              <a:rPr lang="fa-IR" dirty="0" err="1">
                <a:solidFill>
                  <a:prstClr val="white"/>
                </a:solidFill>
                <a:cs typeface="2  Homa" pitchFamily="2" charset="-78"/>
              </a:rPr>
              <a:t>الْمُؤْمِنِينَ</a:t>
            </a:r>
            <a:r>
              <a:rPr lang="fa-IR" dirty="0">
                <a:solidFill>
                  <a:prstClr val="white"/>
                </a:solidFill>
                <a:cs typeface="2  Homa" pitchFamily="2" charset="-78"/>
              </a:rPr>
              <a:t> ع </a:t>
            </a:r>
            <a:r>
              <a:rPr lang="fa-IR" dirty="0" err="1">
                <a:solidFill>
                  <a:prstClr val="white"/>
                </a:solidFill>
                <a:cs typeface="2  Homa" pitchFamily="2" charset="-78"/>
              </a:rPr>
              <a:t>قَالَ</a:t>
            </a:r>
            <a:r>
              <a:rPr lang="fa-IR" dirty="0">
                <a:solidFill>
                  <a:prstClr val="white"/>
                </a:solidFill>
                <a:cs typeface="2  Homa" pitchFamily="2" charset="-78"/>
              </a:rPr>
              <a:t> </a:t>
            </a:r>
            <a:r>
              <a:rPr lang="fa-IR" dirty="0" err="1">
                <a:solidFill>
                  <a:prstClr val="white"/>
                </a:solidFill>
                <a:cs typeface="2  Homa" pitchFamily="2" charset="-78"/>
              </a:rPr>
              <a:t>قَالَ</a:t>
            </a:r>
            <a:r>
              <a:rPr lang="fa-IR" dirty="0">
                <a:solidFill>
                  <a:prstClr val="white"/>
                </a:solidFill>
                <a:cs typeface="2  Homa" pitchFamily="2" charset="-78"/>
              </a:rPr>
              <a:t> </a:t>
            </a:r>
            <a:r>
              <a:rPr lang="fa-IR" dirty="0" err="1">
                <a:solidFill>
                  <a:prstClr val="white"/>
                </a:solidFill>
                <a:cs typeface="2  Homa" pitchFamily="2" charset="-78"/>
              </a:rPr>
              <a:t>رَسُولُ</a:t>
            </a:r>
            <a:r>
              <a:rPr lang="fa-IR" dirty="0">
                <a:solidFill>
                  <a:prstClr val="white"/>
                </a:solidFill>
                <a:cs typeface="2  Homa" pitchFamily="2" charset="-78"/>
              </a:rPr>
              <a:t> </a:t>
            </a:r>
            <a:r>
              <a:rPr lang="fa-IR" dirty="0" err="1">
                <a:solidFill>
                  <a:prstClr val="white"/>
                </a:solidFill>
                <a:cs typeface="2  Homa" pitchFamily="2" charset="-78"/>
              </a:rPr>
              <a:t>اللَّهِ</a:t>
            </a:r>
            <a:r>
              <a:rPr lang="fa-IR" dirty="0">
                <a:solidFill>
                  <a:prstClr val="white"/>
                </a:solidFill>
                <a:cs typeface="2  Homa" pitchFamily="2" charset="-78"/>
              </a:rPr>
              <a:t> </a:t>
            </a:r>
            <a:r>
              <a:rPr lang="fa-IR" sz="1400" dirty="0">
                <a:solidFill>
                  <a:prstClr val="white"/>
                </a:solidFill>
              </a:rPr>
              <a:t>(صلی الله علیه </a:t>
            </a:r>
            <a:r>
              <a:rPr lang="fa-IR" sz="1400" dirty="0" err="1">
                <a:solidFill>
                  <a:prstClr val="white"/>
                </a:solidFill>
              </a:rPr>
              <a:t>وآله</a:t>
            </a:r>
            <a:r>
              <a:rPr lang="fa-IR" sz="1400" dirty="0">
                <a:solidFill>
                  <a:prstClr val="white"/>
                </a:solidFill>
              </a:rPr>
              <a:t>)</a:t>
            </a:r>
          </a:p>
          <a:p>
            <a:pPr algn="ctr" rtl="1">
              <a:spcBef>
                <a:spcPts val="600"/>
              </a:spcBef>
              <a:buClr>
                <a:srgbClr val="F3A447"/>
              </a:buClr>
              <a:buSzPct val="85000"/>
            </a:pPr>
            <a:r>
              <a:rPr lang="fa-IR" sz="1600" dirty="0">
                <a:solidFill>
                  <a:prstClr val="white"/>
                </a:solidFill>
              </a:rPr>
              <a:t> </a:t>
            </a:r>
            <a:r>
              <a:rPr lang="fa-IR" sz="1600" dirty="0">
                <a:solidFill>
                  <a:prstClr val="white"/>
                </a:solidFill>
                <a:latin typeface="H_Hasoob" pitchFamily="18" charset="-78"/>
                <a:cs typeface="B Nazanin" pitchFamily="2" charset="-78"/>
              </a:rPr>
              <a:t>لَا يَزَالُ الشَّيْطَانُ هایباً ً لِابنِ آدَمَ ذَعِرَاً مِنهُ مَا صَلَّی الصَّلَوَاتِ الْخَمْسَ  لِوَقتِهِنَّ فَإِذَا ضَيَّعَهُنَّ إجتَرَّأَ عَلَيْهِ فَأَدْخَلَهُ فِي الْعَظَائِم</a:t>
            </a:r>
            <a:r>
              <a:rPr lang="fa-IR" sz="1200" dirty="0">
                <a:solidFill>
                  <a:prstClr val="white"/>
                </a:solidFill>
                <a:latin typeface="H_Hasoob" pitchFamily="18" charset="-78"/>
                <a:cs typeface="B Tabassom" pitchFamily="2" charset="-78"/>
              </a:rPr>
              <a:t>‏</a:t>
            </a:r>
            <a:endParaRPr lang="fa-IR" sz="4400" b="1" dirty="0">
              <a:ln>
                <a:solidFill>
                  <a:srgbClr val="C00000"/>
                </a:solidFill>
              </a:ln>
              <a:solidFill>
                <a:prstClr val="white"/>
              </a:solidFill>
              <a:effectLst>
                <a:glow rad="101600">
                  <a:srgbClr val="050230">
                    <a:alpha val="60000"/>
                  </a:srgbClr>
                </a:glow>
              </a:effectLst>
              <a:latin typeface="H_Hasoob" pitchFamily="18" charset="-78"/>
              <a:cs typeface="B Tabassom" pitchFamily="2" charset="-78"/>
            </a:endParaRPr>
          </a:p>
          <a:p>
            <a:pPr algn="ctr" rtl="1">
              <a:spcBef>
                <a:spcPts val="600"/>
              </a:spcBef>
              <a:buClr>
                <a:srgbClr val="F3A447"/>
              </a:buClr>
              <a:buSzPct val="85000"/>
            </a:pPr>
            <a:r>
              <a:rPr lang="fa-IR" sz="4800" b="1" dirty="0">
                <a:ln w="18415" cmpd="sng">
                  <a:solidFill>
                    <a:srgbClr val="FFC000"/>
                  </a:solidFill>
                  <a:prstDash val="solid"/>
                </a:ln>
                <a:solidFill>
                  <a:srgbClr val="FFFFFF"/>
                </a:solidFill>
                <a:effectLst>
                  <a:outerShdw blurRad="38100" dist="38100" dir="2700000" algn="tl">
                    <a:srgbClr val="000000">
                      <a:alpha val="43137"/>
                    </a:srgbClr>
                  </a:outerShdw>
                </a:effectLst>
                <a:latin typeface="H_Hasoob" pitchFamily="18" charset="-78"/>
                <a:cs typeface="B Tabassom" pitchFamily="2" charset="-78"/>
              </a:rPr>
              <a:t>شیطان ، پیوسته از فرزند آدم  مادامی که نمازهایش را در اول وقتشان می خواند در ترس و وحشت است ولی آنگاه که نمازها را تباه کرد بر او جرأت یافته و او را به گناهان بزرگ وادار می کند.</a:t>
            </a:r>
            <a:endParaRPr lang="fa-IR" sz="4800" b="1" dirty="0">
              <a:ln w="18415" cmpd="sng">
                <a:solidFill>
                  <a:srgbClr val="FFC000"/>
                </a:solidFill>
                <a:prstDash val="solid"/>
              </a:ln>
              <a:solidFill>
                <a:srgbClr val="FFFFFF"/>
              </a:solidFill>
              <a:effectLst>
                <a:outerShdw blurRad="38100" dist="38100" dir="2700000" algn="tl">
                  <a:srgbClr val="000000">
                    <a:alpha val="43137"/>
                  </a:srgbClr>
                </a:outerShdw>
              </a:effectLst>
            </a:endParaRPr>
          </a:p>
          <a:p>
            <a:pPr algn="ctr" rtl="1">
              <a:spcBef>
                <a:spcPts val="600"/>
              </a:spcBef>
              <a:buClr>
                <a:srgbClr val="F3A447"/>
              </a:buClr>
              <a:buSzPct val="85000"/>
            </a:pPr>
            <a:r>
              <a:rPr lang="fa-IR" dirty="0">
                <a:solidFill>
                  <a:prstClr val="white"/>
                </a:solidFill>
              </a:rPr>
              <a:t> </a:t>
            </a:r>
            <a:r>
              <a:rPr lang="fa-IR" dirty="0">
                <a:solidFill>
                  <a:prstClr val="white"/>
                </a:solidFill>
                <a:cs typeface="2  Kamran" pitchFamily="2" charset="-78"/>
              </a:rPr>
              <a:t>عقاب الأعمال</a:t>
            </a:r>
            <a:r>
              <a:rPr lang="fa-IR" dirty="0">
                <a:solidFill>
                  <a:prstClr val="white"/>
                </a:solidFill>
                <a:latin typeface="Calibri"/>
                <a:cs typeface="2  Kamran" pitchFamily="2" charset="-78"/>
              </a:rPr>
              <a:t> ج / 902</a:t>
            </a:r>
            <a:r>
              <a:rPr lang="fa-IR" dirty="0">
                <a:solidFill>
                  <a:prstClr val="white"/>
                </a:solidFill>
                <a:cs typeface="2  Kamran" pitchFamily="2" charset="-78"/>
              </a:rPr>
              <a:t> - </a:t>
            </a:r>
            <a:r>
              <a:rPr lang="ar-SA" dirty="0">
                <a:solidFill>
                  <a:prstClr val="white"/>
                </a:solidFill>
                <a:latin typeface="Calibri"/>
                <a:ea typeface="Calibri"/>
                <a:cs typeface="2  Kamran" pitchFamily="2" charset="-78"/>
              </a:rPr>
              <a:t>بحار الانوار، ج ,82 ص </a:t>
            </a:r>
            <a:r>
              <a:rPr lang="fa-IR" dirty="0">
                <a:solidFill>
                  <a:prstClr val="white"/>
                </a:solidFill>
                <a:cs typeface="2  Kamran" pitchFamily="2" charset="-78"/>
              </a:rPr>
              <a:t>229 - کافی ج3 / ص </a:t>
            </a:r>
            <a:r>
              <a:rPr lang="fa-IR" dirty="0" smtClean="0">
                <a:solidFill>
                  <a:prstClr val="white"/>
                </a:solidFill>
                <a:cs typeface="2  Kamran" pitchFamily="2" charset="-78"/>
              </a:rPr>
              <a:t>269</a:t>
            </a:r>
          </a:p>
          <a:p>
            <a:pPr algn="ctr" rtl="1">
              <a:spcBef>
                <a:spcPts val="600"/>
              </a:spcBef>
              <a:buClr>
                <a:srgbClr val="F3A447"/>
              </a:buClr>
              <a:buSzPct val="85000"/>
            </a:pPr>
            <a:r>
              <a:rPr lang="fa-IR" dirty="0" err="1" smtClean="0">
                <a:solidFill>
                  <a:prstClr val="white"/>
                </a:solidFill>
                <a:cs typeface="2  Kamran" pitchFamily="2" charset="-78"/>
              </a:rPr>
              <a:t>الصّلاة</a:t>
            </a:r>
            <a:r>
              <a:rPr lang="fa-IR" dirty="0" smtClean="0">
                <a:solidFill>
                  <a:prstClr val="white"/>
                </a:solidFill>
                <a:cs typeface="2  Kamran" pitchFamily="2" charset="-78"/>
              </a:rPr>
              <a:t> </a:t>
            </a:r>
            <a:r>
              <a:rPr lang="fa-IR" dirty="0" err="1">
                <a:solidFill>
                  <a:prstClr val="white"/>
                </a:solidFill>
                <a:cs typeface="2  Kamran" pitchFamily="2" charset="-78"/>
              </a:rPr>
              <a:t>تسوّد</a:t>
            </a:r>
            <a:r>
              <a:rPr lang="fa-IR" dirty="0">
                <a:solidFill>
                  <a:prstClr val="white"/>
                </a:solidFill>
                <a:cs typeface="2  Kamran" pitchFamily="2" charset="-78"/>
              </a:rPr>
              <a:t> وجه </a:t>
            </a:r>
            <a:r>
              <a:rPr lang="fa-IR" dirty="0" err="1">
                <a:solidFill>
                  <a:prstClr val="white"/>
                </a:solidFill>
                <a:cs typeface="2  Kamran" pitchFamily="2" charset="-78"/>
              </a:rPr>
              <a:t>الشّيطان</a:t>
            </a:r>
            <a:r>
              <a:rPr lang="fa-IR" dirty="0">
                <a:solidFill>
                  <a:prstClr val="white"/>
                </a:solidFill>
                <a:cs typeface="2  Kamran" pitchFamily="2" charset="-78"/>
              </a:rPr>
              <a:t> و </a:t>
            </a:r>
            <a:r>
              <a:rPr lang="fa-IR" dirty="0" err="1">
                <a:solidFill>
                  <a:prstClr val="white"/>
                </a:solidFill>
                <a:cs typeface="2  Kamran" pitchFamily="2" charset="-78"/>
              </a:rPr>
              <a:t>الصّدقة</a:t>
            </a:r>
            <a:r>
              <a:rPr lang="fa-IR" dirty="0">
                <a:solidFill>
                  <a:prstClr val="white"/>
                </a:solidFill>
                <a:cs typeface="2  Kamran" pitchFamily="2" charset="-78"/>
              </a:rPr>
              <a:t> </a:t>
            </a:r>
            <a:r>
              <a:rPr lang="fa-IR" dirty="0" err="1">
                <a:solidFill>
                  <a:prstClr val="white"/>
                </a:solidFill>
                <a:cs typeface="2  Kamran" pitchFamily="2" charset="-78"/>
              </a:rPr>
              <a:t>تكسّر</a:t>
            </a:r>
            <a:r>
              <a:rPr lang="fa-IR" dirty="0">
                <a:solidFill>
                  <a:prstClr val="white"/>
                </a:solidFill>
                <a:cs typeface="2  Kamran" pitchFamily="2" charset="-78"/>
              </a:rPr>
              <a:t> </a:t>
            </a:r>
            <a:r>
              <a:rPr lang="fa-IR" dirty="0" err="1">
                <a:solidFill>
                  <a:prstClr val="white"/>
                </a:solidFill>
                <a:cs typeface="2  Kamran" pitchFamily="2" charset="-78"/>
              </a:rPr>
              <a:t>ظهره</a:t>
            </a:r>
            <a:r>
              <a:rPr lang="fa-IR" dirty="0">
                <a:solidFill>
                  <a:prstClr val="white"/>
                </a:solidFill>
                <a:cs typeface="2  Kamran" pitchFamily="2" charset="-78"/>
              </a:rPr>
              <a:t> و </a:t>
            </a:r>
            <a:r>
              <a:rPr lang="fa-IR" dirty="0" err="1">
                <a:solidFill>
                  <a:prstClr val="white"/>
                </a:solidFill>
                <a:cs typeface="2  Kamran" pitchFamily="2" charset="-78"/>
              </a:rPr>
              <a:t>التّحاب</a:t>
            </a:r>
            <a:r>
              <a:rPr lang="fa-IR" dirty="0">
                <a:solidFill>
                  <a:prstClr val="white"/>
                </a:solidFill>
                <a:cs typeface="2  Kamran" pitchFamily="2" charset="-78"/>
              </a:rPr>
              <a:t> </a:t>
            </a:r>
            <a:r>
              <a:rPr lang="fa-IR" dirty="0" err="1">
                <a:solidFill>
                  <a:prstClr val="white"/>
                </a:solidFill>
                <a:cs typeface="2  Kamran" pitchFamily="2" charset="-78"/>
              </a:rPr>
              <a:t>في</a:t>
            </a:r>
            <a:r>
              <a:rPr lang="fa-IR" dirty="0">
                <a:solidFill>
                  <a:prstClr val="white"/>
                </a:solidFill>
                <a:cs typeface="2  Kamran" pitchFamily="2" charset="-78"/>
              </a:rPr>
              <a:t> </a:t>
            </a:r>
            <a:r>
              <a:rPr lang="fa-IR" dirty="0" err="1">
                <a:solidFill>
                  <a:prstClr val="white"/>
                </a:solidFill>
                <a:cs typeface="2  Kamran" pitchFamily="2" charset="-78"/>
              </a:rPr>
              <a:t>اللَّه</a:t>
            </a:r>
            <a:r>
              <a:rPr lang="fa-IR" dirty="0">
                <a:solidFill>
                  <a:prstClr val="white"/>
                </a:solidFill>
                <a:cs typeface="2  Kamran" pitchFamily="2" charset="-78"/>
              </a:rPr>
              <a:t> </a:t>
            </a:r>
            <a:r>
              <a:rPr lang="fa-IR" dirty="0" err="1">
                <a:solidFill>
                  <a:prstClr val="white"/>
                </a:solidFill>
                <a:cs typeface="2  Kamran" pitchFamily="2" charset="-78"/>
              </a:rPr>
              <a:t>يقطع</a:t>
            </a:r>
            <a:r>
              <a:rPr lang="fa-IR" dirty="0">
                <a:solidFill>
                  <a:prstClr val="white"/>
                </a:solidFill>
                <a:cs typeface="2  Kamran" pitchFamily="2" charset="-78"/>
              </a:rPr>
              <a:t> </a:t>
            </a:r>
            <a:r>
              <a:rPr lang="fa-IR" dirty="0" err="1">
                <a:solidFill>
                  <a:prstClr val="white"/>
                </a:solidFill>
                <a:cs typeface="2  Kamran" pitchFamily="2" charset="-78"/>
              </a:rPr>
              <a:t>دابره</a:t>
            </a:r>
            <a:r>
              <a:rPr lang="fa-IR" dirty="0">
                <a:solidFill>
                  <a:prstClr val="white"/>
                </a:solidFill>
                <a:cs typeface="2  Kamran" pitchFamily="2" charset="-78"/>
              </a:rPr>
              <a:t> </a:t>
            </a:r>
            <a:r>
              <a:rPr lang="fa-IR" dirty="0" err="1">
                <a:solidFill>
                  <a:prstClr val="white"/>
                </a:solidFill>
                <a:cs typeface="2  Kamran" pitchFamily="2" charset="-78"/>
              </a:rPr>
              <a:t>فإذا</a:t>
            </a:r>
            <a:r>
              <a:rPr lang="fa-IR" dirty="0">
                <a:solidFill>
                  <a:prstClr val="white"/>
                </a:solidFill>
                <a:cs typeface="2  Kamran" pitchFamily="2" charset="-78"/>
              </a:rPr>
              <a:t> </a:t>
            </a:r>
            <a:r>
              <a:rPr lang="fa-IR" dirty="0" err="1">
                <a:solidFill>
                  <a:prstClr val="white"/>
                </a:solidFill>
                <a:cs typeface="2  Kamran" pitchFamily="2" charset="-78"/>
              </a:rPr>
              <a:t>فعلتم</a:t>
            </a:r>
            <a:r>
              <a:rPr lang="fa-IR" dirty="0">
                <a:solidFill>
                  <a:prstClr val="white"/>
                </a:solidFill>
                <a:cs typeface="2  Kamran" pitchFamily="2" charset="-78"/>
              </a:rPr>
              <a:t> </a:t>
            </a:r>
            <a:r>
              <a:rPr lang="fa-IR" dirty="0" err="1">
                <a:solidFill>
                  <a:prstClr val="white"/>
                </a:solidFill>
                <a:cs typeface="2  Kamran" pitchFamily="2" charset="-78"/>
              </a:rPr>
              <a:t>ذلك</a:t>
            </a:r>
            <a:r>
              <a:rPr lang="fa-IR" dirty="0">
                <a:solidFill>
                  <a:prstClr val="white"/>
                </a:solidFill>
                <a:cs typeface="2  Kamran" pitchFamily="2" charset="-78"/>
              </a:rPr>
              <a:t> </a:t>
            </a:r>
            <a:r>
              <a:rPr lang="fa-IR" dirty="0" err="1">
                <a:solidFill>
                  <a:prstClr val="white"/>
                </a:solidFill>
                <a:cs typeface="2  Kamran" pitchFamily="2" charset="-78"/>
              </a:rPr>
              <a:t>تباعد</a:t>
            </a:r>
            <a:r>
              <a:rPr lang="fa-IR" dirty="0">
                <a:solidFill>
                  <a:prstClr val="white"/>
                </a:solidFill>
                <a:cs typeface="2  Kamran" pitchFamily="2" charset="-78"/>
              </a:rPr>
              <a:t> </a:t>
            </a:r>
            <a:r>
              <a:rPr lang="fa-IR" dirty="0" err="1">
                <a:solidFill>
                  <a:prstClr val="white"/>
                </a:solidFill>
                <a:cs typeface="2  Kamran" pitchFamily="2" charset="-78"/>
              </a:rPr>
              <a:t>منكم</a:t>
            </a:r>
            <a:r>
              <a:rPr lang="fa-IR" dirty="0">
                <a:solidFill>
                  <a:prstClr val="white"/>
                </a:solidFill>
                <a:cs typeface="2  Kamran" pitchFamily="2" charset="-78"/>
              </a:rPr>
              <a:t> </a:t>
            </a:r>
            <a:r>
              <a:rPr lang="fa-IR" dirty="0" err="1">
                <a:solidFill>
                  <a:prstClr val="white"/>
                </a:solidFill>
                <a:cs typeface="2  Kamran" pitchFamily="2" charset="-78"/>
              </a:rPr>
              <a:t>كمطلع</a:t>
            </a:r>
            <a:r>
              <a:rPr lang="fa-IR" dirty="0">
                <a:solidFill>
                  <a:prstClr val="white"/>
                </a:solidFill>
                <a:cs typeface="2  Kamran" pitchFamily="2" charset="-78"/>
              </a:rPr>
              <a:t> </a:t>
            </a:r>
            <a:r>
              <a:rPr lang="fa-IR" dirty="0" err="1">
                <a:solidFill>
                  <a:prstClr val="white"/>
                </a:solidFill>
                <a:cs typeface="2  Kamran" pitchFamily="2" charset="-78"/>
              </a:rPr>
              <a:t>الشّمس</a:t>
            </a:r>
            <a:r>
              <a:rPr lang="fa-IR" dirty="0">
                <a:solidFill>
                  <a:prstClr val="white"/>
                </a:solidFill>
                <a:cs typeface="2  Kamran" pitchFamily="2" charset="-78"/>
              </a:rPr>
              <a:t> من </a:t>
            </a:r>
            <a:r>
              <a:rPr lang="fa-IR" dirty="0" err="1">
                <a:solidFill>
                  <a:prstClr val="white"/>
                </a:solidFill>
                <a:cs typeface="2  Kamran" pitchFamily="2" charset="-78"/>
              </a:rPr>
              <a:t>مغربها</a:t>
            </a:r>
            <a:r>
              <a:rPr lang="fa-IR" dirty="0">
                <a:solidFill>
                  <a:prstClr val="white"/>
                </a:solidFill>
                <a:cs typeface="2  Kamran" pitchFamily="2" charset="-78"/>
              </a:rPr>
              <a:t>.</a:t>
            </a:r>
          </a:p>
          <a:p>
            <a:pPr algn="ctr" rtl="1">
              <a:spcBef>
                <a:spcPts val="600"/>
              </a:spcBef>
              <a:buClr>
                <a:srgbClr val="F3A447"/>
              </a:buClr>
              <a:buSzPct val="85000"/>
            </a:pPr>
            <a:r>
              <a:rPr lang="fa-IR" dirty="0">
                <a:solidFill>
                  <a:prstClr val="white"/>
                </a:solidFill>
                <a:cs typeface="2  Kamran" pitchFamily="2" charset="-78"/>
              </a:rPr>
              <a:t> </a:t>
            </a:r>
            <a:r>
              <a:rPr lang="fa-IR" sz="3200" b="1" dirty="0" smtClean="0">
                <a:solidFill>
                  <a:prstClr val="white"/>
                </a:solidFill>
                <a:cs typeface="B Lotus" pitchFamily="2" charset="-78"/>
              </a:rPr>
              <a:t>نماز </a:t>
            </a:r>
            <a:r>
              <a:rPr lang="fa-IR" sz="3200" b="1" dirty="0">
                <a:solidFill>
                  <a:prstClr val="white"/>
                </a:solidFill>
                <a:cs typeface="B Lotus" pitchFamily="2" charset="-78"/>
              </a:rPr>
              <a:t>چهره </a:t>
            </a:r>
            <a:r>
              <a:rPr lang="fa-IR" sz="3200" b="1" dirty="0" err="1">
                <a:solidFill>
                  <a:prstClr val="white"/>
                </a:solidFill>
                <a:cs typeface="B Lotus" pitchFamily="2" charset="-78"/>
              </a:rPr>
              <a:t>شيطان</a:t>
            </a:r>
            <a:r>
              <a:rPr lang="fa-IR" sz="3200" b="1" dirty="0">
                <a:solidFill>
                  <a:prstClr val="white"/>
                </a:solidFill>
                <a:cs typeface="B Lotus" pitchFamily="2" charset="-78"/>
              </a:rPr>
              <a:t> را </a:t>
            </a:r>
            <a:r>
              <a:rPr lang="fa-IR" sz="3200" b="1" dirty="0" err="1">
                <a:solidFill>
                  <a:prstClr val="white"/>
                </a:solidFill>
                <a:cs typeface="B Lotus" pitchFamily="2" charset="-78"/>
              </a:rPr>
              <a:t>سياه</a:t>
            </a:r>
            <a:r>
              <a:rPr lang="fa-IR" sz="3200" b="1" dirty="0">
                <a:solidFill>
                  <a:prstClr val="white"/>
                </a:solidFill>
                <a:cs typeface="B Lotus" pitchFamily="2" charset="-78"/>
              </a:rPr>
              <a:t> </a:t>
            </a:r>
            <a:r>
              <a:rPr lang="fa-IR" sz="3200" b="1" dirty="0" smtClean="0">
                <a:solidFill>
                  <a:prstClr val="white"/>
                </a:solidFill>
                <a:cs typeface="B Lotus" pitchFamily="2" charset="-78"/>
              </a:rPr>
              <a:t>می </a:t>
            </a:r>
            <a:r>
              <a:rPr lang="fa-IR" sz="3200" b="1" dirty="0" err="1" smtClean="0">
                <a:solidFill>
                  <a:prstClr val="white"/>
                </a:solidFill>
                <a:cs typeface="B Lotus" pitchFamily="2" charset="-78"/>
              </a:rPr>
              <a:t>كند</a:t>
            </a:r>
            <a:r>
              <a:rPr lang="fa-IR" sz="3200" b="1" dirty="0" smtClean="0">
                <a:solidFill>
                  <a:prstClr val="white"/>
                </a:solidFill>
                <a:cs typeface="B Lotus" pitchFamily="2" charset="-78"/>
              </a:rPr>
              <a:t> </a:t>
            </a:r>
            <a:r>
              <a:rPr lang="fa-IR" sz="3200" b="1" dirty="0">
                <a:solidFill>
                  <a:prstClr val="white"/>
                </a:solidFill>
                <a:cs typeface="B Lotus" pitchFamily="2" charset="-78"/>
              </a:rPr>
              <a:t>و صدقه </a:t>
            </a:r>
            <a:r>
              <a:rPr lang="fa-IR" sz="3200" b="1" dirty="0" smtClean="0">
                <a:solidFill>
                  <a:prstClr val="white"/>
                </a:solidFill>
                <a:cs typeface="B Lotus" pitchFamily="2" charset="-78"/>
              </a:rPr>
              <a:t>پشت </a:t>
            </a:r>
            <a:r>
              <a:rPr lang="fa-IR" sz="3200" b="1" dirty="0">
                <a:solidFill>
                  <a:prstClr val="white"/>
                </a:solidFill>
                <a:cs typeface="B Lotus" pitchFamily="2" charset="-78"/>
              </a:rPr>
              <a:t>او را </a:t>
            </a:r>
            <a:r>
              <a:rPr lang="fa-IR" sz="3200" b="1" dirty="0" smtClean="0">
                <a:solidFill>
                  <a:prstClr val="white"/>
                </a:solidFill>
                <a:cs typeface="B Lotus" pitchFamily="2" charset="-78"/>
              </a:rPr>
              <a:t>می </a:t>
            </a:r>
            <a:r>
              <a:rPr lang="fa-IR" sz="3200" b="1" dirty="0" err="1" smtClean="0">
                <a:solidFill>
                  <a:prstClr val="white"/>
                </a:solidFill>
                <a:cs typeface="B Lotus" pitchFamily="2" charset="-78"/>
              </a:rPr>
              <a:t>شكند</a:t>
            </a:r>
            <a:r>
              <a:rPr lang="fa-IR" sz="3200" b="1" dirty="0" smtClean="0">
                <a:solidFill>
                  <a:prstClr val="white"/>
                </a:solidFill>
                <a:cs typeface="B Lotus" pitchFamily="2" charset="-78"/>
              </a:rPr>
              <a:t> </a:t>
            </a:r>
            <a:r>
              <a:rPr lang="fa-IR" sz="3200" b="1" dirty="0">
                <a:solidFill>
                  <a:prstClr val="white"/>
                </a:solidFill>
                <a:cs typeface="B Lotus" pitchFamily="2" charset="-78"/>
              </a:rPr>
              <a:t>و </a:t>
            </a:r>
            <a:r>
              <a:rPr lang="fa-IR" sz="3200" b="1" dirty="0" err="1">
                <a:solidFill>
                  <a:prstClr val="white"/>
                </a:solidFill>
                <a:cs typeface="B Lotus" pitchFamily="2" charset="-78"/>
              </a:rPr>
              <a:t>دوستى</a:t>
            </a:r>
            <a:r>
              <a:rPr lang="fa-IR" sz="3200" b="1" dirty="0">
                <a:solidFill>
                  <a:prstClr val="white"/>
                </a:solidFill>
                <a:cs typeface="B Lotus" pitchFamily="2" charset="-78"/>
              </a:rPr>
              <a:t> در راه خدا </a:t>
            </a:r>
            <a:r>
              <a:rPr lang="fa-IR" sz="3200" b="1" dirty="0" err="1">
                <a:solidFill>
                  <a:prstClr val="white"/>
                </a:solidFill>
                <a:cs typeface="B Lotus" pitchFamily="2" charset="-78"/>
              </a:rPr>
              <a:t>ريشه</a:t>
            </a:r>
            <a:r>
              <a:rPr lang="fa-IR" sz="3200" b="1" dirty="0">
                <a:solidFill>
                  <a:prstClr val="white"/>
                </a:solidFill>
                <a:cs typeface="B Lotus" pitchFamily="2" charset="-78"/>
              </a:rPr>
              <a:t> او را </a:t>
            </a:r>
            <a:r>
              <a:rPr lang="fa-IR" sz="3200" b="1" dirty="0" err="1">
                <a:solidFill>
                  <a:prstClr val="white"/>
                </a:solidFill>
                <a:cs typeface="B Lotus" pitchFamily="2" charset="-78"/>
              </a:rPr>
              <a:t>ميكند</a:t>
            </a:r>
            <a:r>
              <a:rPr lang="fa-IR" sz="3200" b="1" dirty="0">
                <a:solidFill>
                  <a:prstClr val="white"/>
                </a:solidFill>
                <a:cs typeface="B Lotus" pitchFamily="2" charset="-78"/>
              </a:rPr>
              <a:t> و </a:t>
            </a:r>
            <a:r>
              <a:rPr lang="fa-IR" sz="3200" b="1" dirty="0" err="1">
                <a:solidFill>
                  <a:prstClr val="white"/>
                </a:solidFill>
                <a:cs typeface="B Lotus" pitchFamily="2" charset="-78"/>
              </a:rPr>
              <a:t>وقتى</a:t>
            </a:r>
            <a:r>
              <a:rPr lang="fa-IR" sz="3200" b="1" dirty="0">
                <a:solidFill>
                  <a:prstClr val="white"/>
                </a:solidFill>
                <a:cs typeface="B Lotus" pitchFamily="2" charset="-78"/>
              </a:rPr>
              <a:t> </a:t>
            </a:r>
            <a:r>
              <a:rPr lang="fa-IR" sz="3200" b="1" dirty="0" err="1">
                <a:solidFill>
                  <a:prstClr val="white"/>
                </a:solidFill>
                <a:cs typeface="B Lotus" pitchFamily="2" charset="-78"/>
              </a:rPr>
              <a:t>چنين</a:t>
            </a:r>
            <a:r>
              <a:rPr lang="fa-IR" sz="3200" b="1" dirty="0">
                <a:solidFill>
                  <a:prstClr val="white"/>
                </a:solidFill>
                <a:cs typeface="B Lotus" pitchFamily="2" charset="-78"/>
              </a:rPr>
              <a:t> </a:t>
            </a:r>
            <a:r>
              <a:rPr lang="fa-IR" sz="3200" b="1" dirty="0" err="1">
                <a:solidFill>
                  <a:prstClr val="white"/>
                </a:solidFill>
                <a:cs typeface="B Lotus" pitchFamily="2" charset="-78"/>
              </a:rPr>
              <a:t>كرديد</a:t>
            </a:r>
            <a:r>
              <a:rPr lang="fa-IR" sz="3200" b="1" dirty="0">
                <a:solidFill>
                  <a:prstClr val="white"/>
                </a:solidFill>
                <a:cs typeface="B Lotus" pitchFamily="2" charset="-78"/>
              </a:rPr>
              <a:t> از شما </a:t>
            </a:r>
            <a:r>
              <a:rPr lang="fa-IR" sz="3200" b="1" dirty="0" smtClean="0">
                <a:solidFill>
                  <a:prstClr val="white"/>
                </a:solidFill>
                <a:cs typeface="B Lotus" pitchFamily="2" charset="-78"/>
              </a:rPr>
              <a:t>به فاصله </a:t>
            </a:r>
            <a:r>
              <a:rPr lang="fa-IR" sz="3200" b="1" dirty="0">
                <a:solidFill>
                  <a:prstClr val="white"/>
                </a:solidFill>
                <a:cs typeface="B Lotus" pitchFamily="2" charset="-78"/>
              </a:rPr>
              <a:t>شرق و غرب </a:t>
            </a:r>
            <a:r>
              <a:rPr lang="fa-IR" sz="3200" b="1" dirty="0" err="1">
                <a:solidFill>
                  <a:prstClr val="white"/>
                </a:solidFill>
                <a:cs typeface="B Lotus" pitchFamily="2" charset="-78"/>
              </a:rPr>
              <a:t>دورى</a:t>
            </a:r>
            <a:r>
              <a:rPr lang="fa-IR" sz="3200" b="1" dirty="0">
                <a:solidFill>
                  <a:prstClr val="white"/>
                </a:solidFill>
                <a:cs typeface="B Lotus" pitchFamily="2" charset="-78"/>
              </a:rPr>
              <a:t> </a:t>
            </a:r>
            <a:r>
              <a:rPr lang="fa-IR" sz="3200" b="1" dirty="0" err="1">
                <a:solidFill>
                  <a:prstClr val="white"/>
                </a:solidFill>
                <a:cs typeface="B Lotus" pitchFamily="2" charset="-78"/>
              </a:rPr>
              <a:t>كند</a:t>
            </a:r>
            <a:r>
              <a:rPr lang="fa-IR" sz="3200" b="1" dirty="0" smtClean="0">
                <a:solidFill>
                  <a:prstClr val="white"/>
                </a:solidFill>
                <a:cs typeface="B Lotus" pitchFamily="2" charset="-78"/>
              </a:rPr>
              <a:t>.</a:t>
            </a:r>
            <a:r>
              <a:rPr lang="fa-IR" sz="3200" dirty="0">
                <a:solidFill>
                  <a:prstClr val="white"/>
                </a:solidFill>
                <a:cs typeface="2  Kamran" pitchFamily="2" charset="-78"/>
              </a:rPr>
              <a:t> </a:t>
            </a:r>
            <a:endParaRPr lang="fa-IR" sz="3200" dirty="0" smtClean="0">
              <a:solidFill>
                <a:prstClr val="white"/>
              </a:solidFill>
              <a:cs typeface="2  Kamran" pitchFamily="2" charset="-78"/>
            </a:endParaRPr>
          </a:p>
          <a:p>
            <a:pPr algn="ctr" rtl="1">
              <a:spcBef>
                <a:spcPts val="600"/>
              </a:spcBef>
              <a:buClr>
                <a:srgbClr val="F3A447"/>
              </a:buClr>
              <a:buSzPct val="85000"/>
            </a:pPr>
            <a:r>
              <a:rPr lang="fa-IR" sz="1600" dirty="0" err="1" smtClean="0">
                <a:solidFill>
                  <a:prstClr val="white"/>
                </a:solidFill>
                <a:cs typeface="B Lotus" pitchFamily="2" charset="-78"/>
              </a:rPr>
              <a:t>نهج</a:t>
            </a:r>
            <a:r>
              <a:rPr lang="fa-IR" sz="1600" dirty="0" smtClean="0">
                <a:solidFill>
                  <a:prstClr val="white"/>
                </a:solidFill>
                <a:cs typeface="B Lotus" pitchFamily="2" charset="-78"/>
              </a:rPr>
              <a:t> </a:t>
            </a:r>
            <a:r>
              <a:rPr lang="fa-IR" sz="1600" dirty="0" err="1">
                <a:solidFill>
                  <a:prstClr val="white"/>
                </a:solidFill>
                <a:cs typeface="B Lotus" pitchFamily="2" charset="-78"/>
              </a:rPr>
              <a:t>الفصاحة</a:t>
            </a:r>
            <a:r>
              <a:rPr lang="fa-IR" sz="1600" dirty="0">
                <a:solidFill>
                  <a:prstClr val="white"/>
                </a:solidFill>
                <a:cs typeface="B Lotus" pitchFamily="2" charset="-78"/>
              </a:rPr>
              <a:t> مجموعه </a:t>
            </a:r>
            <a:r>
              <a:rPr lang="fa-IR" sz="1600" dirty="0" err="1">
                <a:solidFill>
                  <a:prstClr val="white"/>
                </a:solidFill>
                <a:cs typeface="B Lotus" pitchFamily="2" charset="-78"/>
              </a:rPr>
              <a:t>كلمات</a:t>
            </a:r>
            <a:r>
              <a:rPr lang="fa-IR" sz="1600" dirty="0">
                <a:solidFill>
                  <a:prstClr val="white"/>
                </a:solidFill>
                <a:cs typeface="B Lotus" pitchFamily="2" charset="-78"/>
              </a:rPr>
              <a:t> قصار حضرت رسول ص         550 </a:t>
            </a:r>
            <a:endParaRPr lang="fa-IR" sz="1600" b="1" dirty="0">
              <a:solidFill>
                <a:prstClr val="white"/>
              </a:solidFill>
              <a:cs typeface="B Lotus" pitchFamily="2" charset="-78"/>
            </a:endParaRPr>
          </a:p>
          <a:p>
            <a:pPr algn="ctr" rtl="1">
              <a:spcBef>
                <a:spcPts val="600"/>
              </a:spcBef>
              <a:buClr>
                <a:srgbClr val="F3A447"/>
              </a:buClr>
              <a:buSzPct val="85000"/>
            </a:pPr>
            <a:endParaRPr lang="fa-IR" dirty="0">
              <a:solidFill>
                <a:prstClr val="white"/>
              </a:solidFill>
              <a:cs typeface="2  Kamran" pitchFamily="2" charset="-78"/>
            </a:endParaRPr>
          </a:p>
        </p:txBody>
      </p:sp>
      <p:sp>
        <p:nvSpPr>
          <p:cNvPr id="5" name="Frame 4"/>
          <p:cNvSpPr/>
          <p:nvPr/>
        </p:nvSpPr>
        <p:spPr>
          <a:xfrm>
            <a:off x="0" y="44624"/>
            <a:ext cx="9108504" cy="6813376"/>
          </a:xfrm>
          <a:prstGeom prst="frame">
            <a:avLst>
              <a:gd name="adj1" fmla="val 4829"/>
            </a:avLst>
          </a:prstGeom>
          <a:blipFill>
            <a:blip r:embed="rId3"/>
            <a:tile tx="0" ty="0" sx="100000" sy="100000" flip="none" algn="tl"/>
          </a:blipFill>
          <a:ln w="76200">
            <a:solidFill>
              <a:srgbClr val="0147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3430671399"/>
      </p:ext>
    </p:extLst>
  </p:cSld>
  <p:clrMapOvr>
    <a:masterClrMapping/>
  </p:clrMapOvr>
  <mc:AlternateContent xmlns:mc="http://schemas.openxmlformats.org/markup-compatibility/2006" xmlns:p14="http://schemas.microsoft.com/office/powerpoint/2010/main">
    <mc:Choice Requires="p14">
      <p:transition spd="slow" p14:dur="15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nodeType="clickEffect">
                                  <p:stCondLst>
                                    <p:cond delay="0"/>
                                  </p:stCondLst>
                                  <p:iterate type="lt">
                                    <p:tmPct val="10000"/>
                                  </p:iterate>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4"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1000"/>
                                        <p:tgtEl>
                                          <p:spTgt spid="4">
                                            <p:txEl>
                                              <p:pRg st="1" end="1"/>
                                            </p:txEl>
                                          </p:spTgt>
                                        </p:tgtEl>
                                      </p:cBhvr>
                                    </p:animEffect>
                                    <p:anim calcmode="lin" valueType="num">
                                      <p:cBhvr>
                                        <p:cTn id="3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1000"/>
                                        <p:tgtEl>
                                          <p:spTgt spid="4">
                                            <p:txEl>
                                              <p:pRg st="3" end="3"/>
                                            </p:txEl>
                                          </p:spTgt>
                                        </p:tgtEl>
                                      </p:cBhvr>
                                    </p:animEffect>
                                    <p:anim calcmode="lin" valueType="num">
                                      <p:cBhvr>
                                        <p:cTn id="4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anim calcmode="lin" valueType="num">
                                      <p:cBhvr>
                                        <p:cTn id="4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1000"/>
                                        <p:tgtEl>
                                          <p:spTgt spid="4">
                                            <p:txEl>
                                              <p:pRg st="5" end="5"/>
                                            </p:txEl>
                                          </p:spTgt>
                                        </p:tgtEl>
                                      </p:cBhvr>
                                    </p:animEffect>
                                    <p:anim calcmode="lin" valueType="num">
                                      <p:cBhvr>
                                        <p:cTn id="5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5" end="5"/>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76200" y="116632"/>
            <a:ext cx="8967936" cy="6665168"/>
          </a:xfrm>
          <a:prstGeom prst="roundRect">
            <a:avLst>
              <a:gd name="adj" fmla="val 2714"/>
            </a:avLst>
          </a:prstGeom>
          <a:solidFill>
            <a:schemeClr val="accent6">
              <a:lumMod val="20000"/>
              <a:lumOff val="80000"/>
            </a:schemeClr>
          </a:solidFill>
          <a:ln w="76200">
            <a:solidFill>
              <a:srgbClr val="00B050"/>
            </a:solidFill>
          </a:ln>
          <a:effectLst>
            <a:glow rad="228600">
              <a:schemeClr val="accent6">
                <a:satMod val="175000"/>
                <a:alpha val="40000"/>
              </a:schemeClr>
            </a:glow>
            <a:outerShdw blurRad="95000" rotWithShape="0">
              <a:srgbClr val="000000">
                <a:alpha val="50000"/>
              </a:srgbClr>
            </a:outerShdw>
            <a:softEdge rad="12700"/>
          </a:effectLst>
        </p:spPr>
        <p:style>
          <a:lnRef idx="1">
            <a:schemeClr val="accent3"/>
          </a:lnRef>
          <a:fillRef idx="2">
            <a:schemeClr val="accent3"/>
          </a:fillRef>
          <a:effectRef idx="1">
            <a:schemeClr val="accent3"/>
          </a:effectRef>
          <a:fontRef idx="minor">
            <a:schemeClr val="dk1"/>
          </a:fontRef>
        </p:style>
        <p:txBody>
          <a:bodyPr rtlCol="1" anchor="ctr"/>
          <a:lstStyle/>
          <a:p>
            <a:pPr algn="ctr" rtl="1"/>
            <a:r>
              <a:rPr lang="fa-IR" sz="3200" b="1" dirty="0">
                <a:solidFill>
                  <a:prstClr val="black"/>
                </a:solidFill>
                <a:cs typeface="B Titr" pitchFamily="2" charset="-78"/>
              </a:rPr>
              <a:t>3- توجه به </a:t>
            </a:r>
            <a:r>
              <a:rPr lang="fa-IR" sz="3200" b="1" dirty="0" err="1">
                <a:solidFill>
                  <a:prstClr val="black"/>
                </a:solidFill>
                <a:cs typeface="B Titr" pitchFamily="2" charset="-78"/>
              </a:rPr>
              <a:t>مذمت‌هاي</a:t>
            </a:r>
            <a:r>
              <a:rPr lang="fa-IR" sz="3200" b="1" dirty="0">
                <a:solidFill>
                  <a:prstClr val="black"/>
                </a:solidFill>
                <a:cs typeface="B Titr" pitchFamily="2" charset="-78"/>
              </a:rPr>
              <a:t> وارده در مورد </a:t>
            </a:r>
            <a:r>
              <a:rPr lang="fa-IR" sz="3200" b="1" dirty="0" err="1">
                <a:solidFill>
                  <a:prstClr val="black"/>
                </a:solidFill>
                <a:cs typeface="B Titr" pitchFamily="2" charset="-78"/>
              </a:rPr>
              <a:t>استخفاف</a:t>
            </a:r>
            <a:r>
              <a:rPr lang="fa-IR" sz="3200" b="1" dirty="0">
                <a:solidFill>
                  <a:prstClr val="black"/>
                </a:solidFill>
                <a:cs typeface="B Titr" pitchFamily="2" charset="-78"/>
              </a:rPr>
              <a:t> به نماز </a:t>
            </a:r>
          </a:p>
          <a:p>
            <a:pPr algn="ctr" rtl="1"/>
            <a:r>
              <a:rPr lang="fa-IR" sz="3200" dirty="0">
                <a:solidFill>
                  <a:prstClr val="black"/>
                </a:solidFill>
                <a:cs typeface="B Titr" pitchFamily="2" charset="-78"/>
              </a:rPr>
              <a:t> </a:t>
            </a:r>
          </a:p>
          <a:p>
            <a:pPr algn="ctr" rtl="1"/>
            <a:endParaRPr lang="fa-IR" sz="1400" dirty="0">
              <a:solidFill>
                <a:prstClr val="black"/>
              </a:solidFill>
              <a:cs typeface="B Mehr" pitchFamily="2" charset="-78"/>
            </a:endParaRPr>
          </a:p>
          <a:p>
            <a:pPr algn="ctr" rtl="1"/>
            <a:r>
              <a:rPr lang="fa-IR" sz="1400" dirty="0">
                <a:solidFill>
                  <a:prstClr val="black"/>
                </a:solidFill>
                <a:cs typeface="B Lotus" pitchFamily="2" charset="-78"/>
              </a:rPr>
              <a:t>امام صادق </a:t>
            </a:r>
            <a:r>
              <a:rPr lang="fa-IR" sz="1050" dirty="0">
                <a:solidFill>
                  <a:prstClr val="black"/>
                </a:solidFill>
                <a:cs typeface="B Lotus" pitchFamily="2" charset="-78"/>
              </a:rPr>
              <a:t>(عليه‌ السلام) ؛</a:t>
            </a:r>
          </a:p>
          <a:p>
            <a:pPr algn="ctr" rtl="1"/>
            <a:r>
              <a:rPr lang="fa-IR" sz="1200" dirty="0">
                <a:solidFill>
                  <a:prstClr val="black"/>
                </a:solidFill>
                <a:cs typeface="B Lotus" pitchFamily="2" charset="-78"/>
              </a:rPr>
              <a:t>« يا حمّادُ! </a:t>
            </a:r>
            <a:r>
              <a:rPr lang="fa-IR" sz="1200" dirty="0" err="1">
                <a:solidFill>
                  <a:prstClr val="black"/>
                </a:solidFill>
                <a:cs typeface="B Lotus" pitchFamily="2" charset="-78"/>
              </a:rPr>
              <a:t>لاتُحسِنُ</a:t>
            </a:r>
            <a:r>
              <a:rPr lang="fa-IR" sz="1200" dirty="0">
                <a:solidFill>
                  <a:prstClr val="black"/>
                </a:solidFill>
                <a:cs typeface="B Lotus" pitchFamily="2" charset="-78"/>
              </a:rPr>
              <a:t> </a:t>
            </a:r>
            <a:r>
              <a:rPr lang="fa-IR" sz="1200" dirty="0" err="1">
                <a:solidFill>
                  <a:prstClr val="black"/>
                </a:solidFill>
                <a:cs typeface="B Lotus" pitchFamily="2" charset="-78"/>
              </a:rPr>
              <a:t>أن</a:t>
            </a:r>
            <a:r>
              <a:rPr lang="fa-IR" sz="1200" dirty="0">
                <a:solidFill>
                  <a:prstClr val="black"/>
                </a:solidFill>
                <a:cs typeface="B Lotus" pitchFamily="2" charset="-78"/>
              </a:rPr>
              <a:t>‌ </a:t>
            </a:r>
            <a:r>
              <a:rPr lang="fa-IR" sz="1200" dirty="0" err="1">
                <a:solidFill>
                  <a:prstClr val="black"/>
                </a:solidFill>
                <a:cs typeface="B Lotus" pitchFamily="2" charset="-78"/>
              </a:rPr>
              <a:t>تصلّيَ</a:t>
            </a:r>
            <a:r>
              <a:rPr lang="fa-IR" sz="1200" dirty="0">
                <a:solidFill>
                  <a:prstClr val="black"/>
                </a:solidFill>
                <a:cs typeface="B Lotus" pitchFamily="2" charset="-78"/>
              </a:rPr>
              <a:t>. ما اَقبَحَ بِالرَّجُلِ مِنکُم ‌يأتي عليه سِتُّونَ سَنَةً أو سَبعُونَ سَنَةً، فلَايُقيمُ صَلوةً واحدةً بحدودها تامّة.»</a:t>
            </a:r>
            <a:endParaRPr lang="fa-IR" sz="1100" dirty="0">
              <a:solidFill>
                <a:prstClr val="black"/>
              </a:solidFill>
              <a:cs typeface="B Lotus" pitchFamily="2" charset="-78"/>
            </a:endParaRPr>
          </a:p>
          <a:p>
            <a:pPr algn="justLow" rtl="1">
              <a:lnSpc>
                <a:spcPct val="150000"/>
              </a:lnSpc>
            </a:pPr>
            <a:r>
              <a:rPr lang="fa-IR" sz="3200" b="1" dirty="0">
                <a:solidFill>
                  <a:prstClr val="black"/>
                </a:solidFill>
                <a:latin typeface="Gill Sans MT"/>
                <a:cs typeface="B Lotus" pitchFamily="2" charset="-78"/>
              </a:rPr>
              <a:t>ای </a:t>
            </a:r>
            <a:r>
              <a:rPr lang="fa-IR" sz="3200" b="1" dirty="0" err="1">
                <a:solidFill>
                  <a:prstClr val="black"/>
                </a:solidFill>
                <a:latin typeface="Gill Sans MT"/>
                <a:cs typeface="B Lotus" pitchFamily="2" charset="-78"/>
              </a:rPr>
              <a:t>حماد</a:t>
            </a:r>
            <a:r>
              <a:rPr lang="fa-IR" sz="3200" b="1" dirty="0">
                <a:solidFill>
                  <a:prstClr val="black"/>
                </a:solidFill>
                <a:latin typeface="Gill Sans MT"/>
                <a:cs typeface="B Lotus" pitchFamily="2" charset="-78"/>
              </a:rPr>
              <a:t> ! نماز را خوب نخواندی . واقعا چقدر زشت است برای مردی که شصت هفتاد سال از عمرش می گذرد و حال آنکه نمی تواند یک نماز کامل با مراعات حدود کامله آن بخواند.  </a:t>
            </a:r>
          </a:p>
          <a:p>
            <a:pPr algn="ctr" rtl="1"/>
            <a:r>
              <a:rPr lang="fa-IR" sz="2800" dirty="0">
                <a:solidFill>
                  <a:prstClr val="black"/>
                </a:solidFill>
                <a:latin typeface="Gill Sans MT"/>
                <a:cs typeface="B Lotus" pitchFamily="2" charset="-78"/>
              </a:rPr>
              <a:t> </a:t>
            </a:r>
            <a:r>
              <a:rPr lang="fa-IR" sz="1200" dirty="0">
                <a:solidFill>
                  <a:prstClr val="black"/>
                </a:solidFill>
                <a:cs typeface="B Lotus" pitchFamily="2" charset="-78"/>
              </a:rPr>
              <a:t>کافی 3 / 311 /8 – امالی صدوق ص337 / ح </a:t>
            </a:r>
            <a:r>
              <a:rPr lang="fa-IR" sz="1200" dirty="0" smtClean="0">
                <a:solidFill>
                  <a:prstClr val="black"/>
                </a:solidFill>
                <a:cs typeface="B Lotus" pitchFamily="2" charset="-78"/>
              </a:rPr>
              <a:t>13</a:t>
            </a:r>
          </a:p>
          <a:p>
            <a:pPr algn="ctr" rtl="1"/>
            <a:endParaRPr lang="fa-IR" sz="1200" dirty="0">
              <a:solidFill>
                <a:prstClr val="black"/>
              </a:solidFill>
              <a:cs typeface="B Lotus" pitchFamily="2" charset="-78"/>
            </a:endParaRPr>
          </a:p>
        </p:txBody>
      </p:sp>
    </p:spTree>
    <p:extLst>
      <p:ext uri="{BB962C8B-B14F-4D97-AF65-F5344CB8AC3E}">
        <p14:creationId xmlns:p14="http://schemas.microsoft.com/office/powerpoint/2010/main" val="61166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176064" y="152400"/>
            <a:ext cx="8788424" cy="6553200"/>
          </a:xfrm>
          <a:prstGeom prst="roundRect">
            <a:avLst>
              <a:gd name="adj" fmla="val 2236"/>
            </a:avLst>
          </a:prstGeom>
          <a:solidFill>
            <a:schemeClr val="accent6">
              <a:lumMod val="40000"/>
              <a:lumOff val="60000"/>
            </a:schemeClr>
          </a:solidFill>
          <a:ln w="76200">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fa-IR" sz="1200" dirty="0">
                <a:solidFill>
                  <a:prstClr val="black"/>
                </a:solidFill>
                <a:cs typeface="B Mehr" pitchFamily="2" charset="-78"/>
              </a:rPr>
              <a:t>امام باقر (علیه </a:t>
            </a:r>
            <a:r>
              <a:rPr lang="fa-IR" sz="1200" dirty="0" err="1">
                <a:solidFill>
                  <a:prstClr val="black"/>
                </a:solidFill>
                <a:cs typeface="B Mehr" pitchFamily="2" charset="-78"/>
              </a:rPr>
              <a:t>السلام</a:t>
            </a:r>
            <a:r>
              <a:rPr lang="fa-IR" sz="1200" dirty="0">
                <a:solidFill>
                  <a:prstClr val="black"/>
                </a:solidFill>
                <a:cs typeface="B Mehr" pitchFamily="2" charset="-78"/>
              </a:rPr>
              <a:t> )</a:t>
            </a:r>
          </a:p>
          <a:p>
            <a:pPr algn="justLow" rtl="1"/>
            <a:r>
              <a:rPr lang="fa-IR" sz="1200" dirty="0">
                <a:solidFill>
                  <a:prstClr val="black"/>
                </a:solidFill>
                <a:cs typeface="B Mehr" pitchFamily="2" charset="-78"/>
              </a:rPr>
              <a:t>بینا رسول الله (صلی الله علیه </a:t>
            </a:r>
            <a:r>
              <a:rPr lang="fa-IR" sz="1200" dirty="0" err="1">
                <a:solidFill>
                  <a:prstClr val="black"/>
                </a:solidFill>
                <a:cs typeface="B Mehr" pitchFamily="2" charset="-78"/>
              </a:rPr>
              <a:t>وآله</a:t>
            </a:r>
            <a:r>
              <a:rPr lang="fa-IR" sz="1200" dirty="0">
                <a:solidFill>
                  <a:prstClr val="black"/>
                </a:solidFill>
                <a:cs typeface="B Mehr" pitchFamily="2" charset="-78"/>
              </a:rPr>
              <a:t> )  </a:t>
            </a:r>
            <a:r>
              <a:rPr lang="fa-IR" sz="1200" dirty="0" err="1">
                <a:solidFill>
                  <a:prstClr val="black"/>
                </a:solidFill>
                <a:cs typeface="B Mehr" pitchFamily="2" charset="-78"/>
              </a:rPr>
              <a:t>جالسٌ</a:t>
            </a:r>
            <a:r>
              <a:rPr lang="fa-IR" sz="1200" dirty="0">
                <a:solidFill>
                  <a:prstClr val="black"/>
                </a:solidFill>
                <a:cs typeface="B Mehr" pitchFamily="2" charset="-78"/>
              </a:rPr>
              <a:t> فی </a:t>
            </a:r>
            <a:r>
              <a:rPr lang="fa-IR" sz="1200" dirty="0" err="1">
                <a:solidFill>
                  <a:prstClr val="black"/>
                </a:solidFill>
                <a:cs typeface="B Mehr" pitchFamily="2" charset="-78"/>
              </a:rPr>
              <a:t>المسجدِ</a:t>
            </a:r>
            <a:r>
              <a:rPr lang="fa-IR" sz="1200" dirty="0">
                <a:solidFill>
                  <a:prstClr val="black"/>
                </a:solidFill>
                <a:cs typeface="B Mehr" pitchFamily="2" charset="-78"/>
              </a:rPr>
              <a:t> </a:t>
            </a:r>
            <a:r>
              <a:rPr lang="fa-IR" sz="1200" dirty="0" err="1">
                <a:solidFill>
                  <a:prstClr val="black"/>
                </a:solidFill>
                <a:cs typeface="B Mehr" pitchFamily="2" charset="-78"/>
              </a:rPr>
              <a:t>إذ</a:t>
            </a:r>
            <a:r>
              <a:rPr lang="fa-IR" sz="1200" dirty="0">
                <a:solidFill>
                  <a:prstClr val="black"/>
                </a:solidFill>
                <a:cs typeface="B Mehr" pitchFamily="2" charset="-78"/>
              </a:rPr>
              <a:t> </a:t>
            </a:r>
            <a:r>
              <a:rPr lang="fa-IR" sz="1200" dirty="0" err="1">
                <a:solidFill>
                  <a:prstClr val="black"/>
                </a:solidFill>
                <a:cs typeface="B Mehr" pitchFamily="2" charset="-78"/>
              </a:rPr>
              <a:t>دَخَلَ</a:t>
            </a:r>
            <a:r>
              <a:rPr lang="fa-IR" sz="1200" dirty="0">
                <a:solidFill>
                  <a:prstClr val="black"/>
                </a:solidFill>
                <a:cs typeface="B Mehr" pitchFamily="2" charset="-78"/>
              </a:rPr>
              <a:t> </a:t>
            </a:r>
            <a:r>
              <a:rPr lang="fa-IR" sz="1200" dirty="0" err="1">
                <a:solidFill>
                  <a:prstClr val="black"/>
                </a:solidFill>
                <a:cs typeface="B Mehr" pitchFamily="2" charset="-78"/>
              </a:rPr>
              <a:t>رَجُلٌ</a:t>
            </a:r>
            <a:r>
              <a:rPr lang="fa-IR" sz="1200" dirty="0">
                <a:solidFill>
                  <a:prstClr val="black"/>
                </a:solidFill>
                <a:cs typeface="B Mehr" pitchFamily="2" charset="-78"/>
              </a:rPr>
              <a:t> </a:t>
            </a:r>
            <a:r>
              <a:rPr lang="fa-IR" sz="1200" dirty="0" err="1">
                <a:solidFill>
                  <a:prstClr val="black"/>
                </a:solidFill>
                <a:cs typeface="B Mehr" pitchFamily="2" charset="-78"/>
              </a:rPr>
              <a:t>فَقَامَ</a:t>
            </a:r>
            <a:r>
              <a:rPr lang="fa-IR" sz="1200" dirty="0">
                <a:solidFill>
                  <a:prstClr val="black"/>
                </a:solidFill>
                <a:cs typeface="B Mehr" pitchFamily="2" charset="-78"/>
              </a:rPr>
              <a:t> </a:t>
            </a:r>
            <a:r>
              <a:rPr lang="fa-IR" sz="1200" dirty="0" err="1">
                <a:solidFill>
                  <a:prstClr val="black"/>
                </a:solidFill>
                <a:cs typeface="B Mehr" pitchFamily="2" charset="-78"/>
              </a:rPr>
              <a:t>یُصلِّی</a:t>
            </a:r>
            <a:r>
              <a:rPr lang="fa-IR" sz="1200" dirty="0">
                <a:solidFill>
                  <a:prstClr val="black"/>
                </a:solidFill>
                <a:cs typeface="B Mehr" pitchFamily="2" charset="-78"/>
              </a:rPr>
              <a:t> </a:t>
            </a:r>
            <a:r>
              <a:rPr lang="fa-IR" sz="1200" dirty="0" err="1">
                <a:solidFill>
                  <a:prstClr val="black"/>
                </a:solidFill>
                <a:cs typeface="B Mehr" pitchFamily="2" charset="-78"/>
              </a:rPr>
              <a:t>فَلَم</a:t>
            </a:r>
            <a:r>
              <a:rPr lang="fa-IR" sz="1200" dirty="0">
                <a:solidFill>
                  <a:prstClr val="black"/>
                </a:solidFill>
                <a:cs typeface="B Mehr" pitchFamily="2" charset="-78"/>
              </a:rPr>
              <a:t> </a:t>
            </a:r>
            <a:r>
              <a:rPr lang="fa-IR" sz="1200" dirty="0" err="1">
                <a:solidFill>
                  <a:prstClr val="black"/>
                </a:solidFill>
                <a:cs typeface="B Mehr" pitchFamily="2" charset="-78"/>
              </a:rPr>
              <a:t>یُتِمَّ</a:t>
            </a:r>
            <a:r>
              <a:rPr lang="fa-IR" sz="1200" dirty="0">
                <a:solidFill>
                  <a:prstClr val="black"/>
                </a:solidFill>
                <a:cs typeface="B Mehr" pitchFamily="2" charset="-78"/>
              </a:rPr>
              <a:t> </a:t>
            </a:r>
            <a:r>
              <a:rPr lang="fa-IR" sz="1200" dirty="0" err="1">
                <a:solidFill>
                  <a:prstClr val="black"/>
                </a:solidFill>
                <a:cs typeface="B Mehr" pitchFamily="2" charset="-78"/>
              </a:rPr>
              <a:t>رکوعَهُ</a:t>
            </a:r>
            <a:r>
              <a:rPr lang="fa-IR" sz="1200" dirty="0">
                <a:solidFill>
                  <a:prstClr val="black"/>
                </a:solidFill>
                <a:cs typeface="B Mehr" pitchFamily="2" charset="-78"/>
              </a:rPr>
              <a:t> </a:t>
            </a:r>
            <a:r>
              <a:rPr lang="fa-IR" sz="1200" dirty="0" err="1">
                <a:solidFill>
                  <a:prstClr val="black"/>
                </a:solidFill>
                <a:cs typeface="B Mehr" pitchFamily="2" charset="-78"/>
              </a:rPr>
              <a:t>ولاسُجُودَه</a:t>
            </a:r>
            <a:r>
              <a:rPr lang="fa-IR" sz="1200" dirty="0">
                <a:solidFill>
                  <a:prstClr val="black"/>
                </a:solidFill>
                <a:cs typeface="B Mehr" pitchFamily="2" charset="-78"/>
              </a:rPr>
              <a:t> </a:t>
            </a:r>
            <a:r>
              <a:rPr lang="fa-IR" sz="1200" dirty="0" err="1">
                <a:solidFill>
                  <a:prstClr val="black"/>
                </a:solidFill>
                <a:cs typeface="B Mehr" pitchFamily="2" charset="-78"/>
              </a:rPr>
              <a:t>فَقَالَ</a:t>
            </a:r>
            <a:r>
              <a:rPr lang="fa-IR" sz="1200" dirty="0">
                <a:solidFill>
                  <a:prstClr val="black"/>
                </a:solidFill>
                <a:cs typeface="B Mehr" pitchFamily="2" charset="-78"/>
              </a:rPr>
              <a:t> (</a:t>
            </a:r>
            <a:r>
              <a:rPr lang="fa-IR" sz="1200" dirty="0" err="1">
                <a:solidFill>
                  <a:prstClr val="black"/>
                </a:solidFill>
                <a:cs typeface="B Mehr" pitchFamily="2" charset="-78"/>
              </a:rPr>
              <a:t>صَلَّی</a:t>
            </a:r>
            <a:r>
              <a:rPr lang="fa-IR" sz="1200" dirty="0">
                <a:solidFill>
                  <a:prstClr val="black"/>
                </a:solidFill>
                <a:cs typeface="B Mehr" pitchFamily="2" charset="-78"/>
              </a:rPr>
              <a:t> </a:t>
            </a:r>
            <a:r>
              <a:rPr lang="fa-IR" sz="1200" dirty="0" err="1">
                <a:solidFill>
                  <a:prstClr val="black"/>
                </a:solidFill>
                <a:cs typeface="B Mehr" pitchFamily="2" charset="-78"/>
              </a:rPr>
              <a:t>اللهُ</a:t>
            </a:r>
            <a:r>
              <a:rPr lang="fa-IR" sz="1200" dirty="0">
                <a:solidFill>
                  <a:prstClr val="black"/>
                </a:solidFill>
                <a:cs typeface="B Mehr" pitchFamily="2" charset="-78"/>
              </a:rPr>
              <a:t> علیه </a:t>
            </a:r>
            <a:r>
              <a:rPr lang="fa-IR" sz="1200" dirty="0" err="1">
                <a:solidFill>
                  <a:prstClr val="black"/>
                </a:solidFill>
                <a:cs typeface="B Mehr" pitchFamily="2" charset="-78"/>
              </a:rPr>
              <a:t>وَ</a:t>
            </a:r>
            <a:r>
              <a:rPr lang="fa-IR" sz="1200" dirty="0">
                <a:solidFill>
                  <a:prstClr val="black"/>
                </a:solidFill>
                <a:cs typeface="B Mehr" pitchFamily="2" charset="-78"/>
              </a:rPr>
              <a:t> </a:t>
            </a:r>
            <a:r>
              <a:rPr lang="fa-IR" sz="1200" dirty="0" err="1">
                <a:solidFill>
                  <a:prstClr val="black"/>
                </a:solidFill>
                <a:cs typeface="B Mehr" pitchFamily="2" charset="-78"/>
              </a:rPr>
              <a:t>آله</a:t>
            </a:r>
            <a:r>
              <a:rPr lang="fa-IR" sz="1200" dirty="0">
                <a:solidFill>
                  <a:prstClr val="black"/>
                </a:solidFill>
                <a:cs typeface="B Mehr" pitchFamily="2" charset="-78"/>
              </a:rPr>
              <a:t>)  </a:t>
            </a:r>
            <a:r>
              <a:rPr lang="fa-IR" sz="1200" dirty="0" err="1">
                <a:solidFill>
                  <a:prstClr val="black"/>
                </a:solidFill>
                <a:cs typeface="B Mehr" pitchFamily="2" charset="-78"/>
              </a:rPr>
              <a:t>نَقرٌ</a:t>
            </a:r>
            <a:r>
              <a:rPr lang="fa-IR" sz="1200" dirty="0">
                <a:solidFill>
                  <a:prstClr val="black"/>
                </a:solidFill>
                <a:cs typeface="B Mehr" pitchFamily="2" charset="-78"/>
              </a:rPr>
              <a:t> </a:t>
            </a:r>
            <a:r>
              <a:rPr lang="fa-IR" sz="1200" dirty="0" err="1">
                <a:solidFill>
                  <a:prstClr val="black"/>
                </a:solidFill>
                <a:cs typeface="B Mehr" pitchFamily="2" charset="-78"/>
              </a:rPr>
              <a:t>کَنَقرِ</a:t>
            </a:r>
            <a:r>
              <a:rPr lang="fa-IR" sz="1200" dirty="0">
                <a:solidFill>
                  <a:prstClr val="black"/>
                </a:solidFill>
                <a:cs typeface="B Mehr" pitchFamily="2" charset="-78"/>
              </a:rPr>
              <a:t> </a:t>
            </a:r>
            <a:r>
              <a:rPr lang="fa-IR" sz="1200" dirty="0" err="1">
                <a:solidFill>
                  <a:prstClr val="black"/>
                </a:solidFill>
                <a:cs typeface="B Mehr" pitchFamily="2" charset="-78"/>
              </a:rPr>
              <a:t>الغُرابِ</a:t>
            </a:r>
            <a:r>
              <a:rPr lang="fa-IR" sz="1200" dirty="0">
                <a:solidFill>
                  <a:prstClr val="black"/>
                </a:solidFill>
                <a:cs typeface="B Mehr" pitchFamily="2" charset="-78"/>
              </a:rPr>
              <a:t> ، </a:t>
            </a:r>
            <a:r>
              <a:rPr lang="fa-IR" sz="1200" dirty="0" err="1">
                <a:solidFill>
                  <a:prstClr val="black"/>
                </a:solidFill>
                <a:cs typeface="B Mehr" pitchFamily="2" charset="-78"/>
              </a:rPr>
              <a:t>لَئِن</a:t>
            </a:r>
            <a:r>
              <a:rPr lang="fa-IR" sz="1200" dirty="0">
                <a:solidFill>
                  <a:prstClr val="black"/>
                </a:solidFill>
                <a:cs typeface="B Mehr" pitchFamily="2" charset="-78"/>
              </a:rPr>
              <a:t> </a:t>
            </a:r>
            <a:r>
              <a:rPr lang="fa-IR" sz="1200" dirty="0" err="1">
                <a:solidFill>
                  <a:prstClr val="black"/>
                </a:solidFill>
                <a:cs typeface="B Mehr" pitchFamily="2" charset="-78"/>
              </a:rPr>
              <a:t>ماتَ</a:t>
            </a:r>
            <a:r>
              <a:rPr lang="fa-IR" sz="1200" dirty="0">
                <a:solidFill>
                  <a:prstClr val="black"/>
                </a:solidFill>
                <a:cs typeface="B Mehr" pitchFamily="2" charset="-78"/>
              </a:rPr>
              <a:t> </a:t>
            </a:r>
            <a:r>
              <a:rPr lang="fa-IR" sz="1200" dirty="0" err="1">
                <a:solidFill>
                  <a:prstClr val="black"/>
                </a:solidFill>
                <a:cs typeface="B Mehr" pitchFamily="2" charset="-78"/>
              </a:rPr>
              <a:t>هذا</a:t>
            </a:r>
            <a:r>
              <a:rPr lang="fa-IR" sz="1200" dirty="0">
                <a:solidFill>
                  <a:prstClr val="black"/>
                </a:solidFill>
                <a:cs typeface="B Mehr" pitchFamily="2" charset="-78"/>
              </a:rPr>
              <a:t> و </a:t>
            </a:r>
            <a:r>
              <a:rPr lang="fa-IR" sz="1200" dirty="0" err="1">
                <a:solidFill>
                  <a:prstClr val="black"/>
                </a:solidFill>
                <a:cs typeface="B Mehr" pitchFamily="2" charset="-78"/>
              </a:rPr>
              <a:t>هکذا</a:t>
            </a:r>
            <a:r>
              <a:rPr lang="fa-IR" sz="1200" dirty="0">
                <a:solidFill>
                  <a:prstClr val="black"/>
                </a:solidFill>
                <a:cs typeface="B Mehr" pitchFamily="2" charset="-78"/>
              </a:rPr>
              <a:t> </a:t>
            </a:r>
            <a:r>
              <a:rPr lang="fa-IR" sz="1200" dirty="0" err="1">
                <a:solidFill>
                  <a:prstClr val="black"/>
                </a:solidFill>
                <a:cs typeface="B Mehr" pitchFamily="2" charset="-78"/>
              </a:rPr>
              <a:t>صلَاتُهُ</a:t>
            </a:r>
            <a:r>
              <a:rPr lang="fa-IR" sz="1200" dirty="0">
                <a:solidFill>
                  <a:prstClr val="black"/>
                </a:solidFill>
                <a:cs typeface="B Mehr" pitchFamily="2" charset="-78"/>
              </a:rPr>
              <a:t> </a:t>
            </a:r>
            <a:r>
              <a:rPr lang="fa-IR" sz="1200" dirty="0" err="1">
                <a:solidFill>
                  <a:prstClr val="black"/>
                </a:solidFill>
                <a:cs typeface="B Mehr" pitchFamily="2" charset="-78"/>
              </a:rPr>
              <a:t>لَیَمُوتَنَّ</a:t>
            </a:r>
            <a:r>
              <a:rPr lang="fa-IR" sz="1200" dirty="0">
                <a:solidFill>
                  <a:prstClr val="black"/>
                </a:solidFill>
                <a:cs typeface="B Mehr" pitchFamily="2" charset="-78"/>
              </a:rPr>
              <a:t> </a:t>
            </a:r>
            <a:r>
              <a:rPr lang="fa-IR" sz="1200" dirty="0" err="1">
                <a:solidFill>
                  <a:prstClr val="black"/>
                </a:solidFill>
                <a:cs typeface="B Mehr" pitchFamily="2" charset="-78"/>
              </a:rPr>
              <a:t>علَی</a:t>
            </a:r>
            <a:r>
              <a:rPr lang="fa-IR" sz="1200" dirty="0">
                <a:solidFill>
                  <a:prstClr val="black"/>
                </a:solidFill>
                <a:cs typeface="B Mehr" pitchFamily="2" charset="-78"/>
              </a:rPr>
              <a:t> </a:t>
            </a:r>
            <a:r>
              <a:rPr lang="fa-IR" sz="1200" dirty="0" err="1">
                <a:solidFill>
                  <a:prstClr val="black"/>
                </a:solidFill>
                <a:cs typeface="B Mehr" pitchFamily="2" charset="-78"/>
              </a:rPr>
              <a:t>غَیرِ</a:t>
            </a:r>
            <a:r>
              <a:rPr lang="fa-IR" sz="1200" dirty="0">
                <a:solidFill>
                  <a:prstClr val="black"/>
                </a:solidFill>
                <a:cs typeface="B Mehr" pitchFamily="2" charset="-78"/>
              </a:rPr>
              <a:t> دینی</a:t>
            </a:r>
          </a:p>
          <a:p>
            <a:pPr algn="justLow" rtl="1"/>
            <a:r>
              <a:rPr lang="fa-IR" sz="1200" dirty="0">
                <a:solidFill>
                  <a:prstClr val="black"/>
                </a:solidFill>
                <a:cs typeface="2  Homa" pitchFamily="2" charset="-78"/>
              </a:rPr>
              <a:t>کافی / حفظ آداب نماز/3 ص 268 </a:t>
            </a:r>
            <a:r>
              <a:rPr lang="fa-IR" sz="2200" dirty="0">
                <a:solidFill>
                  <a:prstClr val="white"/>
                </a:solidFill>
              </a:rPr>
              <a:t> </a:t>
            </a:r>
            <a:endParaRPr lang="fa-IR" sz="3600" dirty="0">
              <a:solidFill>
                <a:prstClr val="white"/>
              </a:solidFill>
            </a:endParaRPr>
          </a:p>
          <a:p>
            <a:pPr algn="justLow" rtl="1"/>
            <a:r>
              <a:rPr lang="fa-IR" sz="2000" dirty="0">
                <a:solidFill>
                  <a:prstClr val="black"/>
                </a:solidFill>
                <a:cs typeface="2  Homa" pitchFamily="2" charset="-78"/>
              </a:rPr>
              <a:t> </a:t>
            </a:r>
            <a:r>
              <a:rPr lang="fa-IR" sz="2800" dirty="0">
                <a:solidFill>
                  <a:prstClr val="black"/>
                </a:solidFill>
                <a:cs typeface="B Mitra" pitchFamily="2" charset="-78"/>
              </a:rPr>
              <a:t>امام باقر (ع) فرمودند : </a:t>
            </a:r>
          </a:p>
          <a:p>
            <a:pPr algn="justLow" rtl="1"/>
            <a:r>
              <a:rPr lang="fa-IR" sz="2800" dirty="0">
                <a:solidFill>
                  <a:prstClr val="black"/>
                </a:solidFill>
                <a:cs typeface="B Mitra" pitchFamily="2" charset="-78"/>
              </a:rPr>
              <a:t>رسول خدا (ص) در مسجد نشسته بود </a:t>
            </a:r>
            <a:r>
              <a:rPr lang="fa-IR" sz="2800" dirty="0" err="1">
                <a:solidFill>
                  <a:prstClr val="black"/>
                </a:solidFill>
                <a:cs typeface="B Mitra" pitchFamily="2" charset="-78"/>
              </a:rPr>
              <a:t>كه</a:t>
            </a:r>
            <a:r>
              <a:rPr lang="fa-IR" sz="2800" dirty="0">
                <a:solidFill>
                  <a:prstClr val="black"/>
                </a:solidFill>
                <a:cs typeface="B Mitra" pitchFamily="2" charset="-78"/>
              </a:rPr>
              <a:t> </a:t>
            </a:r>
            <a:r>
              <a:rPr lang="fa-IR" sz="2800" dirty="0" err="1">
                <a:solidFill>
                  <a:prstClr val="black"/>
                </a:solidFill>
                <a:cs typeface="B Mitra" pitchFamily="2" charset="-78"/>
              </a:rPr>
              <a:t>مردى</a:t>
            </a:r>
            <a:r>
              <a:rPr lang="fa-IR" sz="2800" dirty="0">
                <a:solidFill>
                  <a:prstClr val="black"/>
                </a:solidFill>
                <a:cs typeface="B Mitra" pitchFamily="2" charset="-78"/>
              </a:rPr>
              <a:t> وارد مسجد شد و به نماز </a:t>
            </a:r>
            <a:r>
              <a:rPr lang="fa-IR" sz="2800" dirty="0" err="1">
                <a:solidFill>
                  <a:prstClr val="black"/>
                </a:solidFill>
                <a:cs typeface="B Mitra" pitchFamily="2" charset="-78"/>
              </a:rPr>
              <a:t>ايستاد</a:t>
            </a:r>
            <a:r>
              <a:rPr lang="fa-IR" sz="2800" dirty="0">
                <a:solidFill>
                  <a:prstClr val="black"/>
                </a:solidFill>
                <a:cs typeface="B Mitra" pitchFamily="2" charset="-78"/>
              </a:rPr>
              <a:t>، امّا نه </a:t>
            </a:r>
            <a:r>
              <a:rPr lang="fa-IR" sz="2800" dirty="0" err="1">
                <a:solidFill>
                  <a:prstClr val="black"/>
                </a:solidFill>
                <a:cs typeface="B Mitra" pitchFamily="2" charset="-78"/>
              </a:rPr>
              <a:t>ركوع</a:t>
            </a:r>
            <a:r>
              <a:rPr lang="fa-IR" sz="2800" dirty="0">
                <a:solidFill>
                  <a:prstClr val="black"/>
                </a:solidFill>
                <a:cs typeface="B Mitra" pitchFamily="2" charset="-78"/>
              </a:rPr>
              <a:t> او </a:t>
            </a:r>
            <a:r>
              <a:rPr lang="fa-IR" sz="2800" dirty="0" err="1">
                <a:solidFill>
                  <a:prstClr val="black"/>
                </a:solidFill>
                <a:cs typeface="B Mitra" pitchFamily="2" charset="-78"/>
              </a:rPr>
              <a:t>كامل</a:t>
            </a:r>
            <a:r>
              <a:rPr lang="fa-IR" sz="2800" dirty="0">
                <a:solidFill>
                  <a:prstClr val="black"/>
                </a:solidFill>
                <a:cs typeface="B Mitra" pitchFamily="2" charset="-78"/>
              </a:rPr>
              <a:t> بود و نه </a:t>
            </a:r>
            <a:r>
              <a:rPr lang="fa-IR" sz="2800" dirty="0" err="1">
                <a:solidFill>
                  <a:prstClr val="black"/>
                </a:solidFill>
                <a:cs typeface="B Mitra" pitchFamily="2" charset="-78"/>
              </a:rPr>
              <a:t>سجده‏هاى</a:t>
            </a:r>
            <a:r>
              <a:rPr lang="fa-IR" sz="2800" dirty="0">
                <a:solidFill>
                  <a:prstClr val="black"/>
                </a:solidFill>
                <a:cs typeface="B Mitra" pitchFamily="2" charset="-78"/>
              </a:rPr>
              <a:t> او. رسول خدا فرمود: همانند زاغ </a:t>
            </a:r>
            <a:r>
              <a:rPr lang="fa-IR" sz="2800" dirty="0" err="1">
                <a:solidFill>
                  <a:prstClr val="black"/>
                </a:solidFill>
                <a:cs typeface="B Mitra" pitchFamily="2" charset="-78"/>
              </a:rPr>
              <a:t>نوك</a:t>
            </a:r>
            <a:r>
              <a:rPr lang="fa-IR" sz="2800" dirty="0">
                <a:solidFill>
                  <a:prstClr val="black"/>
                </a:solidFill>
                <a:cs typeface="B Mitra" pitchFamily="2" charset="-78"/>
              </a:rPr>
              <a:t> خود را بر </a:t>
            </a:r>
            <a:r>
              <a:rPr lang="fa-IR" sz="2800" dirty="0" err="1">
                <a:solidFill>
                  <a:prstClr val="black"/>
                </a:solidFill>
                <a:cs typeface="B Mitra" pitchFamily="2" charset="-78"/>
              </a:rPr>
              <a:t>زمين</a:t>
            </a:r>
            <a:r>
              <a:rPr lang="fa-IR" sz="2800" dirty="0">
                <a:solidFill>
                  <a:prstClr val="black"/>
                </a:solidFill>
                <a:cs typeface="B Mitra" pitchFamily="2" charset="-78"/>
              </a:rPr>
              <a:t> </a:t>
            </a:r>
            <a:r>
              <a:rPr lang="fa-IR" sz="2800" dirty="0" err="1">
                <a:solidFill>
                  <a:prstClr val="black"/>
                </a:solidFill>
                <a:cs typeface="B Mitra" pitchFamily="2" charset="-78"/>
              </a:rPr>
              <a:t>مى‏گذارد</a:t>
            </a:r>
            <a:r>
              <a:rPr lang="fa-IR" sz="2800" dirty="0">
                <a:solidFill>
                  <a:prstClr val="black"/>
                </a:solidFill>
                <a:cs typeface="B Mitra" pitchFamily="2" charset="-78"/>
              </a:rPr>
              <a:t> و بر </a:t>
            </a:r>
            <a:r>
              <a:rPr lang="fa-IR" sz="2800" dirty="0" err="1">
                <a:solidFill>
                  <a:prstClr val="black"/>
                </a:solidFill>
                <a:cs typeface="B Mitra" pitchFamily="2" charset="-78"/>
              </a:rPr>
              <a:t>مى‏دارد</a:t>
            </a:r>
            <a:r>
              <a:rPr lang="fa-IR" sz="2800" dirty="0">
                <a:solidFill>
                  <a:prstClr val="black"/>
                </a:solidFill>
                <a:cs typeface="B Mitra" pitchFamily="2" charset="-78"/>
              </a:rPr>
              <a:t>. بخدا سوگند </a:t>
            </a:r>
            <a:r>
              <a:rPr lang="fa-IR" sz="2800" dirty="0" err="1">
                <a:solidFill>
                  <a:prstClr val="black"/>
                </a:solidFill>
                <a:cs typeface="B Mitra" pitchFamily="2" charset="-78"/>
              </a:rPr>
              <a:t>كه</a:t>
            </a:r>
            <a:r>
              <a:rPr lang="fa-IR" sz="2800" dirty="0">
                <a:solidFill>
                  <a:prstClr val="black"/>
                </a:solidFill>
                <a:cs typeface="B Mitra" pitchFamily="2" charset="-78"/>
              </a:rPr>
              <a:t> اگر </a:t>
            </a:r>
            <a:r>
              <a:rPr lang="fa-IR" sz="2800" dirty="0" err="1">
                <a:solidFill>
                  <a:prstClr val="black"/>
                </a:solidFill>
                <a:cs typeface="B Mitra" pitchFamily="2" charset="-78"/>
              </a:rPr>
              <a:t>اين</a:t>
            </a:r>
            <a:r>
              <a:rPr lang="fa-IR" sz="2800" dirty="0">
                <a:solidFill>
                  <a:prstClr val="black"/>
                </a:solidFill>
                <a:cs typeface="B Mitra" pitchFamily="2" charset="-78"/>
              </a:rPr>
              <a:t> مرد با </a:t>
            </a:r>
            <a:r>
              <a:rPr lang="fa-IR" sz="2800" dirty="0" err="1">
                <a:solidFill>
                  <a:prstClr val="black"/>
                </a:solidFill>
                <a:cs typeface="B Mitra" pitchFamily="2" charset="-78"/>
              </a:rPr>
              <a:t>همين</a:t>
            </a:r>
            <a:r>
              <a:rPr lang="fa-IR" sz="2800" dirty="0">
                <a:solidFill>
                  <a:prstClr val="black"/>
                </a:solidFill>
                <a:cs typeface="B Mitra" pitchFamily="2" charset="-78"/>
              </a:rPr>
              <a:t> روش </a:t>
            </a:r>
            <a:r>
              <a:rPr lang="fa-IR" sz="2800" dirty="0" err="1">
                <a:solidFill>
                  <a:prstClr val="black"/>
                </a:solidFill>
                <a:cs typeface="B Mitra" pitchFamily="2" charset="-78"/>
              </a:rPr>
              <a:t>بميرد</a:t>
            </a:r>
            <a:r>
              <a:rPr lang="fa-IR" sz="2800" dirty="0">
                <a:solidFill>
                  <a:prstClr val="black"/>
                </a:solidFill>
                <a:cs typeface="B Mitra" pitchFamily="2" charset="-78"/>
              </a:rPr>
              <a:t>، بر </a:t>
            </a:r>
            <a:r>
              <a:rPr lang="fa-IR" sz="2800" dirty="0" err="1">
                <a:solidFill>
                  <a:prstClr val="black"/>
                </a:solidFill>
                <a:cs typeface="B Mitra" pitchFamily="2" charset="-78"/>
              </a:rPr>
              <a:t>آئين</a:t>
            </a:r>
            <a:r>
              <a:rPr lang="fa-IR" sz="2800" dirty="0">
                <a:solidFill>
                  <a:prstClr val="black"/>
                </a:solidFill>
                <a:cs typeface="B Mitra" pitchFamily="2" charset="-78"/>
              </a:rPr>
              <a:t> من نخواهد مرد. </a:t>
            </a:r>
          </a:p>
          <a:p>
            <a:pPr algn="justLow" rtl="1"/>
            <a:r>
              <a:rPr lang="fa-IR" sz="2800" dirty="0">
                <a:solidFill>
                  <a:prstClr val="black"/>
                </a:solidFill>
                <a:cs typeface="B Mitra" pitchFamily="2" charset="-78"/>
              </a:rPr>
              <a:t>نمازت را </a:t>
            </a:r>
            <a:r>
              <a:rPr lang="fa-IR" sz="2800" dirty="0" err="1">
                <a:solidFill>
                  <a:prstClr val="black"/>
                </a:solidFill>
                <a:cs typeface="B Mitra" pitchFamily="2" charset="-78"/>
              </a:rPr>
              <a:t>سبك</a:t>
            </a:r>
            <a:r>
              <a:rPr lang="fa-IR" sz="2800" dirty="0">
                <a:solidFill>
                  <a:prstClr val="black"/>
                </a:solidFill>
                <a:cs typeface="B Mitra" pitchFamily="2" charset="-78"/>
              </a:rPr>
              <a:t> مشمار </a:t>
            </a:r>
            <a:r>
              <a:rPr lang="fa-IR" sz="2800" dirty="0" err="1">
                <a:solidFill>
                  <a:prstClr val="black"/>
                </a:solidFill>
                <a:cs typeface="B Mitra" pitchFamily="2" charset="-78"/>
              </a:rPr>
              <a:t>كه</a:t>
            </a:r>
            <a:r>
              <a:rPr lang="fa-IR" sz="2800" dirty="0">
                <a:solidFill>
                  <a:prstClr val="black"/>
                </a:solidFill>
                <a:cs typeface="B Mitra" pitchFamily="2" charset="-78"/>
              </a:rPr>
              <a:t> رسول خدا در </a:t>
            </a:r>
            <a:r>
              <a:rPr lang="fa-IR" sz="2800" dirty="0" err="1">
                <a:solidFill>
                  <a:prstClr val="black"/>
                </a:solidFill>
                <a:cs typeface="B Mitra" pitchFamily="2" charset="-78"/>
              </a:rPr>
              <a:t>آخرين</a:t>
            </a:r>
            <a:r>
              <a:rPr lang="fa-IR" sz="2800" dirty="0">
                <a:solidFill>
                  <a:prstClr val="black"/>
                </a:solidFill>
                <a:cs typeface="B Mitra" pitchFamily="2" charset="-78"/>
              </a:rPr>
              <a:t> لحظات </a:t>
            </a:r>
            <a:r>
              <a:rPr lang="fa-IR" sz="2800" dirty="0" err="1">
                <a:solidFill>
                  <a:prstClr val="black"/>
                </a:solidFill>
                <a:cs typeface="B Mitra" pitchFamily="2" charset="-78"/>
              </a:rPr>
              <a:t>زندگى</a:t>
            </a:r>
            <a:r>
              <a:rPr lang="fa-IR" sz="2800" dirty="0">
                <a:solidFill>
                  <a:prstClr val="black"/>
                </a:solidFill>
                <a:cs typeface="B Mitra" pitchFamily="2" charset="-78"/>
              </a:rPr>
              <a:t> گفت: «هر </a:t>
            </a:r>
            <a:r>
              <a:rPr lang="fa-IR" sz="2800" dirty="0" err="1">
                <a:solidFill>
                  <a:prstClr val="black"/>
                </a:solidFill>
                <a:cs typeface="B Mitra" pitchFamily="2" charset="-78"/>
              </a:rPr>
              <a:t>كس</a:t>
            </a:r>
            <a:r>
              <a:rPr lang="fa-IR" sz="2800" dirty="0">
                <a:solidFill>
                  <a:prstClr val="black"/>
                </a:solidFill>
                <a:cs typeface="B Mitra" pitchFamily="2" charset="-78"/>
              </a:rPr>
              <a:t> نمازش را </a:t>
            </a:r>
            <a:r>
              <a:rPr lang="fa-IR" sz="2800" dirty="0" err="1">
                <a:solidFill>
                  <a:prstClr val="black"/>
                </a:solidFill>
                <a:cs typeface="B Mitra" pitchFamily="2" charset="-78"/>
              </a:rPr>
              <a:t>سبك</a:t>
            </a:r>
            <a:r>
              <a:rPr lang="fa-IR" sz="2800" dirty="0">
                <a:solidFill>
                  <a:prstClr val="black"/>
                </a:solidFill>
                <a:cs typeface="B Mitra" pitchFamily="2" charset="-78"/>
              </a:rPr>
              <a:t> بشمارد، با من </a:t>
            </a:r>
            <a:r>
              <a:rPr lang="fa-IR" sz="2800" dirty="0" err="1">
                <a:solidFill>
                  <a:prstClr val="black"/>
                </a:solidFill>
                <a:cs typeface="B Mitra" pitchFamily="2" charset="-78"/>
              </a:rPr>
              <a:t>پيوندى</a:t>
            </a:r>
            <a:r>
              <a:rPr lang="fa-IR" sz="2800" dirty="0">
                <a:solidFill>
                  <a:prstClr val="black"/>
                </a:solidFill>
                <a:cs typeface="B Mitra" pitchFamily="2" charset="-78"/>
              </a:rPr>
              <a:t> ندارد، </a:t>
            </a:r>
            <a:r>
              <a:rPr lang="fa-IR" sz="2800" dirty="0" err="1">
                <a:solidFill>
                  <a:prstClr val="black"/>
                </a:solidFill>
                <a:cs typeface="B Mitra" pitchFamily="2" charset="-78"/>
              </a:rPr>
              <a:t>كسى</a:t>
            </a:r>
            <a:r>
              <a:rPr lang="fa-IR" sz="2800" dirty="0">
                <a:solidFill>
                  <a:prstClr val="black"/>
                </a:solidFill>
                <a:cs typeface="B Mitra" pitchFamily="2" charset="-78"/>
              </a:rPr>
              <a:t> </a:t>
            </a:r>
            <a:r>
              <a:rPr lang="fa-IR" sz="2800" dirty="0" err="1">
                <a:solidFill>
                  <a:prstClr val="black"/>
                </a:solidFill>
                <a:cs typeface="B Mitra" pitchFamily="2" charset="-78"/>
              </a:rPr>
              <a:t>كه</a:t>
            </a:r>
            <a:r>
              <a:rPr lang="fa-IR" sz="2800" dirty="0">
                <a:solidFill>
                  <a:prstClr val="black"/>
                </a:solidFill>
                <a:cs typeface="B Mitra" pitchFamily="2" charset="-78"/>
              </a:rPr>
              <a:t> شراب بنوشد، با من </a:t>
            </a:r>
            <a:r>
              <a:rPr lang="fa-IR" sz="2800" dirty="0" err="1">
                <a:solidFill>
                  <a:prstClr val="black"/>
                </a:solidFill>
                <a:cs typeface="B Mitra" pitchFamily="2" charset="-78"/>
              </a:rPr>
              <a:t>پيوندى</a:t>
            </a:r>
            <a:r>
              <a:rPr lang="fa-IR" sz="2800" dirty="0">
                <a:solidFill>
                  <a:prstClr val="black"/>
                </a:solidFill>
                <a:cs typeface="B Mitra" pitchFamily="2" charset="-78"/>
              </a:rPr>
              <a:t> ندارد و بر حوض </a:t>
            </a:r>
            <a:r>
              <a:rPr lang="fa-IR" sz="2800" dirty="0" err="1">
                <a:solidFill>
                  <a:prstClr val="black"/>
                </a:solidFill>
                <a:cs typeface="B Mitra" pitchFamily="2" charset="-78"/>
              </a:rPr>
              <a:t>كوثر</a:t>
            </a:r>
            <a:r>
              <a:rPr lang="fa-IR" sz="2800" dirty="0">
                <a:solidFill>
                  <a:prstClr val="black"/>
                </a:solidFill>
                <a:cs typeface="B Mitra" pitchFamily="2" charset="-78"/>
              </a:rPr>
              <a:t> نزد منش </a:t>
            </a:r>
            <a:r>
              <a:rPr lang="fa-IR" sz="2800" dirty="0" err="1">
                <a:solidFill>
                  <a:prstClr val="black"/>
                </a:solidFill>
                <a:cs typeface="B Mitra" pitchFamily="2" charset="-78"/>
              </a:rPr>
              <a:t>راهى</a:t>
            </a:r>
            <a:r>
              <a:rPr lang="fa-IR" sz="2800" dirty="0">
                <a:solidFill>
                  <a:prstClr val="black"/>
                </a:solidFill>
                <a:cs typeface="B Mitra" pitchFamily="2" charset="-78"/>
              </a:rPr>
              <a:t> نباشد، نه بخدا؛ هرگز». </a:t>
            </a:r>
          </a:p>
          <a:p>
            <a:pPr algn="justLow" rtl="1"/>
            <a:endParaRPr lang="fa-IR" sz="2800" dirty="0">
              <a:solidFill>
                <a:prstClr val="black"/>
              </a:solidFill>
              <a:cs typeface="B Mitra" pitchFamily="2" charset="-78"/>
            </a:endParaRPr>
          </a:p>
          <a:p>
            <a:pPr algn="justLow" rtl="1"/>
            <a:r>
              <a:rPr lang="fa-IR" sz="2800" dirty="0">
                <a:solidFill>
                  <a:prstClr val="black"/>
                </a:solidFill>
                <a:cs typeface="B Mitra" pitchFamily="2" charset="-78"/>
              </a:rPr>
              <a:t>امام صادق (ع) فرمودند : </a:t>
            </a:r>
          </a:p>
          <a:p>
            <a:pPr algn="justLow" rtl="1"/>
            <a:r>
              <a:rPr lang="fa-IR" sz="2800" dirty="0">
                <a:solidFill>
                  <a:prstClr val="black"/>
                </a:solidFill>
                <a:cs typeface="B Mitra" pitchFamily="2" charset="-78"/>
              </a:rPr>
              <a:t>هر گاه </a:t>
            </a:r>
            <a:r>
              <a:rPr lang="fa-IR" sz="2800" dirty="0" err="1">
                <a:solidFill>
                  <a:prstClr val="black"/>
                </a:solidFill>
                <a:cs typeface="B Mitra" pitchFamily="2" charset="-78"/>
              </a:rPr>
              <a:t>كسى</a:t>
            </a:r>
            <a:r>
              <a:rPr lang="fa-IR" sz="2800" dirty="0">
                <a:solidFill>
                  <a:prstClr val="black"/>
                </a:solidFill>
                <a:cs typeface="B Mitra" pitchFamily="2" charset="-78"/>
              </a:rPr>
              <a:t> نماز خود را </a:t>
            </a:r>
            <a:r>
              <a:rPr lang="fa-IR" sz="2800" dirty="0" err="1">
                <a:solidFill>
                  <a:prstClr val="black"/>
                </a:solidFill>
                <a:cs typeface="B Mitra" pitchFamily="2" charset="-78"/>
              </a:rPr>
              <a:t>سبك</a:t>
            </a:r>
            <a:r>
              <a:rPr lang="fa-IR" sz="2800" dirty="0">
                <a:solidFill>
                  <a:prstClr val="black"/>
                </a:solidFill>
                <a:cs typeface="B Mitra" pitchFamily="2" charset="-78"/>
              </a:rPr>
              <a:t> ادا </a:t>
            </a:r>
            <a:r>
              <a:rPr lang="fa-IR" sz="2800" dirty="0" err="1">
                <a:solidFill>
                  <a:prstClr val="black"/>
                </a:solidFill>
                <a:cs typeface="B Mitra" pitchFamily="2" charset="-78"/>
              </a:rPr>
              <a:t>كند</a:t>
            </a:r>
            <a:r>
              <a:rPr lang="fa-IR" sz="2800" dirty="0">
                <a:solidFill>
                  <a:prstClr val="black"/>
                </a:solidFill>
                <a:cs typeface="B Mitra" pitchFamily="2" charset="-78"/>
              </a:rPr>
              <a:t>، خداوند </a:t>
            </a:r>
            <a:r>
              <a:rPr lang="fa-IR" sz="2800" dirty="0" err="1">
                <a:solidFill>
                  <a:prstClr val="black"/>
                </a:solidFill>
                <a:cs typeface="B Mitra" pitchFamily="2" charset="-78"/>
              </a:rPr>
              <a:t>تبارك</a:t>
            </a:r>
            <a:r>
              <a:rPr lang="fa-IR" sz="2800" dirty="0">
                <a:solidFill>
                  <a:prstClr val="black"/>
                </a:solidFill>
                <a:cs typeface="B Mitra" pitchFamily="2" charset="-78"/>
              </a:rPr>
              <a:t> و </a:t>
            </a:r>
            <a:r>
              <a:rPr lang="fa-IR" sz="2800" dirty="0" err="1">
                <a:solidFill>
                  <a:prstClr val="black"/>
                </a:solidFill>
                <a:cs typeface="B Mitra" pitchFamily="2" charset="-78"/>
              </a:rPr>
              <a:t>تعالى</a:t>
            </a:r>
            <a:r>
              <a:rPr lang="fa-IR" sz="2800" dirty="0">
                <a:solidFill>
                  <a:prstClr val="black"/>
                </a:solidFill>
                <a:cs typeface="B Mitra" pitchFamily="2" charset="-78"/>
              </a:rPr>
              <a:t> به فرشتگان خود </a:t>
            </a:r>
            <a:r>
              <a:rPr lang="fa-IR" sz="2800" dirty="0" err="1">
                <a:solidFill>
                  <a:prstClr val="black"/>
                </a:solidFill>
                <a:cs typeface="B Mitra" pitchFamily="2" charset="-78"/>
              </a:rPr>
              <a:t>مى‏گويد</a:t>
            </a:r>
            <a:r>
              <a:rPr lang="fa-IR" sz="2800" dirty="0">
                <a:solidFill>
                  <a:prstClr val="black"/>
                </a:solidFill>
                <a:cs typeface="B Mitra" pitchFamily="2" charset="-78"/>
              </a:rPr>
              <a:t>: </a:t>
            </a:r>
            <a:r>
              <a:rPr lang="fa-IR" sz="2800" dirty="0" err="1">
                <a:solidFill>
                  <a:prstClr val="black"/>
                </a:solidFill>
                <a:cs typeface="B Mitra" pitchFamily="2" charset="-78"/>
              </a:rPr>
              <a:t>آيا</a:t>
            </a:r>
            <a:r>
              <a:rPr lang="fa-IR" sz="2800" dirty="0">
                <a:solidFill>
                  <a:prstClr val="black"/>
                </a:solidFill>
                <a:cs typeface="B Mitra" pitchFamily="2" charset="-78"/>
              </a:rPr>
              <a:t> به </a:t>
            </a:r>
            <a:r>
              <a:rPr lang="fa-IR" sz="2800" dirty="0" err="1">
                <a:solidFill>
                  <a:prstClr val="black"/>
                </a:solidFill>
                <a:cs typeface="B Mitra" pitchFamily="2" charset="-78"/>
              </a:rPr>
              <a:t>اين</a:t>
            </a:r>
            <a:r>
              <a:rPr lang="fa-IR" sz="2800" dirty="0">
                <a:solidFill>
                  <a:prstClr val="black"/>
                </a:solidFill>
                <a:cs typeface="B Mitra" pitchFamily="2" charset="-78"/>
              </a:rPr>
              <a:t> مرد </a:t>
            </a:r>
            <a:r>
              <a:rPr lang="fa-IR" sz="2800" dirty="0" err="1">
                <a:solidFill>
                  <a:prstClr val="black"/>
                </a:solidFill>
                <a:cs typeface="B Mitra" pitchFamily="2" charset="-78"/>
              </a:rPr>
              <a:t>نمى‏نگريد</a:t>
            </a:r>
            <a:r>
              <a:rPr lang="fa-IR" sz="2800" dirty="0">
                <a:solidFill>
                  <a:prstClr val="black"/>
                </a:solidFill>
                <a:cs typeface="B Mitra" pitchFamily="2" charset="-78"/>
              </a:rPr>
              <a:t>؟ </a:t>
            </a:r>
            <a:r>
              <a:rPr lang="fa-IR" sz="2800" dirty="0" err="1">
                <a:solidFill>
                  <a:prstClr val="black"/>
                </a:solidFill>
                <a:cs typeface="B Mitra" pitchFamily="2" charset="-78"/>
              </a:rPr>
              <a:t>گويا</a:t>
            </a:r>
            <a:r>
              <a:rPr lang="fa-IR" sz="2800" dirty="0">
                <a:solidFill>
                  <a:prstClr val="black"/>
                </a:solidFill>
                <a:cs typeface="B Mitra" pitchFamily="2" charset="-78"/>
              </a:rPr>
              <a:t> تصور </a:t>
            </a:r>
            <a:r>
              <a:rPr lang="fa-IR" sz="2800" dirty="0" err="1">
                <a:solidFill>
                  <a:prstClr val="black"/>
                </a:solidFill>
                <a:cs typeface="B Mitra" pitchFamily="2" charset="-78"/>
              </a:rPr>
              <a:t>مى‏كند</a:t>
            </a:r>
            <a:r>
              <a:rPr lang="fa-IR" sz="2800" dirty="0">
                <a:solidFill>
                  <a:prstClr val="black"/>
                </a:solidFill>
                <a:cs typeface="B Mitra" pitchFamily="2" charset="-78"/>
              </a:rPr>
              <a:t> حاجات او از درگاه </a:t>
            </a:r>
            <a:r>
              <a:rPr lang="fa-IR" sz="2800" dirty="0" err="1">
                <a:solidFill>
                  <a:prstClr val="black"/>
                </a:solidFill>
                <a:cs typeface="B Mitra" pitchFamily="2" charset="-78"/>
              </a:rPr>
              <a:t>ديگران</a:t>
            </a:r>
            <a:r>
              <a:rPr lang="fa-IR" sz="2800" dirty="0">
                <a:solidFill>
                  <a:prstClr val="black"/>
                </a:solidFill>
                <a:cs typeface="B Mitra" pitchFamily="2" charset="-78"/>
              </a:rPr>
              <a:t> برآورده </a:t>
            </a:r>
            <a:r>
              <a:rPr lang="fa-IR" sz="2800" dirty="0" err="1">
                <a:solidFill>
                  <a:prstClr val="black"/>
                </a:solidFill>
                <a:cs typeface="B Mitra" pitchFamily="2" charset="-78"/>
              </a:rPr>
              <a:t>مى‏شود</a:t>
            </a:r>
            <a:r>
              <a:rPr lang="fa-IR" sz="2800" dirty="0">
                <a:solidFill>
                  <a:prstClr val="black"/>
                </a:solidFill>
                <a:cs typeface="B Mitra" pitchFamily="2" charset="-78"/>
              </a:rPr>
              <a:t>. </a:t>
            </a:r>
            <a:r>
              <a:rPr lang="fa-IR" sz="2800" dirty="0" err="1">
                <a:solidFill>
                  <a:prstClr val="black"/>
                </a:solidFill>
                <a:cs typeface="B Mitra" pitchFamily="2" charset="-78"/>
              </a:rPr>
              <a:t>آيا</a:t>
            </a:r>
            <a:r>
              <a:rPr lang="fa-IR" sz="2800" dirty="0">
                <a:solidFill>
                  <a:prstClr val="black"/>
                </a:solidFill>
                <a:cs typeface="B Mitra" pitchFamily="2" charset="-78"/>
              </a:rPr>
              <a:t> </a:t>
            </a:r>
            <a:r>
              <a:rPr lang="fa-IR" sz="2800" dirty="0" err="1">
                <a:solidFill>
                  <a:prstClr val="black"/>
                </a:solidFill>
                <a:cs typeface="B Mitra" pitchFamily="2" charset="-78"/>
              </a:rPr>
              <a:t>نمى‏داند</a:t>
            </a:r>
            <a:r>
              <a:rPr lang="fa-IR" sz="2800" dirty="0">
                <a:solidFill>
                  <a:prstClr val="black"/>
                </a:solidFill>
                <a:cs typeface="B Mitra" pitchFamily="2" charset="-78"/>
              </a:rPr>
              <a:t> </a:t>
            </a:r>
            <a:r>
              <a:rPr lang="fa-IR" sz="2800" dirty="0" err="1">
                <a:solidFill>
                  <a:prstClr val="black"/>
                </a:solidFill>
                <a:cs typeface="B Mitra" pitchFamily="2" charset="-78"/>
              </a:rPr>
              <a:t>كه</a:t>
            </a:r>
            <a:r>
              <a:rPr lang="fa-IR" sz="2800" dirty="0">
                <a:solidFill>
                  <a:prstClr val="black"/>
                </a:solidFill>
                <a:cs typeface="B Mitra" pitchFamily="2" charset="-78"/>
              </a:rPr>
              <a:t> هر </a:t>
            </a:r>
            <a:r>
              <a:rPr lang="fa-IR" sz="2800" dirty="0" err="1">
                <a:solidFill>
                  <a:prstClr val="black"/>
                </a:solidFill>
                <a:cs typeface="B Mitra" pitchFamily="2" charset="-78"/>
              </a:rPr>
              <a:t>حاجتى</a:t>
            </a:r>
            <a:r>
              <a:rPr lang="fa-IR" sz="2800" dirty="0">
                <a:solidFill>
                  <a:prstClr val="black"/>
                </a:solidFill>
                <a:cs typeface="B Mitra" pitchFamily="2" charset="-78"/>
              </a:rPr>
              <a:t> بدست من روا </a:t>
            </a:r>
            <a:r>
              <a:rPr lang="fa-IR" sz="2800" dirty="0" err="1">
                <a:solidFill>
                  <a:prstClr val="black"/>
                </a:solidFill>
                <a:cs typeface="B Mitra" pitchFamily="2" charset="-78"/>
              </a:rPr>
              <a:t>مى‏گردد</a:t>
            </a:r>
            <a:endParaRPr lang="fa-IR" sz="2800" dirty="0">
              <a:solidFill>
                <a:prstClr val="black"/>
              </a:solidFill>
              <a:cs typeface="B Mitra" pitchFamily="2" charset="-78"/>
            </a:endParaRPr>
          </a:p>
          <a:p>
            <a:pPr algn="justLow" rtl="1"/>
            <a:endParaRPr lang="fa-IR" sz="1200" dirty="0">
              <a:solidFill>
                <a:prstClr val="black"/>
              </a:solidFill>
              <a:cs typeface="2  Homa" pitchFamily="2" charset="-78"/>
            </a:endParaRPr>
          </a:p>
        </p:txBody>
      </p:sp>
    </p:spTree>
    <p:extLst>
      <p:ext uri="{BB962C8B-B14F-4D97-AF65-F5344CB8AC3E}">
        <p14:creationId xmlns:p14="http://schemas.microsoft.com/office/powerpoint/2010/main" val="6452664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6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175320" y="192832"/>
            <a:ext cx="8740080" cy="6588968"/>
          </a:xfrm>
          <a:prstGeom prst="roundRect">
            <a:avLst>
              <a:gd name="adj" fmla="val 3245"/>
            </a:avLst>
          </a:prstGeom>
          <a:solidFill>
            <a:srgbClr val="002600"/>
          </a:solidFill>
          <a:ln w="76200">
            <a:solidFill>
              <a:srgbClr val="003300"/>
            </a:solidFill>
          </a:ln>
          <a:effectLst>
            <a:glow rad="317500">
              <a:srgbClr val="0033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5400" dirty="0">
                <a:solidFill>
                  <a:srgbClr val="FEFAC9"/>
                </a:solidFill>
                <a:cs typeface="B Titr" pitchFamily="2" charset="-78"/>
              </a:rPr>
              <a:t>4</a:t>
            </a:r>
            <a:r>
              <a:rPr lang="fa-IR" sz="4400" dirty="0">
                <a:solidFill>
                  <a:srgbClr val="FEFAC9"/>
                </a:solidFill>
                <a:cs typeface="B Titr" pitchFamily="2" charset="-78"/>
              </a:rPr>
              <a:t>- توجه به « </a:t>
            </a:r>
            <a:r>
              <a:rPr lang="fa-IR" sz="4400" dirty="0" err="1">
                <a:solidFill>
                  <a:srgbClr val="FEFAC9"/>
                </a:solidFill>
                <a:cs typeface="B Titr" pitchFamily="2" charset="-78"/>
              </a:rPr>
              <a:t>عنايت</a:t>
            </a:r>
            <a:r>
              <a:rPr lang="fa-IR" sz="4400" dirty="0">
                <a:solidFill>
                  <a:srgbClr val="FEFAC9"/>
                </a:solidFill>
                <a:cs typeface="B Titr" pitchFamily="2" charset="-78"/>
              </a:rPr>
              <a:t> خدا به </a:t>
            </a:r>
            <a:r>
              <a:rPr lang="fa-IR" sz="4400" dirty="0" err="1">
                <a:solidFill>
                  <a:srgbClr val="FEFAC9"/>
                </a:solidFill>
                <a:cs typeface="B Titr" pitchFamily="2" charset="-78"/>
              </a:rPr>
              <a:t>نمازگزار</a:t>
            </a:r>
            <a:r>
              <a:rPr lang="fa-IR" sz="4400" dirty="0">
                <a:solidFill>
                  <a:srgbClr val="FEFAC9"/>
                </a:solidFill>
                <a:cs typeface="B Titr" pitchFamily="2" charset="-78"/>
              </a:rPr>
              <a:t> » </a:t>
            </a:r>
            <a:endParaRPr lang="fa-IR" sz="2400" dirty="0">
              <a:solidFill>
                <a:srgbClr val="FEFAC9"/>
              </a:solidFill>
              <a:cs typeface="B Titr" pitchFamily="2" charset="-78"/>
            </a:endParaRPr>
          </a:p>
          <a:p>
            <a:pPr algn="ctr" rtl="1"/>
            <a:r>
              <a:rPr lang="fa-IR" dirty="0">
                <a:solidFill>
                  <a:srgbClr val="FEFAC9">
                    <a:lumMod val="50000"/>
                  </a:srgbClr>
                </a:solidFill>
                <a:cs typeface="B Roya" pitchFamily="2" charset="-78"/>
              </a:rPr>
              <a:t>قال الصادق ( علیه السلام ) </a:t>
            </a:r>
          </a:p>
          <a:p>
            <a:pPr algn="ctr" rtl="1"/>
            <a:r>
              <a:rPr lang="fa-IR" dirty="0">
                <a:solidFill>
                  <a:srgbClr val="FEFAC9">
                    <a:lumMod val="50000"/>
                  </a:srgbClr>
                </a:solidFill>
                <a:cs typeface="B Roya" pitchFamily="2" charset="-78"/>
              </a:rPr>
              <a:t>للمصلّي ثلاثُ خصالٍ : إذا قامَ فی صلاتهِ یتَناثَرُعلَیهِ البِرُّمِن أعنان السَّماءِ إلی مفرِقِ رأسهِ وَ تَحُفُّ بِهِ الملائِکَةُ مِن تَحتِ قَدَمَیهِ إلی أعنانِ السَّماءِ وَ مَلَکٌ یُنادی ؛ أیُّها المُصَلِّی لَو تَعلَمُ مَن تُناجِی ما </a:t>
            </a:r>
            <a:r>
              <a:rPr lang="fa-IR" dirty="0" err="1">
                <a:solidFill>
                  <a:srgbClr val="FEFAC9">
                    <a:lumMod val="50000"/>
                  </a:srgbClr>
                </a:solidFill>
                <a:cs typeface="B Roya" pitchFamily="2" charset="-78"/>
              </a:rPr>
              <a:t>انفَتَلتَ</a:t>
            </a:r>
            <a:r>
              <a:rPr lang="fa-IR" dirty="0">
                <a:solidFill>
                  <a:srgbClr val="FEFAC9">
                    <a:lumMod val="50000"/>
                  </a:srgbClr>
                </a:solidFill>
                <a:cs typeface="B Roya" pitchFamily="2" charset="-78"/>
              </a:rPr>
              <a:t>   </a:t>
            </a:r>
            <a:endParaRPr lang="fa-IR" dirty="0">
              <a:solidFill>
                <a:prstClr val="white"/>
              </a:solidFill>
              <a:cs typeface="B Roya" pitchFamily="2" charset="-78"/>
            </a:endParaRPr>
          </a:p>
          <a:p>
            <a:pPr algn="ctr" rtl="1"/>
            <a:r>
              <a:rPr lang="fa-IR" sz="1600" dirty="0">
                <a:solidFill>
                  <a:prstClr val="white"/>
                </a:solidFill>
                <a:cs typeface="2  Homa" pitchFamily="2" charset="-78"/>
              </a:rPr>
              <a:t>  </a:t>
            </a:r>
          </a:p>
          <a:p>
            <a:pPr algn="justLow" rtl="1"/>
            <a:r>
              <a:rPr lang="fa-IR" sz="3600" dirty="0">
                <a:solidFill>
                  <a:srgbClr val="FEFAC9"/>
                </a:solidFill>
                <a:cs typeface="B Homa" pitchFamily="2" charset="-78"/>
              </a:rPr>
              <a:t>برای نمازگزار سه خصلت است : </a:t>
            </a:r>
          </a:p>
          <a:p>
            <a:pPr algn="justLow" rtl="1">
              <a:lnSpc>
                <a:spcPct val="150000"/>
              </a:lnSpc>
            </a:pPr>
            <a:r>
              <a:rPr lang="fa-IR" sz="3600" dirty="0">
                <a:solidFill>
                  <a:srgbClr val="FEFAC9"/>
                </a:solidFill>
                <a:cs typeface="B Homa" pitchFamily="2" charset="-78"/>
              </a:rPr>
              <a:t>1-برکات و خیرات از آسمان تا فرق سر او باریدن گیرد </a:t>
            </a:r>
          </a:p>
          <a:p>
            <a:pPr algn="justLow" rtl="1">
              <a:lnSpc>
                <a:spcPct val="150000"/>
              </a:lnSpc>
            </a:pPr>
            <a:r>
              <a:rPr lang="fa-IR" sz="3600" dirty="0">
                <a:solidFill>
                  <a:srgbClr val="FEFAC9"/>
                </a:solidFill>
                <a:cs typeface="B Homa" pitchFamily="2" charset="-78"/>
              </a:rPr>
              <a:t>2- از زیر پا تا اوج آسمان در احاطه فرشتگان خداست</a:t>
            </a:r>
          </a:p>
          <a:p>
            <a:pPr algn="justLow" rtl="1">
              <a:lnSpc>
                <a:spcPct val="150000"/>
              </a:lnSpc>
            </a:pPr>
            <a:r>
              <a:rPr lang="fa-IR" sz="3600" dirty="0">
                <a:solidFill>
                  <a:srgbClr val="FEFAC9"/>
                </a:solidFill>
                <a:cs typeface="B Homa" pitchFamily="2" charset="-78"/>
              </a:rPr>
              <a:t>3- فرشته ای ندا دهد که ؛ </a:t>
            </a:r>
            <a:r>
              <a:rPr lang="fa-IR" sz="3200" dirty="0">
                <a:solidFill>
                  <a:srgbClr val="FEFAC9"/>
                </a:solidFill>
                <a:cs typeface="B Homa" pitchFamily="2" charset="-78"/>
              </a:rPr>
              <a:t>ای نمازگزار  اگر بدانی که با چه کسی مناجات می کنی ، هرگز نمازت را تمام نمی کنی </a:t>
            </a:r>
          </a:p>
          <a:p>
            <a:pPr algn="ctr" rtl="1"/>
            <a:r>
              <a:rPr lang="fa-IR" dirty="0">
                <a:solidFill>
                  <a:srgbClr val="99FF99"/>
                </a:solidFill>
                <a:cs typeface="B Roya" pitchFamily="2" charset="-78"/>
              </a:rPr>
              <a:t>ثواب الاعمال ص / 109</a:t>
            </a:r>
          </a:p>
          <a:p>
            <a:pPr algn="ctr" rtl="1"/>
            <a:endParaRPr lang="fa-IR" sz="1600" dirty="0">
              <a:solidFill>
                <a:prstClr val="white"/>
              </a:solidFill>
              <a:cs typeface="2  Homa" pitchFamily="2" charset="-78"/>
            </a:endParaRPr>
          </a:p>
        </p:txBody>
      </p:sp>
    </p:spTree>
    <p:extLst>
      <p:ext uri="{BB962C8B-B14F-4D97-AF65-F5344CB8AC3E}">
        <p14:creationId xmlns:p14="http://schemas.microsoft.com/office/powerpoint/2010/main" val="159590925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p:cTn id="1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nodeType="clickEffect">
                                  <p:stCondLst>
                                    <p:cond delay="0"/>
                                  </p:stCondLst>
                                  <p:iterate type="lt">
                                    <p:tmPct val="10000"/>
                                  </p:iterate>
                                  <p:childTnLst>
                                    <p:set>
                                      <p:cBhvr>
                                        <p:cTn id="18" dur="1" fill="hold">
                                          <p:stCondLst>
                                            <p:cond delay="0"/>
                                          </p:stCondLst>
                                        </p:cTn>
                                        <p:tgtEl>
                                          <p:spTgt spid="5">
                                            <p:txEl>
                                              <p:pRg st="5" end="5"/>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5" end="5"/>
                                            </p:txEl>
                                          </p:spTgt>
                                        </p:tgtEl>
                                        <p:attrNameLst>
                                          <p:attrName>ppt_w</p:attrName>
                                        </p:attrNameLst>
                                      </p:cBhvr>
                                    </p:anim>
                                    <p:anim by="(#ppt_w*0.50)" calcmode="lin" valueType="num">
                                      <p:cBhvr>
                                        <p:cTn id="20" dur="500" decel="50000" autoRev="1" fill="hold">
                                          <p:stCondLst>
                                            <p:cond delay="0"/>
                                          </p:stCondLst>
                                        </p:cTn>
                                        <p:tgtEl>
                                          <p:spTgt spid="5">
                                            <p:txEl>
                                              <p:pRg st="5" end="5"/>
                                            </p:txEl>
                                          </p:spTgt>
                                        </p:tgtEl>
                                        <p:attrNameLst>
                                          <p:attrName>ppt_x</p:attrName>
                                        </p:attrNameLst>
                                      </p:cBhvr>
                                    </p:anim>
                                    <p:anim from="(-#ppt_h/2)" to="(#ppt_y)" calcmode="lin" valueType="num">
                                      <p:cBhvr>
                                        <p:cTn id="21" dur="1000" fill="hold">
                                          <p:stCondLst>
                                            <p:cond delay="0"/>
                                          </p:stCondLst>
                                        </p:cTn>
                                        <p:tgtEl>
                                          <p:spTgt spid="5">
                                            <p:txEl>
                                              <p:pRg st="5" end="5"/>
                                            </p:txEl>
                                          </p:spTgt>
                                        </p:tgtEl>
                                        <p:attrNameLst>
                                          <p:attrName>ppt_y</p:attrName>
                                        </p:attrNameLst>
                                      </p:cBhvr>
                                    </p:anim>
                                    <p:animRot by="21600000">
                                      <p:cBhvr>
                                        <p:cTn id="22" dur="1000" fill="hold">
                                          <p:stCondLst>
                                            <p:cond delay="0"/>
                                          </p:stCondLst>
                                        </p:cTn>
                                        <p:tgtEl>
                                          <p:spTgt spid="5">
                                            <p:txEl>
                                              <p:pRg st="5" end="5"/>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nodeType="clickEffect">
                                  <p:stCondLst>
                                    <p:cond delay="0"/>
                                  </p:stCondLst>
                                  <p:iterate type="lt">
                                    <p:tmPct val="10000"/>
                                  </p:iterate>
                                  <p:childTnLst>
                                    <p:set>
                                      <p:cBhvr>
                                        <p:cTn id="26" dur="1" fill="hold">
                                          <p:stCondLst>
                                            <p:cond delay="0"/>
                                          </p:stCondLst>
                                        </p:cTn>
                                        <p:tgtEl>
                                          <p:spTgt spid="5">
                                            <p:txEl>
                                              <p:pRg st="6" end="6"/>
                                            </p:txEl>
                                          </p:spTgt>
                                        </p:tgtEl>
                                        <p:attrNameLst>
                                          <p:attrName>style.visibility</p:attrName>
                                        </p:attrNameLst>
                                      </p:cBhvr>
                                      <p:to>
                                        <p:strVal val="visible"/>
                                      </p:to>
                                    </p:set>
                                    <p:anim by="(-#ppt_w*2)" calcmode="lin" valueType="num">
                                      <p:cBhvr rctx="PPT">
                                        <p:cTn id="27" dur="500" autoRev="1" fill="hold">
                                          <p:stCondLst>
                                            <p:cond delay="0"/>
                                          </p:stCondLst>
                                        </p:cTn>
                                        <p:tgtEl>
                                          <p:spTgt spid="5">
                                            <p:txEl>
                                              <p:pRg st="6" end="6"/>
                                            </p:txEl>
                                          </p:spTgt>
                                        </p:tgtEl>
                                        <p:attrNameLst>
                                          <p:attrName>ppt_w</p:attrName>
                                        </p:attrNameLst>
                                      </p:cBhvr>
                                    </p:anim>
                                    <p:anim by="(#ppt_w*0.50)" calcmode="lin" valueType="num">
                                      <p:cBhvr>
                                        <p:cTn id="28" dur="500" decel="50000" autoRev="1" fill="hold">
                                          <p:stCondLst>
                                            <p:cond delay="0"/>
                                          </p:stCondLst>
                                        </p:cTn>
                                        <p:tgtEl>
                                          <p:spTgt spid="5">
                                            <p:txEl>
                                              <p:pRg st="6" end="6"/>
                                            </p:txEl>
                                          </p:spTgt>
                                        </p:tgtEl>
                                        <p:attrNameLst>
                                          <p:attrName>ppt_x</p:attrName>
                                        </p:attrNameLst>
                                      </p:cBhvr>
                                    </p:anim>
                                    <p:anim from="(-#ppt_h/2)" to="(#ppt_y)" calcmode="lin" valueType="num">
                                      <p:cBhvr>
                                        <p:cTn id="29" dur="1000" fill="hold">
                                          <p:stCondLst>
                                            <p:cond delay="0"/>
                                          </p:stCondLst>
                                        </p:cTn>
                                        <p:tgtEl>
                                          <p:spTgt spid="5">
                                            <p:txEl>
                                              <p:pRg st="6" end="6"/>
                                            </p:txEl>
                                          </p:spTgt>
                                        </p:tgtEl>
                                        <p:attrNameLst>
                                          <p:attrName>ppt_y</p:attrName>
                                        </p:attrNameLst>
                                      </p:cBhvr>
                                    </p:anim>
                                    <p:animRot by="21600000">
                                      <p:cBhvr>
                                        <p:cTn id="30" dur="1000" fill="hold">
                                          <p:stCondLst>
                                            <p:cond delay="0"/>
                                          </p:stCondLst>
                                        </p:cTn>
                                        <p:tgtEl>
                                          <p:spTgt spid="5">
                                            <p:txEl>
                                              <p:pRg st="6" end="6"/>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nodeType="clickEffect">
                                  <p:stCondLst>
                                    <p:cond delay="0"/>
                                  </p:stCondLst>
                                  <p:iterate type="lt">
                                    <p:tmPct val="10000"/>
                                  </p:iterate>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p:cTn id="35" dur="500" fill="hold"/>
                                        <p:tgtEl>
                                          <p:spTgt spid="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xEl>
                                              <p:pRg st="7" end="7"/>
                                            </p:txEl>
                                          </p:spTgt>
                                        </p:tgtEl>
                                        <p:attrNameLst>
                                          <p:attrName>ppt_y</p:attrName>
                                        </p:attrNameLst>
                                      </p:cBhvr>
                                      <p:tavLst>
                                        <p:tav tm="0">
                                          <p:val>
                                            <p:strVal val="#ppt_y"/>
                                          </p:val>
                                        </p:tav>
                                        <p:tav tm="100000">
                                          <p:val>
                                            <p:strVal val="#ppt_y"/>
                                          </p:val>
                                        </p:tav>
                                      </p:tavLst>
                                    </p:anim>
                                    <p:anim calcmode="lin" valueType="num">
                                      <p:cBhvr>
                                        <p:cTn id="37" dur="500" fill="hold"/>
                                        <p:tgtEl>
                                          <p:spTgt spid="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fade">
                                      <p:cBhvr>
                                        <p:cTn id="44" dur="500"/>
                                        <p:tgtEl>
                                          <p:spTgt spid="5">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childTnLst>
                                </p:cTn>
                              </p:par>
                              <p:par>
                                <p:cTn id="48" presetID="41" presetClass="entr" presetSubtype="0" fill="hold" nodeType="withEffect">
                                  <p:stCondLst>
                                    <p:cond delay="0"/>
                                  </p:stCondLst>
                                  <p:iterate type="lt">
                                    <p:tmPct val="10000"/>
                                  </p:iterate>
                                  <p:childTnLst>
                                    <p:set>
                                      <p:cBhvr>
                                        <p:cTn id="49" dur="1" fill="hold">
                                          <p:stCondLst>
                                            <p:cond delay="0"/>
                                          </p:stCondLst>
                                        </p:cTn>
                                        <p:tgtEl>
                                          <p:spTgt spid="5">
                                            <p:txEl>
                                              <p:pRg st="8" end="8"/>
                                            </p:txEl>
                                          </p:spTgt>
                                        </p:tgtEl>
                                        <p:attrNameLst>
                                          <p:attrName>style.visibility</p:attrName>
                                        </p:attrNameLst>
                                      </p:cBhvr>
                                      <p:to>
                                        <p:strVal val="visible"/>
                                      </p:to>
                                    </p:set>
                                    <p:anim calcmode="lin" valueType="num">
                                      <p:cBhvr>
                                        <p:cTn id="50" dur="500" fill="hold"/>
                                        <p:tgtEl>
                                          <p:spTgt spid="5">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
                                            <p:txEl>
                                              <p:pRg st="8" end="8"/>
                                            </p:txEl>
                                          </p:spTgt>
                                        </p:tgtEl>
                                        <p:attrNameLst>
                                          <p:attrName>ppt_y</p:attrName>
                                        </p:attrNameLst>
                                      </p:cBhvr>
                                      <p:tavLst>
                                        <p:tav tm="0">
                                          <p:val>
                                            <p:strVal val="#ppt_y"/>
                                          </p:val>
                                        </p:tav>
                                        <p:tav tm="100000">
                                          <p:val>
                                            <p:strVal val="#ppt_y"/>
                                          </p:val>
                                        </p:tav>
                                      </p:tavLst>
                                    </p:anim>
                                    <p:anim calcmode="lin" valueType="num">
                                      <p:cBhvr>
                                        <p:cTn id="52" dur="500" fill="hold"/>
                                        <p:tgtEl>
                                          <p:spTgt spid="5">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5" name="Rounded Rectangle 4"/>
          <p:cNvSpPr/>
          <p:nvPr/>
        </p:nvSpPr>
        <p:spPr>
          <a:xfrm>
            <a:off x="76200" y="76200"/>
            <a:ext cx="8991600" cy="6705600"/>
          </a:xfrm>
          <a:prstGeom prst="roundRect">
            <a:avLst>
              <a:gd name="adj" fmla="val 4339"/>
            </a:avLst>
          </a:prstGeom>
          <a:solidFill>
            <a:srgbClr val="002600"/>
          </a:solidFill>
          <a:ln w="57150">
            <a:solidFill>
              <a:srgbClr val="92D050"/>
            </a:solidFill>
          </a:ln>
        </p:spPr>
        <p:style>
          <a:lnRef idx="0">
            <a:schemeClr val="dk1"/>
          </a:lnRef>
          <a:fillRef idx="3">
            <a:schemeClr val="dk1"/>
          </a:fillRef>
          <a:effectRef idx="3">
            <a:schemeClr val="dk1"/>
          </a:effectRef>
          <a:fontRef idx="minor">
            <a:schemeClr val="lt1"/>
          </a:fontRef>
        </p:style>
        <p:txBody>
          <a:bodyPr rtlCol="1" anchor="ctr"/>
          <a:lstStyle/>
          <a:p>
            <a:pPr algn="ctr" rtl="1"/>
            <a:r>
              <a:rPr lang="fa-IR" sz="4000" dirty="0">
                <a:solidFill>
                  <a:prstClr val="white"/>
                </a:solidFill>
                <a:cs typeface="B Titr" pitchFamily="2" charset="-78"/>
              </a:rPr>
              <a:t>5</a:t>
            </a:r>
            <a:r>
              <a:rPr lang="fa-IR" sz="4400" dirty="0">
                <a:solidFill>
                  <a:prstClr val="white"/>
                </a:solidFill>
                <a:cs typeface="B Titr" pitchFamily="2" charset="-78"/>
              </a:rPr>
              <a:t>- توجه به حالات </a:t>
            </a:r>
            <a:r>
              <a:rPr lang="fa-IR" sz="4400" dirty="0" err="1">
                <a:solidFill>
                  <a:prstClr val="white"/>
                </a:solidFill>
                <a:cs typeface="B Titr" pitchFamily="2" charset="-78"/>
              </a:rPr>
              <a:t>پيامبر</a:t>
            </a:r>
            <a:r>
              <a:rPr lang="fa-IR" sz="4400" dirty="0">
                <a:solidFill>
                  <a:prstClr val="white"/>
                </a:solidFill>
                <a:cs typeface="B Titr" pitchFamily="2" charset="-78"/>
              </a:rPr>
              <a:t> و ائمه </a:t>
            </a:r>
            <a:r>
              <a:rPr lang="fa-IR" sz="1200" dirty="0">
                <a:solidFill>
                  <a:prstClr val="white"/>
                </a:solidFill>
                <a:cs typeface="B Titr" pitchFamily="2" charset="-78"/>
              </a:rPr>
              <a:t>(</a:t>
            </a:r>
            <a:r>
              <a:rPr lang="fa-IR" sz="1600" dirty="0" err="1">
                <a:solidFill>
                  <a:prstClr val="white"/>
                </a:solidFill>
                <a:cs typeface="B Titr" pitchFamily="2" charset="-78"/>
              </a:rPr>
              <a:t>علیهم</a:t>
            </a:r>
            <a:r>
              <a:rPr lang="fa-IR" sz="1600" dirty="0">
                <a:solidFill>
                  <a:prstClr val="white"/>
                </a:solidFill>
                <a:cs typeface="B Titr" pitchFamily="2" charset="-78"/>
              </a:rPr>
              <a:t> </a:t>
            </a:r>
            <a:r>
              <a:rPr lang="fa-IR" sz="1600" dirty="0" err="1">
                <a:solidFill>
                  <a:prstClr val="white"/>
                </a:solidFill>
                <a:cs typeface="B Titr" pitchFamily="2" charset="-78"/>
              </a:rPr>
              <a:t>السلام</a:t>
            </a:r>
            <a:r>
              <a:rPr lang="fa-IR" sz="1600" dirty="0">
                <a:solidFill>
                  <a:prstClr val="white"/>
                </a:solidFill>
                <a:cs typeface="B Titr" pitchFamily="2" charset="-78"/>
              </a:rPr>
              <a:t>)  </a:t>
            </a:r>
            <a:r>
              <a:rPr lang="fa-IR" sz="4400" dirty="0">
                <a:solidFill>
                  <a:prstClr val="white"/>
                </a:solidFill>
                <a:cs typeface="B Titr" pitchFamily="2" charset="-78"/>
              </a:rPr>
              <a:t>و اهتمام </a:t>
            </a:r>
            <a:r>
              <a:rPr lang="fa-IR" sz="4400" dirty="0" err="1">
                <a:solidFill>
                  <a:prstClr val="white"/>
                </a:solidFill>
                <a:cs typeface="B Titr" pitchFamily="2" charset="-78"/>
              </a:rPr>
              <a:t>ايشان</a:t>
            </a:r>
            <a:r>
              <a:rPr lang="fa-IR" sz="4400" dirty="0">
                <a:solidFill>
                  <a:prstClr val="white"/>
                </a:solidFill>
                <a:cs typeface="B Titr" pitchFamily="2" charset="-78"/>
              </a:rPr>
              <a:t> به نماز</a:t>
            </a:r>
          </a:p>
          <a:p>
            <a:pPr algn="ctr" rtl="1"/>
            <a:r>
              <a:rPr lang="fa-IR" sz="2800" dirty="0">
                <a:solidFill>
                  <a:srgbClr val="99FF99"/>
                </a:solidFill>
                <a:cs typeface="2  Kamran" pitchFamily="2" charset="-78"/>
              </a:rPr>
              <a:t>خوف و لرز ، رنگ پریدگی و عرق ، عدم توجه به محیط</a:t>
            </a:r>
            <a:r>
              <a:rPr lang="fa-IR" sz="2800" dirty="0">
                <a:solidFill>
                  <a:srgbClr val="99FF99"/>
                </a:solidFill>
                <a:cs typeface="2  Homa" pitchFamily="2" charset="-78"/>
              </a:rPr>
              <a:t> ، </a:t>
            </a:r>
            <a:r>
              <a:rPr lang="fa-IR" sz="2800" dirty="0">
                <a:solidFill>
                  <a:srgbClr val="99FF99"/>
                </a:solidFill>
                <a:cs typeface="2  Kamran" pitchFamily="2" charset="-78"/>
              </a:rPr>
              <a:t>رکوع و سجود طولانی، </a:t>
            </a:r>
          </a:p>
          <a:p>
            <a:pPr algn="ctr" rtl="1"/>
            <a:endParaRPr lang="fa-IR" sz="2800" dirty="0">
              <a:solidFill>
                <a:srgbClr val="99FF99"/>
              </a:solidFill>
              <a:cs typeface="2  Kamran" pitchFamily="2" charset="-78"/>
            </a:endParaRPr>
          </a:p>
          <a:p>
            <a:pPr algn="ctr" rtl="1"/>
            <a:endParaRPr lang="fa-IR" sz="2800" dirty="0">
              <a:solidFill>
                <a:srgbClr val="99FF99"/>
              </a:solidFill>
              <a:cs typeface="2  Kamran" pitchFamily="2" charset="-78"/>
            </a:endParaRPr>
          </a:p>
          <a:p>
            <a:pPr algn="ctr" rtl="1"/>
            <a:endParaRPr lang="fa-IR" sz="1200" dirty="0">
              <a:solidFill>
                <a:srgbClr val="99FF99"/>
              </a:solidFill>
              <a:cs typeface="2  Kamran" pitchFamily="2" charset="-78"/>
            </a:endParaRPr>
          </a:p>
          <a:p>
            <a:pPr algn="ctr" rtl="1"/>
            <a:r>
              <a:rPr lang="fa-IR" sz="4400" dirty="0">
                <a:solidFill>
                  <a:prstClr val="white"/>
                </a:solidFill>
                <a:cs typeface="B Titr" pitchFamily="2" charset="-78"/>
              </a:rPr>
              <a:t>6- توجه و </a:t>
            </a:r>
            <a:r>
              <a:rPr lang="fa-IR" sz="4400" dirty="0" err="1">
                <a:solidFill>
                  <a:prstClr val="white"/>
                </a:solidFill>
                <a:cs typeface="B Titr" pitchFamily="2" charset="-78"/>
              </a:rPr>
              <a:t>تقويت</a:t>
            </a:r>
            <a:r>
              <a:rPr lang="fa-IR" sz="4400" dirty="0">
                <a:solidFill>
                  <a:prstClr val="white"/>
                </a:solidFill>
                <a:cs typeface="B Titr" pitchFamily="2" charset="-78"/>
              </a:rPr>
              <a:t> اعتقاد به مرگ و معاد </a:t>
            </a:r>
          </a:p>
          <a:p>
            <a:pPr algn="ctr" rtl="1"/>
            <a:r>
              <a:rPr lang="fa-IR" sz="1600" dirty="0" err="1">
                <a:ln>
                  <a:solidFill>
                    <a:srgbClr val="FEFAC9">
                      <a:lumMod val="50000"/>
                    </a:srgbClr>
                  </a:solidFill>
                </a:ln>
                <a:solidFill>
                  <a:srgbClr val="444D26">
                    <a:lumMod val="60000"/>
                    <a:lumOff val="40000"/>
                  </a:srgbClr>
                </a:solidFill>
                <a:cs typeface="B Yagut" pitchFamily="2" charset="-78"/>
              </a:rPr>
              <a:t>استعينوا</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بالصبر</a:t>
            </a:r>
            <a:r>
              <a:rPr lang="fa-IR" sz="1600" dirty="0">
                <a:ln>
                  <a:solidFill>
                    <a:srgbClr val="FEFAC9">
                      <a:lumMod val="50000"/>
                    </a:srgbClr>
                  </a:solidFill>
                </a:ln>
                <a:solidFill>
                  <a:srgbClr val="444D26">
                    <a:lumMod val="60000"/>
                    <a:lumOff val="40000"/>
                  </a:srgbClr>
                </a:solidFill>
                <a:cs typeface="B Yagut" pitchFamily="2" charset="-78"/>
              </a:rPr>
              <a:t> و </a:t>
            </a:r>
            <a:r>
              <a:rPr lang="fa-IR" sz="1600" dirty="0" err="1">
                <a:ln>
                  <a:solidFill>
                    <a:srgbClr val="FEFAC9">
                      <a:lumMod val="50000"/>
                    </a:srgbClr>
                  </a:solidFill>
                </a:ln>
                <a:solidFill>
                  <a:srgbClr val="444D26">
                    <a:lumMod val="60000"/>
                    <a:lumOff val="40000"/>
                  </a:srgbClr>
                </a:solidFill>
                <a:cs typeface="B Yagut" pitchFamily="2" charset="-78"/>
              </a:rPr>
              <a:t>الصلوة</a:t>
            </a:r>
            <a:r>
              <a:rPr lang="fa-IR" sz="1600" dirty="0">
                <a:ln>
                  <a:solidFill>
                    <a:srgbClr val="FEFAC9">
                      <a:lumMod val="50000"/>
                    </a:srgbClr>
                  </a:solidFill>
                </a:ln>
                <a:solidFill>
                  <a:srgbClr val="444D26">
                    <a:lumMod val="60000"/>
                    <a:lumOff val="40000"/>
                  </a:srgbClr>
                </a:solidFill>
                <a:cs typeface="B Yagut" pitchFamily="2" charset="-78"/>
              </a:rPr>
              <a:t> و </a:t>
            </a:r>
            <a:r>
              <a:rPr lang="fa-IR" sz="1600" dirty="0" err="1">
                <a:ln>
                  <a:solidFill>
                    <a:srgbClr val="FEFAC9">
                      <a:lumMod val="50000"/>
                    </a:srgbClr>
                  </a:solidFill>
                </a:ln>
                <a:solidFill>
                  <a:srgbClr val="444D26">
                    <a:lumMod val="60000"/>
                    <a:lumOff val="40000"/>
                  </a:srgbClr>
                </a:solidFill>
                <a:cs typeface="B Yagut" pitchFamily="2" charset="-78"/>
              </a:rPr>
              <a:t>انّها</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لكبيرة</a:t>
            </a:r>
            <a:r>
              <a:rPr lang="fa-IR" sz="1600" dirty="0">
                <a:ln>
                  <a:solidFill>
                    <a:srgbClr val="FEFAC9">
                      <a:lumMod val="50000"/>
                    </a:srgbClr>
                  </a:solidFill>
                </a:ln>
                <a:solidFill>
                  <a:srgbClr val="444D26">
                    <a:lumMod val="60000"/>
                    <a:lumOff val="40000"/>
                  </a:srgbClr>
                </a:solidFill>
                <a:cs typeface="B Yagut" pitchFamily="2" charset="-78"/>
              </a:rPr>
              <a:t> </a:t>
            </a:r>
            <a:r>
              <a:rPr lang="fa-IR" sz="800" dirty="0">
                <a:ln>
                  <a:solidFill>
                    <a:srgbClr val="FEFAC9">
                      <a:lumMod val="50000"/>
                    </a:srgbClr>
                  </a:solidFill>
                </a:ln>
                <a:solidFill>
                  <a:srgbClr val="444D26">
                    <a:lumMod val="60000"/>
                    <a:lumOff val="40000"/>
                  </a:srgbClr>
                </a:solidFill>
                <a:cs typeface="B Yagut" pitchFamily="2" charset="-78"/>
              </a:rPr>
              <a:t>(</a:t>
            </a:r>
            <a:r>
              <a:rPr lang="fa-IR" sz="800" dirty="0" err="1">
                <a:ln>
                  <a:solidFill>
                    <a:srgbClr val="FEFAC9">
                      <a:lumMod val="50000"/>
                    </a:srgbClr>
                  </a:solidFill>
                </a:ln>
                <a:solidFill>
                  <a:srgbClr val="444D26">
                    <a:lumMod val="60000"/>
                    <a:lumOff val="40000"/>
                  </a:srgbClr>
                </a:solidFill>
                <a:cs typeface="B Yagut" pitchFamily="2" charset="-78"/>
              </a:rPr>
              <a:t>عظيمة</a:t>
            </a:r>
            <a:r>
              <a:rPr lang="fa-IR" sz="800" dirty="0">
                <a:ln>
                  <a:solidFill>
                    <a:srgbClr val="FEFAC9">
                      <a:lumMod val="50000"/>
                    </a:srgbClr>
                  </a:solidFill>
                </a:ln>
                <a:solidFill>
                  <a:srgbClr val="444D26">
                    <a:lumMod val="60000"/>
                    <a:lumOff val="40000"/>
                  </a:srgbClr>
                </a:solidFill>
                <a:cs typeface="B Yagut" pitchFamily="2" charset="-78"/>
              </a:rPr>
              <a:t> </a:t>
            </a:r>
            <a:r>
              <a:rPr lang="fa-IR" sz="800" dirty="0" err="1">
                <a:ln>
                  <a:solidFill>
                    <a:srgbClr val="FEFAC9">
                      <a:lumMod val="50000"/>
                    </a:srgbClr>
                  </a:solidFill>
                </a:ln>
                <a:solidFill>
                  <a:srgbClr val="444D26">
                    <a:lumMod val="60000"/>
                    <a:lumOff val="40000"/>
                  </a:srgbClr>
                </a:solidFill>
                <a:cs typeface="B Yagut" pitchFamily="2" charset="-78"/>
              </a:rPr>
              <a:t>ثقيلة</a:t>
            </a:r>
            <a:r>
              <a:rPr lang="fa-IR" sz="8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إلا</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علي</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الخاشعين</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الذين</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يظنّون</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أنّهم</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ملاقوا</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ربّهم</a:t>
            </a:r>
            <a:r>
              <a:rPr lang="fa-IR" sz="1600" dirty="0">
                <a:ln>
                  <a:solidFill>
                    <a:srgbClr val="FEFAC9">
                      <a:lumMod val="50000"/>
                    </a:srgbClr>
                  </a:solidFill>
                </a:ln>
                <a:solidFill>
                  <a:srgbClr val="444D26">
                    <a:lumMod val="60000"/>
                    <a:lumOff val="40000"/>
                  </a:srgbClr>
                </a:solidFill>
                <a:cs typeface="B Yagut" pitchFamily="2" charset="-78"/>
              </a:rPr>
              <a:t> و </a:t>
            </a:r>
            <a:r>
              <a:rPr lang="fa-IR" sz="1600" dirty="0" err="1">
                <a:ln>
                  <a:solidFill>
                    <a:srgbClr val="FEFAC9">
                      <a:lumMod val="50000"/>
                    </a:srgbClr>
                  </a:solidFill>
                </a:ln>
                <a:solidFill>
                  <a:srgbClr val="444D26">
                    <a:lumMod val="60000"/>
                    <a:lumOff val="40000"/>
                  </a:srgbClr>
                </a:solidFill>
                <a:cs typeface="B Yagut" pitchFamily="2" charset="-78"/>
              </a:rPr>
              <a:t>أنهم</a:t>
            </a:r>
            <a:r>
              <a:rPr lang="fa-IR" sz="1600" dirty="0">
                <a:ln>
                  <a:solidFill>
                    <a:srgbClr val="FEFAC9">
                      <a:lumMod val="50000"/>
                    </a:srgbClr>
                  </a:solidFill>
                </a:ln>
                <a:solidFill>
                  <a:srgbClr val="444D26">
                    <a:lumMod val="60000"/>
                    <a:lumOff val="40000"/>
                  </a:srgbClr>
                </a:solidFill>
                <a:cs typeface="B Yagut" pitchFamily="2" charset="-78"/>
              </a:rPr>
              <a:t> </a:t>
            </a:r>
            <a:r>
              <a:rPr lang="fa-IR" sz="1600" dirty="0" err="1">
                <a:ln>
                  <a:solidFill>
                    <a:srgbClr val="FEFAC9">
                      <a:lumMod val="50000"/>
                    </a:srgbClr>
                  </a:solidFill>
                </a:ln>
                <a:solidFill>
                  <a:srgbClr val="444D26">
                    <a:lumMod val="60000"/>
                    <a:lumOff val="40000"/>
                  </a:srgbClr>
                </a:solidFill>
                <a:cs typeface="B Yagut" pitchFamily="2" charset="-78"/>
              </a:rPr>
              <a:t>إليه</a:t>
            </a:r>
            <a:r>
              <a:rPr lang="fa-IR" sz="1600" dirty="0">
                <a:ln>
                  <a:solidFill>
                    <a:srgbClr val="FEFAC9">
                      <a:lumMod val="50000"/>
                    </a:srgbClr>
                  </a:solidFill>
                </a:ln>
                <a:solidFill>
                  <a:srgbClr val="444D26">
                    <a:lumMod val="60000"/>
                    <a:lumOff val="40000"/>
                  </a:srgbClr>
                </a:solidFill>
                <a:cs typeface="B Yagut" pitchFamily="2" charset="-78"/>
              </a:rPr>
              <a:t> راجعون</a:t>
            </a:r>
            <a:r>
              <a:rPr lang="fa-IR" sz="1200" dirty="0">
                <a:ln>
                  <a:solidFill>
                    <a:srgbClr val="FEFAC9">
                      <a:lumMod val="50000"/>
                    </a:srgbClr>
                  </a:solidFill>
                </a:ln>
                <a:solidFill>
                  <a:srgbClr val="444D26">
                    <a:lumMod val="60000"/>
                    <a:lumOff val="40000"/>
                  </a:srgbClr>
                </a:solidFill>
                <a:cs typeface="B Yagut" pitchFamily="2" charset="-78"/>
              </a:rPr>
              <a:t>.</a:t>
            </a:r>
          </a:p>
          <a:p>
            <a:pPr algn="ctr" rtl="1"/>
            <a:endParaRPr lang="fa-IR" sz="1200" dirty="0">
              <a:ln>
                <a:solidFill>
                  <a:srgbClr val="FEFAC9">
                    <a:lumMod val="50000"/>
                  </a:srgbClr>
                </a:solidFill>
              </a:ln>
              <a:solidFill>
                <a:srgbClr val="444D26">
                  <a:lumMod val="60000"/>
                  <a:lumOff val="40000"/>
                </a:srgbClr>
              </a:solidFill>
            </a:endParaRPr>
          </a:p>
          <a:p>
            <a:pPr algn="ctr" rtl="1"/>
            <a:endParaRPr lang="fa-IR" sz="1200" dirty="0">
              <a:ln>
                <a:solidFill>
                  <a:srgbClr val="FEFAC9">
                    <a:lumMod val="50000"/>
                  </a:srgbClr>
                </a:solidFill>
              </a:ln>
              <a:solidFill>
                <a:srgbClr val="444D26">
                  <a:lumMod val="60000"/>
                  <a:lumOff val="40000"/>
                </a:srgbClr>
              </a:solidFill>
            </a:endParaRPr>
          </a:p>
          <a:p>
            <a:pPr algn="ctr" rtl="1"/>
            <a:r>
              <a:rPr lang="fa-IR" sz="1600" dirty="0">
                <a:ln>
                  <a:solidFill>
                    <a:srgbClr val="FFFF00"/>
                  </a:solidFill>
                </a:ln>
                <a:solidFill>
                  <a:srgbClr val="FFFF00"/>
                </a:solidFill>
              </a:rPr>
              <a:t> </a:t>
            </a:r>
            <a:r>
              <a:rPr lang="fa-IR" sz="3200" dirty="0">
                <a:ln>
                  <a:solidFill>
                    <a:srgbClr val="FFFF00"/>
                  </a:solidFill>
                </a:ln>
                <a:solidFill>
                  <a:srgbClr val="FFFF00"/>
                </a:solidFill>
                <a:cs typeface="2  Compset" pitchFamily="2" charset="-78"/>
              </a:rPr>
              <a:t>از </a:t>
            </a:r>
            <a:r>
              <a:rPr lang="fa-IR" sz="3200" dirty="0" err="1">
                <a:ln>
                  <a:solidFill>
                    <a:srgbClr val="FFFF00"/>
                  </a:solidFill>
                </a:ln>
                <a:solidFill>
                  <a:srgbClr val="FFFF00"/>
                </a:solidFill>
                <a:cs typeface="2  Compset" pitchFamily="2" charset="-78"/>
              </a:rPr>
              <a:t>شكيبايى</a:t>
            </a:r>
            <a:r>
              <a:rPr lang="fa-IR" sz="3200" dirty="0">
                <a:ln>
                  <a:solidFill>
                    <a:srgbClr val="FFFF00"/>
                  </a:solidFill>
                </a:ln>
                <a:solidFill>
                  <a:srgbClr val="FFFF00"/>
                </a:solidFill>
                <a:cs typeface="2  Compset" pitchFamily="2" charset="-78"/>
              </a:rPr>
              <a:t> و نماز </a:t>
            </a:r>
            <a:r>
              <a:rPr lang="fa-IR" sz="3200" dirty="0" err="1">
                <a:ln>
                  <a:solidFill>
                    <a:srgbClr val="FFFF00"/>
                  </a:solidFill>
                </a:ln>
                <a:solidFill>
                  <a:srgbClr val="FFFF00"/>
                </a:solidFill>
                <a:cs typeface="2  Compset" pitchFamily="2" charset="-78"/>
              </a:rPr>
              <a:t>يارى</a:t>
            </a:r>
            <a:r>
              <a:rPr lang="fa-IR" sz="3200" dirty="0">
                <a:ln>
                  <a:solidFill>
                    <a:srgbClr val="FFFF00"/>
                  </a:solidFill>
                </a:ln>
                <a:solidFill>
                  <a:srgbClr val="FFFF00"/>
                </a:solidFill>
                <a:cs typeface="2  Compset" pitchFamily="2" charset="-78"/>
              </a:rPr>
              <a:t> </a:t>
            </a:r>
            <a:r>
              <a:rPr lang="fa-IR" sz="3200" dirty="0" err="1">
                <a:ln>
                  <a:solidFill>
                    <a:srgbClr val="FFFF00"/>
                  </a:solidFill>
                </a:ln>
                <a:solidFill>
                  <a:srgbClr val="FFFF00"/>
                </a:solidFill>
                <a:cs typeface="2  Compset" pitchFamily="2" charset="-78"/>
              </a:rPr>
              <a:t>جوييد</a:t>
            </a:r>
            <a:r>
              <a:rPr lang="fa-IR" sz="3200" dirty="0">
                <a:ln>
                  <a:solidFill>
                    <a:srgbClr val="FFFF00"/>
                  </a:solidFill>
                </a:ln>
                <a:solidFill>
                  <a:srgbClr val="FFFF00"/>
                </a:solidFill>
                <a:cs typeface="2  Compset" pitchFamily="2" charset="-78"/>
              </a:rPr>
              <a:t>. و به </a:t>
            </a:r>
            <a:r>
              <a:rPr lang="fa-IR" sz="3200" dirty="0" err="1">
                <a:ln>
                  <a:solidFill>
                    <a:srgbClr val="FFFF00"/>
                  </a:solidFill>
                </a:ln>
                <a:solidFill>
                  <a:srgbClr val="FFFF00"/>
                </a:solidFill>
                <a:cs typeface="2  Compset" pitchFamily="2" charset="-78"/>
              </a:rPr>
              <a:t>راستى</a:t>
            </a:r>
            <a:r>
              <a:rPr lang="fa-IR" sz="3200" dirty="0">
                <a:ln>
                  <a:solidFill>
                    <a:srgbClr val="FFFF00"/>
                  </a:solidFill>
                </a:ln>
                <a:solidFill>
                  <a:srgbClr val="FFFF00"/>
                </a:solidFill>
                <a:cs typeface="2  Compset" pitchFamily="2" charset="-78"/>
              </a:rPr>
              <a:t> </a:t>
            </a:r>
            <a:r>
              <a:rPr lang="fa-IR" sz="3200" dirty="0" err="1">
                <a:ln>
                  <a:solidFill>
                    <a:srgbClr val="FFFF00"/>
                  </a:solidFill>
                </a:ln>
                <a:solidFill>
                  <a:srgbClr val="FFFF00"/>
                </a:solidFill>
                <a:cs typeface="2  Compset" pitchFamily="2" charset="-78"/>
              </a:rPr>
              <a:t>اين</a:t>
            </a:r>
            <a:r>
              <a:rPr lang="fa-IR" sz="3200" dirty="0">
                <a:ln>
                  <a:solidFill>
                    <a:srgbClr val="FFFF00"/>
                  </a:solidFill>
                </a:ln>
                <a:solidFill>
                  <a:srgbClr val="FFFF00"/>
                </a:solidFill>
                <a:cs typeface="2  Compset" pitchFamily="2" charset="-78"/>
              </a:rPr>
              <a:t> [</a:t>
            </a:r>
            <a:r>
              <a:rPr lang="fa-IR" sz="3200" dirty="0" err="1">
                <a:ln>
                  <a:solidFill>
                    <a:srgbClr val="FFFF00"/>
                  </a:solidFill>
                </a:ln>
                <a:solidFill>
                  <a:srgbClr val="FFFF00"/>
                </a:solidFill>
                <a:cs typeface="2  Compset" pitchFamily="2" charset="-78"/>
              </a:rPr>
              <a:t>كار</a:t>
            </a:r>
            <a:r>
              <a:rPr lang="fa-IR" sz="3200" dirty="0">
                <a:ln>
                  <a:solidFill>
                    <a:srgbClr val="FFFF00"/>
                  </a:solidFill>
                </a:ln>
                <a:solidFill>
                  <a:srgbClr val="FFFF00"/>
                </a:solidFill>
                <a:cs typeface="2  Compset" pitchFamily="2" charset="-78"/>
              </a:rPr>
              <a:t>] گران است، مگر بر </a:t>
            </a:r>
            <a:r>
              <a:rPr lang="fa-IR" sz="3200" dirty="0" err="1">
                <a:ln>
                  <a:solidFill>
                    <a:srgbClr val="FFFF00"/>
                  </a:solidFill>
                </a:ln>
                <a:solidFill>
                  <a:srgbClr val="FFFF00"/>
                </a:solidFill>
                <a:cs typeface="2  Compset" pitchFamily="2" charset="-78"/>
              </a:rPr>
              <a:t>فروتنان</a:t>
            </a:r>
            <a:r>
              <a:rPr lang="fa-IR" sz="3200" dirty="0">
                <a:ln>
                  <a:solidFill>
                    <a:srgbClr val="FFFF00"/>
                  </a:solidFill>
                </a:ln>
                <a:solidFill>
                  <a:srgbClr val="FFFF00"/>
                </a:solidFill>
                <a:cs typeface="2  Compset" pitchFamily="2" charset="-78"/>
              </a:rPr>
              <a:t> / همان </a:t>
            </a:r>
            <a:r>
              <a:rPr lang="fa-IR" sz="3200" dirty="0" err="1">
                <a:ln>
                  <a:solidFill>
                    <a:srgbClr val="FFFF00"/>
                  </a:solidFill>
                </a:ln>
                <a:solidFill>
                  <a:srgbClr val="FFFF00"/>
                </a:solidFill>
                <a:cs typeface="2  Compset" pitchFamily="2" charset="-78"/>
              </a:rPr>
              <a:t>كسانى</a:t>
            </a:r>
            <a:r>
              <a:rPr lang="fa-IR" sz="3200" dirty="0">
                <a:ln>
                  <a:solidFill>
                    <a:srgbClr val="FFFF00"/>
                  </a:solidFill>
                </a:ln>
                <a:solidFill>
                  <a:srgbClr val="FFFF00"/>
                </a:solidFill>
                <a:cs typeface="2  Compset" pitchFamily="2" charset="-78"/>
              </a:rPr>
              <a:t> </a:t>
            </a:r>
            <a:r>
              <a:rPr lang="fa-IR" sz="3200" dirty="0" err="1">
                <a:ln>
                  <a:solidFill>
                    <a:srgbClr val="FFFF00"/>
                  </a:solidFill>
                </a:ln>
                <a:solidFill>
                  <a:srgbClr val="FFFF00"/>
                </a:solidFill>
                <a:cs typeface="2  Compset" pitchFamily="2" charset="-78"/>
              </a:rPr>
              <a:t>كه</a:t>
            </a:r>
            <a:r>
              <a:rPr lang="fa-IR" sz="3200" dirty="0">
                <a:ln>
                  <a:solidFill>
                    <a:srgbClr val="FFFF00"/>
                  </a:solidFill>
                </a:ln>
                <a:solidFill>
                  <a:srgbClr val="FFFF00"/>
                </a:solidFill>
                <a:cs typeface="2  Compset" pitchFamily="2" charset="-78"/>
              </a:rPr>
              <a:t> </a:t>
            </a:r>
            <a:r>
              <a:rPr lang="fa-IR" sz="3200" dirty="0" err="1">
                <a:ln>
                  <a:solidFill>
                    <a:srgbClr val="FFFF00"/>
                  </a:solidFill>
                </a:ln>
                <a:solidFill>
                  <a:srgbClr val="FFFF00"/>
                </a:solidFill>
                <a:cs typeface="2  Compset" pitchFamily="2" charset="-78"/>
              </a:rPr>
              <a:t>مى‏دانند</a:t>
            </a:r>
            <a:r>
              <a:rPr lang="fa-IR" sz="3200" dirty="0">
                <a:ln>
                  <a:solidFill>
                    <a:srgbClr val="FFFF00"/>
                  </a:solidFill>
                </a:ln>
                <a:solidFill>
                  <a:srgbClr val="FFFF00"/>
                </a:solidFill>
                <a:cs typeface="2  Compset" pitchFamily="2" charset="-78"/>
              </a:rPr>
              <a:t> با پروردگار خود </a:t>
            </a:r>
            <a:r>
              <a:rPr lang="fa-IR" sz="3200" dirty="0" err="1">
                <a:ln>
                  <a:solidFill>
                    <a:srgbClr val="FFFF00"/>
                  </a:solidFill>
                </a:ln>
                <a:solidFill>
                  <a:srgbClr val="FFFF00"/>
                </a:solidFill>
                <a:cs typeface="2  Compset" pitchFamily="2" charset="-78"/>
              </a:rPr>
              <a:t>ديدار</a:t>
            </a:r>
            <a:r>
              <a:rPr lang="fa-IR" sz="3200" dirty="0">
                <a:ln>
                  <a:solidFill>
                    <a:srgbClr val="FFFF00"/>
                  </a:solidFill>
                </a:ln>
                <a:solidFill>
                  <a:srgbClr val="FFFF00"/>
                </a:solidFill>
                <a:cs typeface="2  Compset" pitchFamily="2" charset="-78"/>
              </a:rPr>
              <a:t> خواهند </a:t>
            </a:r>
            <a:r>
              <a:rPr lang="fa-IR" sz="3200" dirty="0" err="1">
                <a:ln>
                  <a:solidFill>
                    <a:srgbClr val="FFFF00"/>
                  </a:solidFill>
                </a:ln>
                <a:solidFill>
                  <a:srgbClr val="FFFF00"/>
                </a:solidFill>
                <a:cs typeface="2  Compset" pitchFamily="2" charset="-78"/>
              </a:rPr>
              <a:t>كرد</a:t>
            </a:r>
            <a:r>
              <a:rPr lang="fa-IR" sz="3200" dirty="0">
                <a:ln>
                  <a:solidFill>
                    <a:srgbClr val="FFFF00"/>
                  </a:solidFill>
                </a:ln>
                <a:solidFill>
                  <a:srgbClr val="FFFF00"/>
                </a:solidFill>
                <a:cs typeface="2  Compset" pitchFamily="2" charset="-78"/>
              </a:rPr>
              <a:t> و به </a:t>
            </a:r>
            <a:r>
              <a:rPr lang="fa-IR" sz="3200" dirty="0" err="1">
                <a:ln>
                  <a:solidFill>
                    <a:srgbClr val="FFFF00"/>
                  </a:solidFill>
                </a:ln>
                <a:solidFill>
                  <a:srgbClr val="FFFF00"/>
                </a:solidFill>
                <a:cs typeface="2  Compset" pitchFamily="2" charset="-78"/>
              </a:rPr>
              <a:t>سوى</a:t>
            </a:r>
            <a:r>
              <a:rPr lang="fa-IR" sz="3200" dirty="0">
                <a:ln>
                  <a:solidFill>
                    <a:srgbClr val="FFFF00"/>
                  </a:solidFill>
                </a:ln>
                <a:solidFill>
                  <a:srgbClr val="FFFF00"/>
                </a:solidFill>
                <a:cs typeface="2  Compset" pitchFamily="2" charset="-78"/>
              </a:rPr>
              <a:t> او باز خواهند گشت</a:t>
            </a:r>
            <a:r>
              <a:rPr lang="fa-IR" sz="3200" dirty="0">
                <a:ln>
                  <a:solidFill>
                    <a:srgbClr val="FEFAC9">
                      <a:lumMod val="50000"/>
                    </a:srgbClr>
                  </a:solidFill>
                </a:ln>
                <a:solidFill>
                  <a:srgbClr val="444D26">
                    <a:lumMod val="60000"/>
                    <a:lumOff val="40000"/>
                  </a:srgbClr>
                </a:solidFill>
                <a:cs typeface="2  Compset" pitchFamily="2" charset="-78"/>
              </a:rPr>
              <a:t>. </a:t>
            </a:r>
            <a:endParaRPr lang="fa-IR" sz="1600" dirty="0">
              <a:ln>
                <a:solidFill>
                  <a:srgbClr val="FEFAC9">
                    <a:lumMod val="50000"/>
                  </a:srgbClr>
                </a:solidFill>
              </a:ln>
              <a:solidFill>
                <a:srgbClr val="444D26">
                  <a:lumMod val="60000"/>
                  <a:lumOff val="40000"/>
                </a:srgbClr>
              </a:solidFill>
              <a:cs typeface="2  Compset" pitchFamily="2" charset="-78"/>
            </a:endParaRPr>
          </a:p>
          <a:p>
            <a:pPr algn="ctr" rtl="1"/>
            <a:r>
              <a:rPr lang="fa-IR" sz="2400" dirty="0">
                <a:ln>
                  <a:solidFill>
                    <a:srgbClr val="FEFAC9">
                      <a:lumMod val="50000"/>
                    </a:srgbClr>
                  </a:solidFill>
                </a:ln>
                <a:solidFill>
                  <a:srgbClr val="444D26">
                    <a:lumMod val="60000"/>
                    <a:lumOff val="40000"/>
                  </a:srgbClr>
                </a:solidFill>
                <a:cs typeface="2  Compset" pitchFamily="2" charset="-78"/>
              </a:rPr>
              <a:t>بقره 45 و 46</a:t>
            </a:r>
            <a:r>
              <a:rPr lang="fa-IR" sz="4000" dirty="0">
                <a:ln>
                  <a:solidFill>
                    <a:srgbClr val="FEFAC9">
                      <a:lumMod val="50000"/>
                    </a:srgbClr>
                  </a:solidFill>
                </a:ln>
                <a:solidFill>
                  <a:srgbClr val="444D26">
                    <a:lumMod val="60000"/>
                    <a:lumOff val="40000"/>
                  </a:srgbClr>
                </a:solidFill>
                <a:cs typeface="2  Compset" pitchFamily="2" charset="-78"/>
              </a:rPr>
              <a:t>.</a:t>
            </a:r>
          </a:p>
        </p:txBody>
      </p:sp>
    </p:spTree>
    <p:extLst>
      <p:ext uri="{BB962C8B-B14F-4D97-AF65-F5344CB8AC3E}">
        <p14:creationId xmlns:p14="http://schemas.microsoft.com/office/powerpoint/2010/main" val="2413077259"/>
      </p:ext>
    </p:extLst>
  </p:cSld>
  <p:clrMapOvr>
    <a:masterClrMapping/>
  </p:clrMapOvr>
  <mc:AlternateContent xmlns:mc="http://schemas.openxmlformats.org/markup-compatibility/2006" xmlns:p14="http://schemas.microsoft.com/office/powerpoint/2010/main">
    <mc:Choice Requires="p14">
      <p:transition spd="slow" p14:dur="15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circle(in)">
                                      <p:cBhvr>
                                        <p:cTn id="27" dur="20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circle(in)">
                                      <p:cBhvr>
                                        <p:cTn id="32" dur="20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circle(in)">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07504" y="116632"/>
            <a:ext cx="8928000" cy="6660000"/>
          </a:xfrm>
          <a:prstGeom prst="roundRect">
            <a:avLst>
              <a:gd name="adj" fmla="val 3594"/>
            </a:avLst>
          </a:prstGeom>
          <a:ln/>
          <a:effectLst>
            <a:glow rad="101600">
              <a:schemeClr val="bg1">
                <a:alpha val="60000"/>
              </a:schemeClr>
            </a:glow>
            <a:outerShdw blurRad="95000" rotWithShape="0">
              <a:srgbClr val="000000">
                <a:alpha val="50000"/>
              </a:srgbClr>
            </a:outerShdw>
            <a:softEdge rad="63500"/>
          </a:effectLst>
        </p:spPr>
        <p:style>
          <a:lnRef idx="1">
            <a:schemeClr val="accent2"/>
          </a:lnRef>
          <a:fillRef idx="2">
            <a:schemeClr val="accent2"/>
          </a:fillRef>
          <a:effectRef idx="1">
            <a:schemeClr val="accent2"/>
          </a:effectRef>
          <a:fontRef idx="minor">
            <a:schemeClr val="dk1"/>
          </a:fontRef>
        </p:style>
        <p:txBody>
          <a:bodyPr rtlCol="1" anchor="ctr"/>
          <a:lstStyle/>
          <a:p>
            <a:pPr algn="ctr" rtl="1"/>
            <a:endParaRPr lang="fa-IR" sz="2800" dirty="0" smtClean="0">
              <a:ln w="18415" cmpd="sng">
                <a:solidFill>
                  <a:srgbClr val="FEFAC9">
                    <a:lumMod val="90000"/>
                  </a:srgbClr>
                </a:solidFill>
                <a:prstDash val="solid"/>
              </a:ln>
              <a:solidFill>
                <a:srgbClr val="FFFFFF"/>
              </a:solidFill>
              <a:effectLst>
                <a:outerShdw blurRad="63500" dir="3600000" algn="tl" rotWithShape="0">
                  <a:srgbClr val="000000">
                    <a:alpha val="70000"/>
                  </a:srgbClr>
                </a:outerShdw>
              </a:effectLst>
            </a:endParaRPr>
          </a:p>
          <a:p>
            <a:pPr algn="ctr" rtl="1"/>
            <a:r>
              <a:rPr lang="fa-IR" sz="6600" dirty="0" smtClean="0">
                <a:ln w="18415" cmpd="sng">
                  <a:solidFill>
                    <a:srgbClr val="FFC000"/>
                  </a:solidFill>
                  <a:prstDash val="solid"/>
                </a:ln>
                <a:solidFill>
                  <a:prstClr val="black"/>
                </a:solidFill>
                <a:effectLst>
                  <a:outerShdw blurRad="38100" dist="38100" dir="2700000" algn="tl">
                    <a:srgbClr val="000000">
                      <a:alpha val="43137"/>
                    </a:srgbClr>
                  </a:outerShdw>
                </a:effectLst>
                <a:cs typeface="B Titr" pitchFamily="2" charset="-78"/>
              </a:rPr>
              <a:t>7- توجه به ثواب عظیم نماز</a:t>
            </a:r>
          </a:p>
          <a:p>
            <a:pPr algn="ctr" rtl="1"/>
            <a:r>
              <a:rPr lang="fa-IR" sz="28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قال </a:t>
            </a:r>
            <a:r>
              <a:rPr lang="fa-IR" sz="28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الصادق</a:t>
            </a:r>
            <a:r>
              <a:rPr lang="fa-IR" sz="28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16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a:t>
            </a:r>
            <a:r>
              <a:rPr lang="fa-IR" sz="16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عليه‌السلام</a:t>
            </a:r>
            <a:r>
              <a:rPr lang="fa-IR" sz="16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32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a:t>
            </a:r>
            <a:r>
              <a:rPr lang="fa-IR" sz="4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و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صلوةً</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فريضةً</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تعدل</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عند</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الله الف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حجّة</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و الف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عمرة</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مبرورات</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 </a:t>
            </a:r>
            <a:r>
              <a:rPr lang="fa-IR" sz="2000" b="1" dirty="0" err="1"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متقبّلات</a:t>
            </a:r>
            <a:r>
              <a:rPr lang="fa-IR" sz="2000" b="1" dirty="0" smtClean="0">
                <a:ln w="18415" cmpd="sng">
                  <a:solidFill>
                    <a:srgbClr val="FE8D7A"/>
                  </a:solidFill>
                  <a:prstDash val="solid"/>
                </a:ln>
                <a:solidFill>
                  <a:srgbClr val="FFC000"/>
                </a:solidFill>
                <a:effectLst>
                  <a:glow rad="228600">
                    <a:schemeClr val="accent4">
                      <a:satMod val="175000"/>
                      <a:alpha val="40000"/>
                    </a:schemeClr>
                  </a:glow>
                  <a:outerShdw blurRad="63500" dir="3600000" algn="tl" rotWithShape="0">
                    <a:srgbClr val="000000">
                      <a:alpha val="70000"/>
                    </a:srgbClr>
                  </a:outerShdw>
                </a:effectLst>
                <a:cs typeface="B Lotus" pitchFamily="2" charset="-78"/>
              </a:rPr>
              <a:t>.</a:t>
            </a:r>
          </a:p>
          <a:p>
            <a:pPr algn="ctr" rtl="1"/>
            <a:r>
              <a:rPr lang="fa-IR" sz="4000" b="1" dirty="0" smtClean="0">
                <a:ln w="18415" cmpd="sng">
                  <a:solidFill>
                    <a:prstClr val="black"/>
                  </a:solidFill>
                  <a:prstDash val="solid"/>
                </a:ln>
                <a:solidFill>
                  <a:srgbClr val="FFFFFF"/>
                </a:solidFill>
                <a:effectLst>
                  <a:outerShdw blurRad="63500" dir="3600000" algn="tl" rotWithShape="0">
                    <a:srgbClr val="000000">
                      <a:alpha val="70000"/>
                    </a:srgbClr>
                  </a:outerShdw>
                </a:effectLst>
                <a:cs typeface="B Mitra" pitchFamily="2" charset="-78"/>
              </a:rPr>
              <a:t> </a:t>
            </a:r>
            <a:r>
              <a:rPr lang="fa-IR" sz="5400" b="1" dirty="0" smtClean="0">
                <a:ln w="18415" cmpd="sng">
                  <a:solidFill>
                    <a:prstClr val="black"/>
                  </a:solidFill>
                  <a:prstDash val="solid"/>
                </a:ln>
                <a:solidFill>
                  <a:srgbClr val="FFFFFF"/>
                </a:solidFill>
                <a:effectLst>
                  <a:outerShdw blurRad="63500" dir="3600000" algn="tl" rotWithShape="0">
                    <a:srgbClr val="000000">
                      <a:alpha val="70000"/>
                    </a:srgbClr>
                  </a:outerShdw>
                </a:effectLst>
                <a:cs typeface="B Mitra" pitchFamily="2" charset="-78"/>
              </a:rPr>
              <a:t>یک نماز واجب معادل هزار حج و هزار عمره مقبول است</a:t>
            </a:r>
            <a:r>
              <a:rPr lang="fa-IR" sz="5400" b="1" dirty="0">
                <a:ln>
                  <a:solidFill>
                    <a:prstClr val="black"/>
                  </a:solidFill>
                </a:ln>
                <a:solidFill>
                  <a:prstClr val="white"/>
                </a:solidFill>
                <a:cs typeface="B Mitra" pitchFamily="2" charset="-78"/>
              </a:rPr>
              <a:t>.</a:t>
            </a:r>
            <a:endParaRPr lang="fa-IR" sz="2400" b="1" dirty="0" smtClean="0">
              <a:ln>
                <a:solidFill>
                  <a:srgbClr val="00B0F0"/>
                </a:solidFill>
              </a:ln>
              <a:solidFill>
                <a:prstClr val="white"/>
              </a:solidFill>
              <a:cs typeface="B Mitra" pitchFamily="2" charset="-78"/>
            </a:endParaRPr>
          </a:p>
          <a:p>
            <a:pPr algn="ctr" rtl="1"/>
            <a:r>
              <a:rPr lang="fa-IR" sz="2400" b="1" dirty="0" smtClean="0">
                <a:solidFill>
                  <a:prstClr val="white"/>
                </a:solidFill>
                <a:cs typeface="B Mitra" pitchFamily="2" charset="-78"/>
              </a:rPr>
              <a:t>  </a:t>
            </a:r>
            <a:r>
              <a:rPr lang="fa-IR" b="1" dirty="0" err="1" smtClean="0">
                <a:solidFill>
                  <a:prstClr val="white"/>
                </a:solidFill>
                <a:cs typeface="B Mitra" pitchFamily="2" charset="-78"/>
              </a:rPr>
              <a:t>العروة</a:t>
            </a:r>
            <a:r>
              <a:rPr lang="fa-IR" b="1" dirty="0" smtClean="0">
                <a:solidFill>
                  <a:prstClr val="white"/>
                </a:solidFill>
                <a:cs typeface="B Mitra" pitchFamily="2" charset="-78"/>
              </a:rPr>
              <a:t> </a:t>
            </a:r>
            <a:r>
              <a:rPr lang="fa-IR" b="1" dirty="0" err="1" smtClean="0">
                <a:solidFill>
                  <a:prstClr val="white"/>
                </a:solidFill>
                <a:cs typeface="B Mitra" pitchFamily="2" charset="-78"/>
              </a:rPr>
              <a:t>الوثقي</a:t>
            </a:r>
            <a:endParaRPr lang="fa-IR" b="1" dirty="0" smtClean="0">
              <a:solidFill>
                <a:prstClr val="white"/>
              </a:solidFill>
              <a:cs typeface="B Mitra" pitchFamily="2" charset="-78"/>
            </a:endParaRPr>
          </a:p>
          <a:p>
            <a:pPr algn="ctr" rtl="1"/>
            <a:r>
              <a:rPr lang="fa-IR" sz="2400" b="1" dirty="0" err="1" smtClean="0">
                <a:ln w="18415" cmpd="sng">
                  <a:noFill/>
                  <a:prstDash val="solid"/>
                </a:ln>
                <a:solidFill>
                  <a:schemeClr val="bg1"/>
                </a:solidFill>
                <a:cs typeface="B Mitra" pitchFamily="2" charset="-78"/>
              </a:rPr>
              <a:t>وَ</a:t>
            </a:r>
            <a:r>
              <a:rPr lang="fa-IR" sz="2400" b="1" dirty="0" smtClean="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قَالَ</a:t>
            </a:r>
            <a:r>
              <a:rPr lang="fa-IR" sz="2400" b="1" dirty="0">
                <a:ln w="18415" cmpd="sng">
                  <a:noFill/>
                  <a:prstDash val="solid"/>
                </a:ln>
                <a:solidFill>
                  <a:schemeClr val="bg1"/>
                </a:solidFill>
                <a:cs typeface="B Mitra" pitchFamily="2" charset="-78"/>
              </a:rPr>
              <a:t> </a:t>
            </a:r>
            <a:r>
              <a:rPr lang="fa-IR" sz="2400" b="1" dirty="0" smtClean="0">
                <a:ln w="18415" cmpd="sng">
                  <a:noFill/>
                  <a:prstDash val="solid"/>
                </a:ln>
                <a:solidFill>
                  <a:schemeClr val="bg1"/>
                </a:solidFill>
                <a:cs typeface="B Mitra" pitchFamily="2" charset="-78"/>
              </a:rPr>
              <a:t>صلی الله علیه و </a:t>
            </a:r>
            <a:r>
              <a:rPr lang="fa-IR" sz="2400" b="1" dirty="0" err="1" smtClean="0">
                <a:ln w="18415" cmpd="sng">
                  <a:noFill/>
                  <a:prstDash val="solid"/>
                </a:ln>
                <a:solidFill>
                  <a:schemeClr val="bg1"/>
                </a:solidFill>
                <a:cs typeface="B Mitra" pitchFamily="2" charset="-78"/>
              </a:rPr>
              <a:t>آله</a:t>
            </a:r>
            <a:r>
              <a:rPr lang="fa-IR" sz="2400" b="1" dirty="0" smtClean="0">
                <a:ln w="18415" cmpd="sng">
                  <a:noFill/>
                  <a:prstDash val="solid"/>
                </a:ln>
                <a:solidFill>
                  <a:schemeClr val="bg1"/>
                </a:solidFill>
                <a:cs typeface="B Mitra" pitchFamily="2" charset="-78"/>
              </a:rPr>
              <a:t>؛ </a:t>
            </a:r>
          </a:p>
          <a:p>
            <a:pPr algn="ctr" rtl="1"/>
            <a:r>
              <a:rPr lang="fa-IR" sz="2400" b="1" dirty="0" smtClean="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مَا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مِنْ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لَيْلَةٍ</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إِلَّا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مَلَكُ</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الْمَوْتِ</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يُنَادِي</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أَهْلَ</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الْقُبُورِ</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لِمَنْ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تَغْبِطُونَ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الْيَوْمَ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قَدْ</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عَايَنْتُمْ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هَوْلَ</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الْمُطَّلِعِ</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فَيَقُولُ</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الْمَوْتَى</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إِنَّمَا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نَغْبِطُ</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المؤمنون</a:t>
            </a:r>
            <a:r>
              <a:rPr lang="fa-IR" sz="2400" b="1" dirty="0">
                <a:ln w="18415" cmpd="sng">
                  <a:noFill/>
                  <a:prstDash val="solid"/>
                </a:ln>
                <a:solidFill>
                  <a:schemeClr val="bg1"/>
                </a:solidFill>
                <a:cs typeface="B Mitra" pitchFamily="2" charset="-78"/>
              </a:rPr>
              <a:t> </a:t>
            </a:r>
            <a:r>
              <a:rPr lang="fa-IR" sz="2400" b="1" dirty="0" err="1" smtClean="0">
                <a:ln w="18415" cmpd="sng">
                  <a:noFill/>
                  <a:prstDash val="solid"/>
                </a:ln>
                <a:solidFill>
                  <a:schemeClr val="bg1"/>
                </a:solidFill>
                <a:cs typeface="B Mitra" pitchFamily="2" charset="-78"/>
              </a:rPr>
              <a:t>الْمُؤْمِنِينَ</a:t>
            </a:r>
            <a:r>
              <a:rPr lang="fa-IR" sz="2400" b="1" dirty="0" smtClean="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فِي</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مَسَاجِدِهِمْ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لِأَنَّهُمْ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يُصَلُّونَ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نُصَلِّي</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يُؤْتُونَ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الزَّكَاةَ</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نُزَكِّي</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يَصُومُونَ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شَهْرَ</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رَمَضَانَ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نَصُومُ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يَتَصَدَّقُونَ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بِمَا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فَضَلَ</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عَنْ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عِيَالِهِمْ</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وَ</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نَحْنُ</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لَا</a:t>
            </a:r>
            <a:r>
              <a:rPr lang="fa-IR" sz="2400" b="1" dirty="0">
                <a:ln w="18415" cmpd="sng">
                  <a:noFill/>
                  <a:prstDash val="solid"/>
                </a:ln>
                <a:solidFill>
                  <a:schemeClr val="bg1"/>
                </a:solidFill>
                <a:cs typeface="B Mitra" pitchFamily="2" charset="-78"/>
              </a:rPr>
              <a:t> </a:t>
            </a:r>
            <a:r>
              <a:rPr lang="fa-IR" sz="2400" b="1" dirty="0" err="1">
                <a:ln w="18415" cmpd="sng">
                  <a:noFill/>
                  <a:prstDash val="solid"/>
                </a:ln>
                <a:solidFill>
                  <a:schemeClr val="bg1"/>
                </a:solidFill>
                <a:cs typeface="B Mitra" pitchFamily="2" charset="-78"/>
              </a:rPr>
              <a:t>نَتَصَدَّق</a:t>
            </a:r>
            <a:r>
              <a:rPr lang="fa-IR" sz="2400" b="1" dirty="0">
                <a:ln w="18415" cmpd="sng">
                  <a:noFill/>
                  <a:prstDash val="solid"/>
                </a:ln>
                <a:solidFill>
                  <a:schemeClr val="bg1"/>
                </a:solidFill>
                <a:cs typeface="B Mitra" pitchFamily="2" charset="-78"/>
              </a:rPr>
              <a:t>‏</a:t>
            </a:r>
          </a:p>
          <a:p>
            <a:pPr algn="ctr" rtl="1"/>
            <a:r>
              <a:rPr lang="fa-IR" sz="3200" b="1" dirty="0" smtClean="0">
                <a:solidFill>
                  <a:prstClr val="white"/>
                </a:solidFill>
                <a:cs typeface="B Mitra" pitchFamily="2" charset="-78"/>
              </a:rPr>
              <a:t> </a:t>
            </a:r>
            <a:r>
              <a:rPr lang="fa-IR" sz="1600" b="1" dirty="0" err="1">
                <a:ln w="18415" cmpd="sng">
                  <a:noFill/>
                  <a:prstDash val="solid"/>
                </a:ln>
                <a:solidFill>
                  <a:schemeClr val="bg1"/>
                </a:solidFill>
                <a:cs typeface="B Mitra" pitchFamily="2" charset="-78"/>
              </a:rPr>
              <a:t>إرشاد</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القلوب</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إلى</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الصواب</a:t>
            </a:r>
            <a:r>
              <a:rPr lang="fa-IR" sz="1600" b="1" dirty="0">
                <a:ln w="18415" cmpd="sng">
                  <a:noFill/>
                  <a:prstDash val="solid"/>
                </a:ln>
                <a:solidFill>
                  <a:schemeClr val="bg1"/>
                </a:solidFill>
                <a:cs typeface="B Mitra" pitchFamily="2" charset="-78"/>
              </a:rPr>
              <a:t>    ج‏1    53    </a:t>
            </a:r>
            <a:r>
              <a:rPr lang="fa-IR" sz="1600" b="1" dirty="0" err="1">
                <a:ln w="18415" cmpd="sng">
                  <a:noFill/>
                  <a:prstDash val="solid"/>
                </a:ln>
                <a:solidFill>
                  <a:schemeClr val="bg1"/>
                </a:solidFill>
                <a:cs typeface="B Mitra" pitchFamily="2" charset="-78"/>
              </a:rPr>
              <a:t>الباب</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الثالث</a:t>
            </a:r>
            <a:r>
              <a:rPr lang="fa-IR" sz="1600" b="1" dirty="0">
                <a:ln w="18415" cmpd="sng">
                  <a:noFill/>
                  <a:prstDash val="solid"/>
                </a:ln>
                <a:solidFill>
                  <a:schemeClr val="bg1"/>
                </a:solidFill>
                <a:cs typeface="B Mitra" pitchFamily="2" charset="-78"/>
              </a:rPr>
              <a:t> عشر </a:t>
            </a:r>
            <a:r>
              <a:rPr lang="fa-IR" sz="1600" b="1" dirty="0" err="1">
                <a:ln w="18415" cmpd="sng">
                  <a:noFill/>
                  <a:prstDash val="solid"/>
                </a:ln>
                <a:solidFill>
                  <a:schemeClr val="bg1"/>
                </a:solidFill>
                <a:cs typeface="B Mitra" pitchFamily="2" charset="-78"/>
              </a:rPr>
              <a:t>في</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المبادرة</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في</a:t>
            </a:r>
            <a:r>
              <a:rPr lang="fa-IR" sz="1600" b="1" dirty="0">
                <a:ln w="18415" cmpd="sng">
                  <a:noFill/>
                  <a:prstDash val="solid"/>
                </a:ln>
                <a:solidFill>
                  <a:schemeClr val="bg1"/>
                </a:solidFill>
                <a:cs typeface="B Mitra" pitchFamily="2" charset="-78"/>
              </a:rPr>
              <a:t> </a:t>
            </a:r>
            <a:r>
              <a:rPr lang="fa-IR" sz="1600" b="1" dirty="0" err="1">
                <a:ln w="18415" cmpd="sng">
                  <a:noFill/>
                  <a:prstDash val="solid"/>
                </a:ln>
                <a:solidFill>
                  <a:schemeClr val="bg1"/>
                </a:solidFill>
                <a:cs typeface="B Mitra" pitchFamily="2" charset="-78"/>
              </a:rPr>
              <a:t>العمل</a:t>
            </a:r>
            <a:r>
              <a:rPr lang="fa-IR" sz="1600" b="1" dirty="0">
                <a:ln w="18415" cmpd="sng">
                  <a:noFill/>
                  <a:prstDash val="solid"/>
                </a:ln>
                <a:solidFill>
                  <a:schemeClr val="bg1"/>
                </a:solidFill>
                <a:cs typeface="B Mitra" pitchFamily="2" charset="-78"/>
              </a:rPr>
              <a:t> .....  ص : 4</a:t>
            </a:r>
            <a:r>
              <a:rPr lang="fa-IR" sz="1600" b="1" dirty="0">
                <a:ln w="18415" cmpd="sng">
                  <a:noFill/>
                  <a:prstDash val="solid"/>
                </a:ln>
                <a:solidFill>
                  <a:schemeClr val="bg1"/>
                </a:solidFill>
                <a:effectLst>
                  <a:outerShdw blurRad="63500" dir="3600000" algn="tl" rotWithShape="0">
                    <a:srgbClr val="000000">
                      <a:alpha val="70000"/>
                    </a:srgbClr>
                  </a:outerShdw>
                </a:effectLst>
                <a:cs typeface="B Mitra" pitchFamily="2" charset="-78"/>
              </a:rPr>
              <a:t>9</a:t>
            </a:r>
          </a:p>
          <a:p>
            <a:pPr algn="ctr" rtl="1"/>
            <a:endParaRPr lang="fa-IR" sz="4000" b="1" dirty="0">
              <a:solidFill>
                <a:prstClr val="white"/>
              </a:solidFill>
              <a:cs typeface="B Mitra" pitchFamily="2" charset="-78"/>
            </a:endParaRPr>
          </a:p>
        </p:txBody>
      </p:sp>
    </p:spTree>
    <p:extLst>
      <p:ext uri="{BB962C8B-B14F-4D97-AF65-F5344CB8AC3E}">
        <p14:creationId xmlns:p14="http://schemas.microsoft.com/office/powerpoint/2010/main" val="276777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up)">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up)">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wipe(up)">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wipe(up)">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wipe(up)">
                                      <p:cBhvr>
                                        <p:cTn id="4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6" name="Rounded Rectangle 5"/>
          <p:cNvSpPr/>
          <p:nvPr/>
        </p:nvSpPr>
        <p:spPr>
          <a:xfrm>
            <a:off x="179512" y="152400"/>
            <a:ext cx="8786770" cy="1404392"/>
          </a:xfrm>
          <a:prstGeom prst="roundRect">
            <a:avLst/>
          </a:prstGeom>
          <a:solidFill>
            <a:srgbClr val="002600"/>
          </a:solidFill>
          <a:ln w="57150">
            <a:solidFill>
              <a:srgbClr val="044C0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8000" b="1" dirty="0">
                <a:solidFill>
                  <a:srgbClr val="99FF99"/>
                </a:solidFill>
                <a:cs typeface="B Lotus" pitchFamily="2" charset="-78"/>
              </a:rPr>
              <a:t>1- </a:t>
            </a:r>
            <a:r>
              <a:rPr lang="fa-IR" sz="8000" b="1" dirty="0" err="1">
                <a:solidFill>
                  <a:srgbClr val="99FF99"/>
                </a:solidFill>
                <a:cs typeface="B Lotus" pitchFamily="2" charset="-78"/>
              </a:rPr>
              <a:t>ياد</a:t>
            </a:r>
            <a:r>
              <a:rPr lang="fa-IR" sz="8000" b="1" dirty="0">
                <a:solidFill>
                  <a:srgbClr val="99FF99"/>
                </a:solidFill>
                <a:cs typeface="B Lotus" pitchFamily="2" charset="-78"/>
              </a:rPr>
              <a:t> گرفتن </a:t>
            </a:r>
            <a:r>
              <a:rPr lang="fa-IR" sz="8000" b="1" dirty="0" err="1">
                <a:solidFill>
                  <a:srgbClr val="99FF99"/>
                </a:solidFill>
                <a:cs typeface="B Lotus" pitchFamily="2" charset="-78"/>
              </a:rPr>
              <a:t>احكام</a:t>
            </a:r>
            <a:r>
              <a:rPr lang="fa-IR" sz="8000" b="1" dirty="0">
                <a:solidFill>
                  <a:srgbClr val="99FF99"/>
                </a:solidFill>
                <a:cs typeface="B Lotus" pitchFamily="2" charset="-78"/>
              </a:rPr>
              <a:t> </a:t>
            </a:r>
            <a:endParaRPr lang="fa-IR" sz="6000" b="1" dirty="0">
              <a:solidFill>
                <a:srgbClr val="99FF99"/>
              </a:solidFill>
              <a:cs typeface="B Lotus" pitchFamily="2" charset="-78"/>
            </a:endParaRPr>
          </a:p>
        </p:txBody>
      </p:sp>
      <p:sp>
        <p:nvSpPr>
          <p:cNvPr id="7" name="Rounded Rectangle 6"/>
          <p:cNvSpPr/>
          <p:nvPr/>
        </p:nvSpPr>
        <p:spPr>
          <a:xfrm>
            <a:off x="179512" y="1628800"/>
            <a:ext cx="8786770" cy="5112568"/>
          </a:xfrm>
          <a:prstGeom prst="roundRect">
            <a:avLst>
              <a:gd name="adj" fmla="val 3401"/>
            </a:avLst>
          </a:prstGeom>
          <a:solidFill>
            <a:srgbClr val="002600"/>
          </a:solidFill>
          <a:ln w="57150">
            <a:solidFill>
              <a:srgbClr val="044C0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7200" b="1" dirty="0">
                <a:solidFill>
                  <a:srgbClr val="99FF99"/>
                </a:solidFill>
                <a:cs typeface="B Lotus" pitchFamily="2" charset="-78"/>
              </a:rPr>
              <a:t>2- </a:t>
            </a:r>
            <a:r>
              <a:rPr lang="fa-IR" sz="7200" b="1" dirty="0" err="1">
                <a:solidFill>
                  <a:srgbClr val="99FF99"/>
                </a:solidFill>
                <a:cs typeface="B Lotus" pitchFamily="2" charset="-78"/>
              </a:rPr>
              <a:t>رعايت</a:t>
            </a:r>
            <a:r>
              <a:rPr lang="fa-IR" sz="7200" b="1" dirty="0">
                <a:solidFill>
                  <a:srgbClr val="99FF99"/>
                </a:solidFill>
                <a:cs typeface="B Lotus" pitchFamily="2" charset="-78"/>
              </a:rPr>
              <a:t> آداب </a:t>
            </a:r>
            <a:r>
              <a:rPr lang="fa-IR" sz="7200" b="1" dirty="0" err="1">
                <a:solidFill>
                  <a:srgbClr val="99FF99"/>
                </a:solidFill>
                <a:cs typeface="B Lotus" pitchFamily="2" charset="-78"/>
              </a:rPr>
              <a:t>ظاهري</a:t>
            </a:r>
            <a:r>
              <a:rPr lang="fa-IR" sz="7200" b="1" dirty="0">
                <a:solidFill>
                  <a:srgbClr val="99FF99"/>
                </a:solidFill>
                <a:cs typeface="B Lotus" pitchFamily="2" charset="-78"/>
              </a:rPr>
              <a:t> نماز</a:t>
            </a:r>
          </a:p>
          <a:p>
            <a:pPr algn="r" rtl="1"/>
            <a:r>
              <a:rPr lang="fa-IR" sz="3200" dirty="0">
                <a:solidFill>
                  <a:srgbClr val="FEFAC9">
                    <a:lumMod val="90000"/>
                  </a:srgbClr>
                </a:solidFill>
                <a:latin typeface="SimSun"/>
                <a:cs typeface="B Mitra" pitchFamily="2" charset="-78"/>
              </a:rPr>
              <a:t>      </a:t>
            </a:r>
            <a:r>
              <a:rPr lang="fa-IR" sz="3200" dirty="0">
                <a:solidFill>
                  <a:srgbClr val="FFFF00"/>
                </a:solidFill>
                <a:latin typeface="SimSun"/>
                <a:cs typeface="B Mitra" pitchFamily="2" charset="-78"/>
              </a:rPr>
              <a:t>1-  </a:t>
            </a:r>
            <a:r>
              <a:rPr lang="ar-SA" sz="3200" dirty="0">
                <a:solidFill>
                  <a:srgbClr val="FFFF00"/>
                </a:solidFill>
                <a:latin typeface="SimSun"/>
                <a:cs typeface="B Mitra" pitchFamily="2" charset="-78"/>
              </a:rPr>
              <a:t>انتخاب مكان</a:t>
            </a:r>
            <a:r>
              <a:rPr lang="fa-IR" sz="3200" dirty="0">
                <a:solidFill>
                  <a:srgbClr val="FFFF00"/>
                </a:solidFill>
                <a:latin typeface="SimSun"/>
                <a:cs typeface="B Mitra" pitchFamily="2" charset="-78"/>
              </a:rPr>
              <a:t> </a:t>
            </a:r>
            <a:r>
              <a:rPr lang="ar-SA" sz="3200" dirty="0">
                <a:solidFill>
                  <a:srgbClr val="FFFF00"/>
                </a:solidFill>
                <a:latin typeface="SimSun"/>
                <a:cs typeface="B Mitra" pitchFamily="2" charset="-78"/>
              </a:rPr>
              <a:t> </a:t>
            </a:r>
            <a:r>
              <a:rPr lang="fa-IR" sz="3200" dirty="0">
                <a:solidFill>
                  <a:srgbClr val="FFFF00"/>
                </a:solidFill>
                <a:latin typeface="SimSun"/>
                <a:cs typeface="B Mitra" pitchFamily="2" charset="-78"/>
              </a:rPr>
              <a:t>و  </a:t>
            </a:r>
            <a:r>
              <a:rPr lang="ar-SA" sz="3200" dirty="0">
                <a:solidFill>
                  <a:srgbClr val="FFFF00"/>
                </a:solidFill>
                <a:latin typeface="SimSun"/>
                <a:cs typeface="B Mitra" pitchFamily="2" charset="-78"/>
              </a:rPr>
              <a:t>لباس مناسب </a:t>
            </a:r>
            <a:endParaRPr lang="en-US" sz="3200" dirty="0">
              <a:solidFill>
                <a:srgbClr val="FFFF00"/>
              </a:solidFill>
              <a:latin typeface="SimSun"/>
              <a:cs typeface="B Mitra" pitchFamily="2" charset="-78"/>
            </a:endParaRPr>
          </a:p>
          <a:p>
            <a:pPr lvl="1" algn="r" rtl="1">
              <a:tabLst>
                <a:tab pos="963930" algn="l"/>
              </a:tabLst>
            </a:pPr>
            <a:r>
              <a:rPr lang="fa-IR" sz="3200" dirty="0">
                <a:solidFill>
                  <a:srgbClr val="FFFF00"/>
                </a:solidFill>
                <a:latin typeface="SimSun"/>
                <a:cs typeface="B Mitra" pitchFamily="2" charset="-78"/>
              </a:rPr>
              <a:t>2-  </a:t>
            </a:r>
            <a:r>
              <a:rPr lang="ar-SA" sz="3200" dirty="0">
                <a:solidFill>
                  <a:srgbClr val="FFFF00"/>
                </a:solidFill>
                <a:latin typeface="SimSun"/>
                <a:cs typeface="B Mitra" pitchFamily="2" charset="-78"/>
              </a:rPr>
              <a:t>پرهيز از حركت‌هاي اضافي</a:t>
            </a:r>
            <a:r>
              <a:rPr lang="fa-IR" sz="3200" dirty="0">
                <a:solidFill>
                  <a:srgbClr val="FFFF00"/>
                </a:solidFill>
                <a:latin typeface="SimSun"/>
                <a:cs typeface="B Mitra" pitchFamily="2" charset="-78"/>
              </a:rPr>
              <a:t> </a:t>
            </a:r>
            <a:r>
              <a:rPr lang="fa-IR" sz="2400" dirty="0">
                <a:solidFill>
                  <a:srgbClr val="FFFF00"/>
                </a:solidFill>
                <a:latin typeface="SimSun"/>
                <a:cs typeface="B Mitra" pitchFamily="2" charset="-78"/>
              </a:rPr>
              <a:t>(خمیازه ، شکستن انگشتان، عجله، بستن چشم )</a:t>
            </a:r>
            <a:endParaRPr lang="fa-IR" sz="3200" dirty="0">
              <a:solidFill>
                <a:srgbClr val="FFFF00"/>
              </a:solidFill>
              <a:latin typeface="SimSun"/>
              <a:cs typeface="B Mitra" pitchFamily="2" charset="-78"/>
            </a:endParaRPr>
          </a:p>
          <a:p>
            <a:pPr lvl="1" algn="r" rtl="1">
              <a:tabLst>
                <a:tab pos="963930" algn="l"/>
              </a:tabLst>
            </a:pPr>
            <a:r>
              <a:rPr lang="ar-SA" sz="3200" dirty="0">
                <a:solidFill>
                  <a:prstClr val="white">
                    <a:lumMod val="75000"/>
                  </a:prstClr>
                </a:solidFill>
                <a:latin typeface="SimSun"/>
                <a:cs typeface="B Mitra" pitchFamily="2" charset="-78"/>
              </a:rPr>
              <a:t> </a:t>
            </a:r>
            <a:r>
              <a:rPr lang="ar-SA" sz="2800" b="1" dirty="0">
                <a:solidFill>
                  <a:prstClr val="white">
                    <a:lumMod val="75000"/>
                  </a:prstClr>
                </a:solidFill>
                <a:latin typeface="Times New Roman"/>
                <a:ea typeface="SimSun"/>
                <a:cs typeface="B Kamran" pitchFamily="2" charset="-78"/>
              </a:rPr>
              <a:t>لايعبث الرجل في صلوته بلحيته و لا بما يشغله عن صلوته</a:t>
            </a:r>
            <a:r>
              <a:rPr lang="ar-SA" sz="2800" dirty="0">
                <a:solidFill>
                  <a:prstClr val="white">
                    <a:lumMod val="75000"/>
                  </a:prstClr>
                </a:solidFill>
                <a:latin typeface="SimSun"/>
                <a:cs typeface="B Kamran" pitchFamily="2" charset="-78"/>
              </a:rPr>
              <a:t> </a:t>
            </a:r>
            <a:endParaRPr lang="fa-IR" sz="3200" dirty="0">
              <a:solidFill>
                <a:prstClr val="white">
                  <a:lumMod val="75000"/>
                </a:prstClr>
              </a:solidFill>
              <a:latin typeface="SimSun"/>
              <a:cs typeface="B Kamran" pitchFamily="2" charset="-78"/>
            </a:endParaRPr>
          </a:p>
          <a:p>
            <a:pPr lvl="1" algn="r" rtl="1">
              <a:tabLst>
                <a:tab pos="963930" algn="l"/>
              </a:tabLst>
            </a:pPr>
            <a:r>
              <a:rPr lang="fa-IR" sz="3200" dirty="0">
                <a:solidFill>
                  <a:srgbClr val="FEFAC9">
                    <a:lumMod val="90000"/>
                  </a:srgbClr>
                </a:solidFill>
                <a:latin typeface="SimSun"/>
                <a:cs typeface="B Mitra" pitchFamily="2" charset="-78"/>
              </a:rPr>
              <a:t> </a:t>
            </a:r>
            <a:r>
              <a:rPr lang="fa-IR" sz="3200" dirty="0">
                <a:solidFill>
                  <a:srgbClr val="FFFF00"/>
                </a:solidFill>
                <a:latin typeface="SimSun"/>
                <a:cs typeface="B Mitra" pitchFamily="2" charset="-78"/>
              </a:rPr>
              <a:t>3-  </a:t>
            </a:r>
            <a:r>
              <a:rPr lang="ar-SA" sz="3200" dirty="0">
                <a:solidFill>
                  <a:srgbClr val="FFFF00"/>
                </a:solidFill>
                <a:latin typeface="SimSun"/>
                <a:cs typeface="B Mitra" pitchFamily="2" charset="-78"/>
              </a:rPr>
              <a:t>پرهيز از نماز در حالت كسالت: </a:t>
            </a:r>
            <a:endParaRPr lang="fa-IR" sz="3200" dirty="0">
              <a:solidFill>
                <a:srgbClr val="FFFF00"/>
              </a:solidFill>
              <a:latin typeface="SimSun"/>
              <a:cs typeface="B Mitra" pitchFamily="2" charset="-78"/>
            </a:endParaRPr>
          </a:p>
          <a:p>
            <a:pPr lvl="1" algn="r" rtl="1">
              <a:tabLst>
                <a:tab pos="963930" algn="l"/>
              </a:tabLst>
            </a:pPr>
            <a:r>
              <a:rPr lang="ar-SA" sz="2400" b="1" dirty="0">
                <a:solidFill>
                  <a:prstClr val="white">
                    <a:lumMod val="75000"/>
                  </a:prstClr>
                </a:solidFill>
                <a:latin typeface="Times New Roman"/>
                <a:ea typeface="SimSun"/>
                <a:cs typeface="B Kamran" pitchFamily="2" charset="-78"/>
              </a:rPr>
              <a:t>يا ايّها الذين آمنوا لاتقربوا الصلوة و انتم سكاري حتي تعلموا ما تقولون</a:t>
            </a:r>
            <a:r>
              <a:rPr lang="ar-SA" sz="2400" dirty="0">
                <a:solidFill>
                  <a:prstClr val="white">
                    <a:lumMod val="75000"/>
                  </a:prstClr>
                </a:solidFill>
                <a:latin typeface="SimSun"/>
                <a:cs typeface="B Kamran" pitchFamily="2" charset="-78"/>
              </a:rPr>
              <a:t>.</a:t>
            </a:r>
            <a:r>
              <a:rPr lang="ar-SA" sz="3200" dirty="0">
                <a:solidFill>
                  <a:prstClr val="white">
                    <a:lumMod val="75000"/>
                  </a:prstClr>
                </a:solidFill>
                <a:latin typeface="SimSun"/>
                <a:cs typeface="B Kamran" pitchFamily="2" charset="-78"/>
              </a:rPr>
              <a:t> </a:t>
            </a:r>
            <a:r>
              <a:rPr lang="ar-SA" sz="3200" dirty="0">
                <a:solidFill>
                  <a:prstClr val="white">
                    <a:lumMod val="75000"/>
                  </a:prstClr>
                </a:solidFill>
                <a:latin typeface="SimSun"/>
                <a:cs typeface="B Mitra" pitchFamily="2" charset="-78"/>
              </a:rPr>
              <a:t>كه به «سكر نوم» تفسيرشده‌است. </a:t>
            </a:r>
            <a:endParaRPr lang="en-US" sz="3200" dirty="0">
              <a:solidFill>
                <a:prstClr val="white">
                  <a:lumMod val="75000"/>
                </a:prstClr>
              </a:solidFill>
              <a:latin typeface="SimSun"/>
              <a:cs typeface="B Mitra" pitchFamily="2" charset="-78"/>
            </a:endParaRPr>
          </a:p>
          <a:p>
            <a:pPr lvl="1" algn="r" rtl="1">
              <a:tabLst>
                <a:tab pos="963930" algn="l"/>
              </a:tabLst>
            </a:pPr>
            <a:r>
              <a:rPr lang="fa-IR" sz="3200" dirty="0">
                <a:solidFill>
                  <a:srgbClr val="FFFF00"/>
                </a:solidFill>
                <a:latin typeface="SimSun"/>
                <a:cs typeface="B Mitra" pitchFamily="2" charset="-78"/>
              </a:rPr>
              <a:t>4- </a:t>
            </a:r>
            <a:r>
              <a:rPr lang="ar-SA" sz="3200" dirty="0">
                <a:solidFill>
                  <a:srgbClr val="FFFF00"/>
                </a:solidFill>
                <a:latin typeface="SimSun"/>
                <a:cs typeface="B Mitra" pitchFamily="2" charset="-78"/>
              </a:rPr>
              <a:t>توجه‌</a:t>
            </a:r>
            <a:r>
              <a:rPr lang="fa-IR" sz="3200" dirty="0">
                <a:solidFill>
                  <a:srgbClr val="FFFF00"/>
                </a:solidFill>
                <a:latin typeface="SimSun"/>
                <a:cs typeface="B Mitra" pitchFamily="2" charset="-78"/>
              </a:rPr>
              <a:t> </a:t>
            </a:r>
            <a:r>
              <a:rPr lang="ar-SA" sz="3200" dirty="0">
                <a:solidFill>
                  <a:srgbClr val="FFFF00"/>
                </a:solidFill>
                <a:latin typeface="SimSun"/>
                <a:cs typeface="B Mitra" pitchFamily="2" charset="-78"/>
              </a:rPr>
              <a:t>نكردن به راست و چپ: </a:t>
            </a:r>
            <a:endParaRPr lang="en-US" sz="3200" dirty="0">
              <a:solidFill>
                <a:srgbClr val="FFFF00"/>
              </a:solidFill>
              <a:latin typeface="SimSun"/>
              <a:cs typeface="B Mitra" pitchFamily="2" charset="-78"/>
            </a:endParaRPr>
          </a:p>
          <a:p>
            <a:pPr lvl="2" algn="r" rtl="1">
              <a:tabLst>
                <a:tab pos="1535430" algn="l"/>
              </a:tabLst>
            </a:pPr>
            <a:r>
              <a:rPr lang="ar-SA" sz="2800" b="1" dirty="0">
                <a:solidFill>
                  <a:prstClr val="white">
                    <a:lumMod val="75000"/>
                  </a:prstClr>
                </a:solidFill>
                <a:latin typeface="Times New Roman"/>
                <a:ea typeface="SimSun"/>
                <a:cs typeface="B Kamran" pitchFamily="2" charset="-78"/>
              </a:rPr>
              <a:t>مَن عرَفَ مَن علي يمينه و شماله متعمّداً، فلا صلوة له</a:t>
            </a:r>
            <a:r>
              <a:rPr lang="ar-SA" sz="2800" dirty="0">
                <a:solidFill>
                  <a:prstClr val="white">
                    <a:lumMod val="75000"/>
                  </a:prstClr>
                </a:solidFill>
                <a:latin typeface="SimSun"/>
                <a:cs typeface="B Kamran" pitchFamily="2" charset="-78"/>
              </a:rPr>
              <a:t>.</a:t>
            </a:r>
            <a:r>
              <a:rPr lang="ar-SA" sz="2400" dirty="0">
                <a:solidFill>
                  <a:prstClr val="white">
                    <a:lumMod val="75000"/>
                  </a:prstClr>
                </a:solidFill>
                <a:latin typeface="SimSun"/>
                <a:cs typeface="B Kamran" pitchFamily="2" charset="-78"/>
              </a:rPr>
              <a:t> </a:t>
            </a:r>
            <a:endParaRPr lang="en-US" sz="2400" dirty="0">
              <a:solidFill>
                <a:prstClr val="white">
                  <a:lumMod val="75000"/>
                </a:prstClr>
              </a:solidFill>
              <a:latin typeface="SimSun"/>
              <a:cs typeface="B Kamran" pitchFamily="2" charset="-78"/>
            </a:endParaRPr>
          </a:p>
        </p:txBody>
      </p:sp>
    </p:spTree>
    <p:extLst>
      <p:ext uri="{BB962C8B-B14F-4D97-AF65-F5344CB8AC3E}">
        <p14:creationId xmlns:p14="http://schemas.microsoft.com/office/powerpoint/2010/main" val="3710567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circle(in)">
                                      <p:cBhvr>
                                        <p:cTn id="15" dur="20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additive="base">
                                        <p:cTn id="2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additive="base">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additive="base">
                                        <p:cTn id="3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 calcmode="lin" valueType="num">
                                      <p:cBhvr additive="base">
                                        <p:cTn id="4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 calcmode="lin" valueType="num">
                                      <p:cBhvr additive="base">
                                        <p:cTn id="50"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 calcmode="lin" valueType="num">
                                      <p:cBhvr additive="base">
                                        <p:cTn id="5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 calcmode="lin" valueType="num">
                                      <p:cBhvr additive="base">
                                        <p:cTn id="62"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9144000" cy="6858000"/>
          </a:xfrm>
          <a:prstGeom prst="roundRect">
            <a:avLst>
              <a:gd name="adj" fmla="val 1049"/>
            </a:avLst>
          </a:prstGeom>
          <a:gradFill>
            <a:gsLst>
              <a:gs pos="0">
                <a:schemeClr val="bg2">
                  <a:lumMod val="20000"/>
                  <a:lumOff val="80000"/>
                </a:schemeClr>
              </a:gs>
              <a:gs pos="100000">
                <a:srgbClr val="2FE92F"/>
              </a:gs>
            </a:gsLst>
            <a:lin ang="5400000" scaled="0"/>
          </a:gradFill>
          <a:effectLst>
            <a:glow rad="228600">
              <a:schemeClr val="accent3">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rtl="1">
              <a:lnSpc>
                <a:spcPct val="150000"/>
              </a:lnSpc>
            </a:pPr>
            <a:r>
              <a:rPr lang="fa-IR" sz="1400" dirty="0" err="1">
                <a:solidFill>
                  <a:prstClr val="black"/>
                </a:solidFill>
                <a:effectLst/>
                <a:cs typeface="B Badr" pitchFamily="2" charset="-78"/>
              </a:rPr>
              <a:t>عَنْ</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إِسْحَاقَ</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بْنِ</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عَمَّارٍ</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عَنْ</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أَبِي</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عَبْدِ</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اللَّهِ</a:t>
            </a:r>
            <a:r>
              <a:rPr lang="fa-IR" sz="1400" dirty="0">
                <a:solidFill>
                  <a:prstClr val="black"/>
                </a:solidFill>
                <a:effectLst/>
                <a:cs typeface="B Badr" pitchFamily="2" charset="-78"/>
              </a:rPr>
              <a:t> ع </a:t>
            </a:r>
            <a:r>
              <a:rPr lang="fa-IR" sz="1400" dirty="0" err="1">
                <a:solidFill>
                  <a:prstClr val="black"/>
                </a:solidFill>
                <a:effectLst/>
                <a:cs typeface="B Badr" pitchFamily="2" charset="-78"/>
              </a:rPr>
              <a:t>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قُلْتُ</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لَهُ</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جُعِلْتُ</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فِدَاكَ</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إِنَّ</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لِي</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جَاراً</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كَثِيرَ</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الصَّلَاةِ</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كَثِيرَ</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الصَّدَقَةِ</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كَثِيرَ</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الْحَجِّ</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لَا</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بَأْسَ</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بِهِ</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فَقَالَ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يَا</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إِسْحَاقُ</a:t>
            </a:r>
            <a:r>
              <a:rPr lang="fa-IR" sz="1400" dirty="0">
                <a:solidFill>
                  <a:prstClr val="black"/>
                </a:solidFill>
                <a:effectLst/>
                <a:cs typeface="B Badr" pitchFamily="2" charset="-78"/>
              </a:rPr>
              <a:t> </a:t>
            </a:r>
            <a:r>
              <a:rPr lang="fa-IR" sz="1400" dirty="0" err="1">
                <a:solidFill>
                  <a:srgbClr val="FF0000"/>
                </a:solidFill>
                <a:effectLst/>
                <a:cs typeface="B Badr" pitchFamily="2" charset="-78"/>
              </a:rPr>
              <a:t>كَيْفَ</a:t>
            </a:r>
            <a:r>
              <a:rPr lang="fa-IR" sz="1400" dirty="0">
                <a:solidFill>
                  <a:srgbClr val="FF0000"/>
                </a:solidFill>
                <a:effectLst/>
                <a:cs typeface="B Badr" pitchFamily="2" charset="-78"/>
              </a:rPr>
              <a:t> </a:t>
            </a:r>
            <a:r>
              <a:rPr lang="fa-IR" sz="1400" dirty="0" err="1">
                <a:solidFill>
                  <a:srgbClr val="FF0000"/>
                </a:solidFill>
                <a:effectLst/>
                <a:cs typeface="B Badr" pitchFamily="2" charset="-78"/>
              </a:rPr>
              <a:t>عَقْلُهُ</a:t>
            </a:r>
            <a:r>
              <a:rPr lang="fa-IR" sz="1400" dirty="0">
                <a:solidFill>
                  <a:srgbClr val="FF0000"/>
                </a:solidFill>
                <a:effectLst/>
                <a:cs typeface="B Badr" pitchFamily="2" charset="-78"/>
              </a:rPr>
              <a:t> </a:t>
            </a:r>
            <a:r>
              <a:rPr lang="fa-IR" sz="1400" dirty="0" err="1">
                <a:solidFill>
                  <a:prstClr val="black"/>
                </a:solidFill>
                <a:effectLst/>
                <a:cs typeface="B Badr" pitchFamily="2" charset="-78"/>
              </a:rPr>
              <a:t>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قُلْتُ</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لَهُ</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جُعِلْتُ</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فِدَاكَ</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لَيْسَ</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لَهُ</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عَقْلٌ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فَقَالَ</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لَا</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يَرْتَفِعُ</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بِذَلِكَ</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مِنْه</a:t>
            </a:r>
            <a:r>
              <a:rPr lang="fa-IR" sz="1400" dirty="0">
                <a:solidFill>
                  <a:prstClr val="black"/>
                </a:solidFill>
                <a:effectLst/>
                <a:cs typeface="B Badr" pitchFamily="2" charset="-78"/>
              </a:rPr>
              <a:t>‏</a:t>
            </a:r>
            <a:r>
              <a:rPr lang="fa-IR" sz="1400" dirty="0" smtClean="0">
                <a:solidFill>
                  <a:prstClr val="black"/>
                </a:solidFill>
                <a:effectLst/>
                <a:cs typeface="B Badr" pitchFamily="2" charset="-78"/>
              </a:rPr>
              <a:t>.   </a:t>
            </a:r>
            <a:r>
              <a:rPr lang="fa-IR" sz="1400" dirty="0" err="1">
                <a:solidFill>
                  <a:prstClr val="black"/>
                </a:solidFill>
                <a:effectLst/>
                <a:cs typeface="B Badr" pitchFamily="2" charset="-78"/>
              </a:rPr>
              <a:t>كافي</a:t>
            </a:r>
            <a:r>
              <a:rPr lang="fa-IR" sz="1400" dirty="0">
                <a:solidFill>
                  <a:prstClr val="black"/>
                </a:solidFill>
                <a:effectLst/>
                <a:cs typeface="B Badr" pitchFamily="2" charset="-78"/>
              </a:rPr>
              <a:t>    ج‏1    24    </a:t>
            </a:r>
            <a:r>
              <a:rPr lang="fa-IR" sz="1400" dirty="0" err="1">
                <a:solidFill>
                  <a:prstClr val="black"/>
                </a:solidFill>
                <a:effectLst/>
                <a:cs typeface="B Badr" pitchFamily="2" charset="-78"/>
              </a:rPr>
              <a:t>كتاب</a:t>
            </a:r>
            <a:r>
              <a:rPr lang="fa-IR" sz="1400" dirty="0">
                <a:solidFill>
                  <a:prstClr val="black"/>
                </a:solidFill>
                <a:effectLst/>
                <a:cs typeface="B Badr" pitchFamily="2" charset="-78"/>
              </a:rPr>
              <a:t> </a:t>
            </a:r>
            <a:r>
              <a:rPr lang="fa-IR" sz="1400" dirty="0" err="1">
                <a:solidFill>
                  <a:prstClr val="black"/>
                </a:solidFill>
                <a:effectLst/>
                <a:cs typeface="B Badr" pitchFamily="2" charset="-78"/>
              </a:rPr>
              <a:t>العقل</a:t>
            </a:r>
            <a:r>
              <a:rPr lang="fa-IR" sz="1400" dirty="0">
                <a:solidFill>
                  <a:prstClr val="black"/>
                </a:solidFill>
                <a:effectLst/>
                <a:cs typeface="B Badr" pitchFamily="2" charset="-78"/>
              </a:rPr>
              <a:t> و </a:t>
            </a:r>
            <a:r>
              <a:rPr lang="fa-IR" sz="1400" dirty="0" err="1">
                <a:solidFill>
                  <a:prstClr val="black"/>
                </a:solidFill>
                <a:effectLst/>
                <a:cs typeface="B Badr" pitchFamily="2" charset="-78"/>
              </a:rPr>
              <a:t>الجهل</a:t>
            </a:r>
            <a:r>
              <a:rPr lang="fa-IR" sz="1400" dirty="0">
                <a:solidFill>
                  <a:prstClr val="black"/>
                </a:solidFill>
                <a:effectLst/>
                <a:cs typeface="B Badr" pitchFamily="2" charset="-78"/>
              </a:rPr>
              <a:t> </a:t>
            </a:r>
            <a:endParaRPr lang="fa-IR" sz="1600" dirty="0">
              <a:solidFill>
                <a:prstClr val="black"/>
              </a:solidFill>
              <a:effectLst/>
              <a:cs typeface="B Badr" pitchFamily="2" charset="-78"/>
            </a:endParaRPr>
          </a:p>
          <a:p>
            <a:pPr algn="ctr" rtl="1">
              <a:lnSpc>
                <a:spcPct val="150000"/>
              </a:lnSpc>
            </a:pPr>
            <a:r>
              <a:rPr lang="fa-IR" sz="3600" b="1" dirty="0">
                <a:solidFill>
                  <a:prstClr val="black"/>
                </a:solidFill>
                <a:cs typeface="B Badr" pitchFamily="2" charset="-78"/>
              </a:rPr>
              <a:t> </a:t>
            </a:r>
            <a:r>
              <a:rPr lang="fa-IR" sz="3200" b="1" dirty="0">
                <a:solidFill>
                  <a:prstClr val="black"/>
                </a:solidFill>
                <a:effectLst/>
                <a:cs typeface="B Badr" pitchFamily="2" charset="-78"/>
              </a:rPr>
              <a:t>اسحاق بن عمار </a:t>
            </a:r>
            <a:r>
              <a:rPr lang="fa-IR" sz="3200" b="1" dirty="0" err="1">
                <a:solidFill>
                  <a:prstClr val="black"/>
                </a:solidFill>
                <a:effectLst/>
                <a:cs typeface="B Badr" pitchFamily="2" charset="-78"/>
              </a:rPr>
              <a:t>گويد</a:t>
            </a:r>
            <a:r>
              <a:rPr lang="fa-IR" sz="3200" b="1" dirty="0">
                <a:solidFill>
                  <a:prstClr val="black"/>
                </a:solidFill>
                <a:effectLst/>
                <a:cs typeface="B Badr" pitchFamily="2" charset="-78"/>
              </a:rPr>
              <a:t> به حضرت صادق عرض </a:t>
            </a:r>
            <a:r>
              <a:rPr lang="fa-IR" sz="3200" b="1" dirty="0" err="1">
                <a:solidFill>
                  <a:prstClr val="black"/>
                </a:solidFill>
                <a:effectLst/>
                <a:cs typeface="B Badr" pitchFamily="2" charset="-78"/>
              </a:rPr>
              <a:t>كردم</a:t>
            </a:r>
            <a:r>
              <a:rPr lang="fa-IR" sz="3200" b="1" dirty="0">
                <a:solidFill>
                  <a:prstClr val="black"/>
                </a:solidFill>
                <a:effectLst/>
                <a:cs typeface="B Badr" pitchFamily="2" charset="-78"/>
              </a:rPr>
              <a:t>: </a:t>
            </a:r>
            <a:endParaRPr lang="fa-IR" sz="3200" b="1" dirty="0" smtClean="0">
              <a:solidFill>
                <a:prstClr val="black"/>
              </a:solidFill>
              <a:effectLst/>
              <a:cs typeface="B Badr" pitchFamily="2" charset="-78"/>
            </a:endParaRPr>
          </a:p>
          <a:p>
            <a:pPr algn="ctr" rtl="1">
              <a:lnSpc>
                <a:spcPct val="150000"/>
              </a:lnSpc>
            </a:pPr>
            <a:r>
              <a:rPr lang="fa-IR" sz="3200" b="1" dirty="0" smtClean="0">
                <a:solidFill>
                  <a:prstClr val="black"/>
                </a:solidFill>
                <a:effectLst/>
                <a:cs typeface="B Badr" pitchFamily="2" charset="-78"/>
              </a:rPr>
              <a:t>قربانت گردم </a:t>
            </a:r>
            <a:r>
              <a:rPr lang="fa-IR" sz="3200" b="1" dirty="0">
                <a:solidFill>
                  <a:prstClr val="black"/>
                </a:solidFill>
                <a:effectLst/>
                <a:cs typeface="B Badr" pitchFamily="2" charset="-78"/>
              </a:rPr>
              <a:t>همسايه‏اى دارم كه نماز خواندن و صدقه دادن و حج رفتنش بسيار است و عيب ظاهرى </a:t>
            </a:r>
            <a:r>
              <a:rPr lang="fa-IR" sz="3200" b="1" dirty="0" smtClean="0">
                <a:solidFill>
                  <a:prstClr val="black"/>
                </a:solidFill>
                <a:effectLst/>
                <a:cs typeface="B Badr" pitchFamily="2" charset="-78"/>
              </a:rPr>
              <a:t>ندارد. </a:t>
            </a:r>
          </a:p>
          <a:p>
            <a:pPr algn="ctr" rtl="1">
              <a:lnSpc>
                <a:spcPct val="150000"/>
              </a:lnSpc>
            </a:pPr>
            <a:r>
              <a:rPr lang="fa-IR" sz="3200" b="1" dirty="0" smtClean="0">
                <a:solidFill>
                  <a:prstClr val="black"/>
                </a:solidFill>
                <a:effectLst/>
                <a:cs typeface="B Badr" pitchFamily="2" charset="-78"/>
              </a:rPr>
              <a:t>امام فرمودند؛ </a:t>
            </a:r>
            <a:r>
              <a:rPr lang="fa-IR" sz="3600" b="1" dirty="0" err="1" smtClean="0">
                <a:ln>
                  <a:solidFill>
                    <a:srgbClr val="C00000"/>
                  </a:solidFill>
                </a:ln>
                <a:solidFill>
                  <a:srgbClr val="FF0000"/>
                </a:solidFill>
                <a:effectLst/>
                <a:cs typeface="B Badr" pitchFamily="2" charset="-78"/>
              </a:rPr>
              <a:t>عقلش</a:t>
            </a:r>
            <a:r>
              <a:rPr lang="fa-IR" sz="3600" b="1" dirty="0" smtClean="0">
                <a:solidFill>
                  <a:prstClr val="black"/>
                </a:solidFill>
                <a:effectLst/>
                <a:cs typeface="B Badr" pitchFamily="2" charset="-78"/>
              </a:rPr>
              <a:t> </a:t>
            </a:r>
            <a:r>
              <a:rPr lang="fa-IR" sz="3600" b="1" dirty="0">
                <a:solidFill>
                  <a:prstClr val="black"/>
                </a:solidFill>
                <a:effectLst/>
                <a:cs typeface="B Badr" pitchFamily="2" charset="-78"/>
              </a:rPr>
              <a:t>چطور </a:t>
            </a:r>
            <a:r>
              <a:rPr lang="fa-IR" sz="3600" b="1" dirty="0" smtClean="0">
                <a:solidFill>
                  <a:prstClr val="black"/>
                </a:solidFill>
                <a:effectLst/>
                <a:cs typeface="B Badr" pitchFamily="2" charset="-78"/>
              </a:rPr>
              <a:t>است؟  </a:t>
            </a:r>
          </a:p>
          <a:p>
            <a:pPr algn="ctr" rtl="1">
              <a:lnSpc>
                <a:spcPct val="150000"/>
              </a:lnSpc>
            </a:pPr>
            <a:r>
              <a:rPr lang="fa-IR" sz="3200" b="1" dirty="0" smtClean="0">
                <a:solidFill>
                  <a:prstClr val="black"/>
                </a:solidFill>
                <a:cs typeface="B Badr" pitchFamily="2" charset="-78"/>
              </a:rPr>
              <a:t>گفتم</a:t>
            </a:r>
            <a:r>
              <a:rPr lang="fa-IR" sz="3200" b="1" dirty="0">
                <a:solidFill>
                  <a:prstClr val="black"/>
                </a:solidFill>
                <a:cs typeface="B Badr" pitchFamily="2" charset="-78"/>
              </a:rPr>
              <a:t>: عقل‏ </a:t>
            </a:r>
            <a:r>
              <a:rPr lang="fa-IR" sz="3200" b="1" dirty="0" err="1">
                <a:solidFill>
                  <a:prstClr val="black"/>
                </a:solidFill>
                <a:cs typeface="B Badr" pitchFamily="2" charset="-78"/>
              </a:rPr>
              <a:t>درستى</a:t>
            </a:r>
            <a:r>
              <a:rPr lang="fa-IR" sz="3200" b="1" dirty="0">
                <a:solidFill>
                  <a:prstClr val="black"/>
                </a:solidFill>
                <a:cs typeface="B Badr" pitchFamily="2" charset="-78"/>
              </a:rPr>
              <a:t> </a:t>
            </a:r>
            <a:r>
              <a:rPr lang="fa-IR" sz="3200" b="1" dirty="0" smtClean="0">
                <a:solidFill>
                  <a:prstClr val="black"/>
                </a:solidFill>
                <a:cs typeface="B Badr" pitchFamily="2" charset="-78"/>
              </a:rPr>
              <a:t>ندارد. </a:t>
            </a:r>
            <a:r>
              <a:rPr lang="fa-IR" sz="3200" b="1" dirty="0">
                <a:solidFill>
                  <a:prstClr val="black"/>
                </a:solidFill>
                <a:cs typeface="B Badr" pitchFamily="2" charset="-78"/>
              </a:rPr>
              <a:t>فرمود: پس با آن </a:t>
            </a:r>
            <a:r>
              <a:rPr lang="fa-IR" sz="3200" b="1" dirty="0" smtClean="0">
                <a:solidFill>
                  <a:prstClr val="black"/>
                </a:solidFill>
                <a:cs typeface="B Badr" pitchFamily="2" charset="-78"/>
              </a:rPr>
              <a:t>اعمال، </a:t>
            </a:r>
            <a:r>
              <a:rPr lang="fa-IR" sz="3200" b="1" dirty="0" err="1">
                <a:solidFill>
                  <a:prstClr val="black"/>
                </a:solidFill>
                <a:cs typeface="B Badr" pitchFamily="2" charset="-78"/>
              </a:rPr>
              <a:t>درجه‏اش</a:t>
            </a:r>
            <a:r>
              <a:rPr lang="fa-IR" sz="3200" b="1" dirty="0">
                <a:solidFill>
                  <a:prstClr val="black"/>
                </a:solidFill>
                <a:cs typeface="B Badr" pitchFamily="2" charset="-78"/>
              </a:rPr>
              <a:t> بالا </a:t>
            </a:r>
            <a:r>
              <a:rPr lang="fa-IR" sz="3200" b="1" dirty="0" err="1">
                <a:solidFill>
                  <a:prstClr val="black"/>
                </a:solidFill>
                <a:cs typeface="B Badr" pitchFamily="2" charset="-78"/>
              </a:rPr>
              <a:t>نميرود</a:t>
            </a:r>
            <a:r>
              <a:rPr lang="fa-IR" sz="3200" b="1" dirty="0">
                <a:solidFill>
                  <a:prstClr val="black"/>
                </a:solidFill>
                <a:cs typeface="B Badr" pitchFamily="2" charset="-78"/>
              </a:rPr>
              <a:t>.</a:t>
            </a:r>
          </a:p>
          <a:p>
            <a:pPr algn="ctr" rtl="1">
              <a:lnSpc>
                <a:spcPct val="150000"/>
              </a:lnSpc>
            </a:pPr>
            <a:r>
              <a:rPr lang="fa-IR" sz="1600" dirty="0" err="1" smtClean="0">
                <a:solidFill>
                  <a:prstClr val="black"/>
                </a:solidFill>
                <a:cs typeface="B Badr" pitchFamily="2" charset="-78"/>
              </a:rPr>
              <a:t>عِدَّةٌ</a:t>
            </a:r>
            <a:r>
              <a:rPr lang="fa-IR" sz="1600" dirty="0" smtClean="0">
                <a:solidFill>
                  <a:prstClr val="black"/>
                </a:solidFill>
                <a:cs typeface="B Badr" pitchFamily="2" charset="-78"/>
              </a:rPr>
              <a:t> </a:t>
            </a:r>
            <a:r>
              <a:rPr lang="fa-IR" sz="1600" dirty="0" err="1">
                <a:solidFill>
                  <a:prstClr val="black"/>
                </a:solidFill>
                <a:cs typeface="B Badr" pitchFamily="2" charset="-78"/>
              </a:rPr>
              <a:t>مِنْ</a:t>
            </a:r>
            <a:r>
              <a:rPr lang="fa-IR" sz="1600" dirty="0">
                <a:solidFill>
                  <a:prstClr val="black"/>
                </a:solidFill>
                <a:cs typeface="B Badr" pitchFamily="2" charset="-78"/>
              </a:rPr>
              <a:t> </a:t>
            </a:r>
            <a:r>
              <a:rPr lang="fa-IR" sz="1600" dirty="0" err="1">
                <a:solidFill>
                  <a:prstClr val="black"/>
                </a:solidFill>
                <a:cs typeface="B Badr" pitchFamily="2" charset="-78"/>
              </a:rPr>
              <a:t>أَصْحَابِنَا</a:t>
            </a:r>
            <a:r>
              <a:rPr lang="fa-IR" sz="1600" dirty="0">
                <a:solidFill>
                  <a:prstClr val="black"/>
                </a:solidFill>
                <a:cs typeface="B Badr" pitchFamily="2" charset="-78"/>
              </a:rPr>
              <a:t> </a:t>
            </a:r>
            <a:r>
              <a:rPr lang="fa-IR" sz="1600" dirty="0" err="1">
                <a:solidFill>
                  <a:prstClr val="black"/>
                </a:solidFill>
                <a:cs typeface="B Badr" pitchFamily="2" charset="-78"/>
              </a:rPr>
              <a:t>عَنْ</a:t>
            </a:r>
            <a:r>
              <a:rPr lang="fa-IR" sz="1600" dirty="0">
                <a:solidFill>
                  <a:prstClr val="black"/>
                </a:solidFill>
                <a:cs typeface="B Badr" pitchFamily="2" charset="-78"/>
              </a:rPr>
              <a:t> </a:t>
            </a:r>
            <a:r>
              <a:rPr lang="fa-IR" sz="1600" dirty="0" err="1">
                <a:solidFill>
                  <a:prstClr val="black"/>
                </a:solidFill>
                <a:cs typeface="B Badr" pitchFamily="2" charset="-78"/>
              </a:rPr>
              <a:t>أَحْمَدَ</a:t>
            </a:r>
            <a:r>
              <a:rPr lang="fa-IR" sz="1600" dirty="0">
                <a:solidFill>
                  <a:prstClr val="black"/>
                </a:solidFill>
                <a:cs typeface="B Badr" pitchFamily="2" charset="-78"/>
              </a:rPr>
              <a:t> </a:t>
            </a:r>
            <a:r>
              <a:rPr lang="fa-IR" sz="1600" dirty="0" err="1">
                <a:solidFill>
                  <a:prstClr val="black"/>
                </a:solidFill>
                <a:cs typeface="B Badr" pitchFamily="2" charset="-78"/>
              </a:rPr>
              <a:t>بْنِ</a:t>
            </a:r>
            <a:r>
              <a:rPr lang="fa-IR" sz="1600" dirty="0">
                <a:solidFill>
                  <a:prstClr val="black"/>
                </a:solidFill>
                <a:cs typeface="B Badr" pitchFamily="2" charset="-78"/>
              </a:rPr>
              <a:t> </a:t>
            </a:r>
            <a:r>
              <a:rPr lang="fa-IR" sz="1600" dirty="0" err="1">
                <a:solidFill>
                  <a:prstClr val="black"/>
                </a:solidFill>
                <a:cs typeface="B Badr" pitchFamily="2" charset="-78"/>
              </a:rPr>
              <a:t>مُحَمَّدٍ</a:t>
            </a:r>
            <a:r>
              <a:rPr lang="fa-IR" sz="1600" dirty="0">
                <a:solidFill>
                  <a:prstClr val="black"/>
                </a:solidFill>
                <a:cs typeface="B Badr" pitchFamily="2" charset="-78"/>
              </a:rPr>
              <a:t> </a:t>
            </a:r>
            <a:r>
              <a:rPr lang="fa-IR" sz="1600" dirty="0" err="1">
                <a:solidFill>
                  <a:prstClr val="black"/>
                </a:solidFill>
                <a:cs typeface="B Badr" pitchFamily="2" charset="-78"/>
              </a:rPr>
              <a:t>عَنْ</a:t>
            </a:r>
            <a:r>
              <a:rPr lang="fa-IR" sz="1600" dirty="0">
                <a:solidFill>
                  <a:prstClr val="black"/>
                </a:solidFill>
                <a:cs typeface="B Badr" pitchFamily="2" charset="-78"/>
              </a:rPr>
              <a:t> </a:t>
            </a:r>
            <a:r>
              <a:rPr lang="fa-IR" sz="1600" dirty="0" err="1">
                <a:solidFill>
                  <a:prstClr val="black"/>
                </a:solidFill>
                <a:cs typeface="B Badr" pitchFamily="2" charset="-78"/>
              </a:rPr>
              <a:t>بَعْضِ</a:t>
            </a:r>
            <a:r>
              <a:rPr lang="fa-IR" sz="1600" dirty="0">
                <a:solidFill>
                  <a:prstClr val="black"/>
                </a:solidFill>
                <a:cs typeface="B Badr" pitchFamily="2" charset="-78"/>
              </a:rPr>
              <a:t> </a:t>
            </a:r>
            <a:r>
              <a:rPr lang="fa-IR" sz="1600" dirty="0" err="1">
                <a:solidFill>
                  <a:prstClr val="black"/>
                </a:solidFill>
                <a:cs typeface="B Badr" pitchFamily="2" charset="-78"/>
              </a:rPr>
              <a:t>مَنْ</a:t>
            </a:r>
            <a:r>
              <a:rPr lang="fa-IR" sz="1600" dirty="0">
                <a:solidFill>
                  <a:prstClr val="black"/>
                </a:solidFill>
                <a:cs typeface="B Badr" pitchFamily="2" charset="-78"/>
              </a:rPr>
              <a:t> </a:t>
            </a:r>
            <a:r>
              <a:rPr lang="fa-IR" sz="1600" dirty="0" err="1">
                <a:solidFill>
                  <a:prstClr val="black"/>
                </a:solidFill>
                <a:cs typeface="B Badr" pitchFamily="2" charset="-78"/>
              </a:rPr>
              <a:t>رَفَعَهُ</a:t>
            </a:r>
            <a:r>
              <a:rPr lang="fa-IR" sz="1600" dirty="0">
                <a:solidFill>
                  <a:prstClr val="black"/>
                </a:solidFill>
                <a:cs typeface="B Badr" pitchFamily="2" charset="-78"/>
              </a:rPr>
              <a:t> </a:t>
            </a:r>
            <a:r>
              <a:rPr lang="fa-IR" sz="1600" dirty="0" err="1">
                <a:solidFill>
                  <a:prstClr val="black"/>
                </a:solidFill>
                <a:cs typeface="B Badr" pitchFamily="2" charset="-78"/>
              </a:rPr>
              <a:t>عَنْ</a:t>
            </a:r>
            <a:r>
              <a:rPr lang="fa-IR" sz="1600" dirty="0">
                <a:solidFill>
                  <a:prstClr val="black"/>
                </a:solidFill>
                <a:cs typeface="B Badr" pitchFamily="2" charset="-78"/>
              </a:rPr>
              <a:t> </a:t>
            </a:r>
            <a:r>
              <a:rPr lang="fa-IR" sz="1600" dirty="0" err="1">
                <a:solidFill>
                  <a:prstClr val="black"/>
                </a:solidFill>
                <a:cs typeface="B Badr" pitchFamily="2" charset="-78"/>
              </a:rPr>
              <a:t>أَبِي</a:t>
            </a:r>
            <a:r>
              <a:rPr lang="fa-IR" sz="1600" dirty="0">
                <a:solidFill>
                  <a:prstClr val="black"/>
                </a:solidFill>
                <a:cs typeface="B Badr" pitchFamily="2" charset="-78"/>
              </a:rPr>
              <a:t> </a:t>
            </a:r>
            <a:r>
              <a:rPr lang="fa-IR" sz="1600" dirty="0" err="1">
                <a:solidFill>
                  <a:prstClr val="black"/>
                </a:solidFill>
                <a:cs typeface="B Badr" pitchFamily="2" charset="-78"/>
              </a:rPr>
              <a:t>عَبْدِ</a:t>
            </a:r>
            <a:r>
              <a:rPr lang="fa-IR" sz="1600" dirty="0">
                <a:solidFill>
                  <a:prstClr val="black"/>
                </a:solidFill>
                <a:cs typeface="B Badr" pitchFamily="2" charset="-78"/>
              </a:rPr>
              <a:t> </a:t>
            </a:r>
            <a:r>
              <a:rPr lang="fa-IR" sz="1600" dirty="0" err="1">
                <a:solidFill>
                  <a:prstClr val="black"/>
                </a:solidFill>
                <a:cs typeface="B Badr" pitchFamily="2" charset="-78"/>
              </a:rPr>
              <a:t>اللَّهِ</a:t>
            </a:r>
            <a:r>
              <a:rPr lang="fa-IR" sz="1600" dirty="0">
                <a:solidFill>
                  <a:prstClr val="black"/>
                </a:solidFill>
                <a:cs typeface="B Badr" pitchFamily="2" charset="-78"/>
              </a:rPr>
              <a:t> ع </a:t>
            </a:r>
            <a:r>
              <a:rPr lang="fa-IR" sz="1600" dirty="0" err="1">
                <a:solidFill>
                  <a:prstClr val="black"/>
                </a:solidFill>
                <a:cs typeface="B Badr" pitchFamily="2" charset="-78"/>
              </a:rPr>
              <a:t>قَالَ</a:t>
            </a:r>
            <a:r>
              <a:rPr lang="fa-IR" sz="1600" dirty="0">
                <a:solidFill>
                  <a:prstClr val="black"/>
                </a:solidFill>
                <a:cs typeface="B Badr" pitchFamily="2" charset="-78"/>
              </a:rPr>
              <a:t> </a:t>
            </a:r>
            <a:r>
              <a:rPr lang="fa-IR" sz="1600" dirty="0" err="1">
                <a:solidFill>
                  <a:prstClr val="black"/>
                </a:solidFill>
                <a:cs typeface="B Badr" pitchFamily="2" charset="-78"/>
              </a:rPr>
              <a:t>قَالَ</a:t>
            </a:r>
            <a:r>
              <a:rPr lang="fa-IR" sz="1600" dirty="0">
                <a:solidFill>
                  <a:prstClr val="black"/>
                </a:solidFill>
                <a:cs typeface="B Badr" pitchFamily="2" charset="-78"/>
              </a:rPr>
              <a:t> </a:t>
            </a:r>
            <a:r>
              <a:rPr lang="fa-IR" sz="1600" dirty="0" err="1">
                <a:solidFill>
                  <a:prstClr val="black"/>
                </a:solidFill>
                <a:cs typeface="B Badr" pitchFamily="2" charset="-78"/>
              </a:rPr>
              <a:t>رَسُولُ</a:t>
            </a:r>
            <a:r>
              <a:rPr lang="fa-IR" sz="1600" dirty="0">
                <a:solidFill>
                  <a:prstClr val="black"/>
                </a:solidFill>
                <a:cs typeface="B Badr" pitchFamily="2" charset="-78"/>
              </a:rPr>
              <a:t> </a:t>
            </a:r>
            <a:r>
              <a:rPr lang="fa-IR" sz="1600" dirty="0" err="1">
                <a:solidFill>
                  <a:prstClr val="black"/>
                </a:solidFill>
                <a:cs typeface="B Badr" pitchFamily="2" charset="-78"/>
              </a:rPr>
              <a:t>اللَّهِ</a:t>
            </a:r>
            <a:r>
              <a:rPr lang="fa-IR" sz="1600" dirty="0">
                <a:solidFill>
                  <a:prstClr val="black"/>
                </a:solidFill>
                <a:cs typeface="B Badr" pitchFamily="2" charset="-78"/>
              </a:rPr>
              <a:t> ص </a:t>
            </a:r>
            <a:r>
              <a:rPr lang="fa-IR" sz="1600" dirty="0" err="1">
                <a:solidFill>
                  <a:prstClr val="black"/>
                </a:solidFill>
                <a:cs typeface="B Badr" pitchFamily="2" charset="-78"/>
              </a:rPr>
              <a:t>إِذَا</a:t>
            </a:r>
            <a:r>
              <a:rPr lang="fa-IR" sz="1600" dirty="0">
                <a:solidFill>
                  <a:prstClr val="black"/>
                </a:solidFill>
                <a:cs typeface="B Badr" pitchFamily="2" charset="-78"/>
              </a:rPr>
              <a:t> </a:t>
            </a:r>
            <a:r>
              <a:rPr lang="fa-IR" sz="1600" dirty="0" err="1">
                <a:solidFill>
                  <a:prstClr val="black"/>
                </a:solidFill>
                <a:cs typeface="B Badr" pitchFamily="2" charset="-78"/>
              </a:rPr>
              <a:t>رَأَيْتُمُ</a:t>
            </a:r>
            <a:r>
              <a:rPr lang="fa-IR" sz="1600" dirty="0">
                <a:solidFill>
                  <a:prstClr val="black"/>
                </a:solidFill>
                <a:cs typeface="B Badr" pitchFamily="2" charset="-78"/>
              </a:rPr>
              <a:t> </a:t>
            </a:r>
            <a:r>
              <a:rPr lang="fa-IR" sz="1600" dirty="0" err="1">
                <a:solidFill>
                  <a:prstClr val="black"/>
                </a:solidFill>
                <a:cs typeface="B Badr" pitchFamily="2" charset="-78"/>
              </a:rPr>
              <a:t>الرَّجُلَ</a:t>
            </a:r>
            <a:r>
              <a:rPr lang="fa-IR" sz="1600" dirty="0">
                <a:solidFill>
                  <a:prstClr val="black"/>
                </a:solidFill>
                <a:cs typeface="B Badr" pitchFamily="2" charset="-78"/>
              </a:rPr>
              <a:t> </a:t>
            </a:r>
            <a:r>
              <a:rPr lang="fa-IR" sz="1600" dirty="0" err="1">
                <a:solidFill>
                  <a:prstClr val="black"/>
                </a:solidFill>
                <a:cs typeface="B Badr" pitchFamily="2" charset="-78"/>
              </a:rPr>
              <a:t>كَثِيرَ</a:t>
            </a:r>
            <a:r>
              <a:rPr lang="fa-IR" sz="1600" dirty="0">
                <a:solidFill>
                  <a:prstClr val="black"/>
                </a:solidFill>
                <a:cs typeface="B Badr" pitchFamily="2" charset="-78"/>
              </a:rPr>
              <a:t> </a:t>
            </a:r>
            <a:r>
              <a:rPr lang="fa-IR" sz="1600" dirty="0" err="1">
                <a:solidFill>
                  <a:prstClr val="black"/>
                </a:solidFill>
                <a:cs typeface="B Badr" pitchFamily="2" charset="-78"/>
              </a:rPr>
              <a:t>الصَّلَاةِ</a:t>
            </a:r>
            <a:r>
              <a:rPr lang="fa-IR" sz="1600" dirty="0">
                <a:solidFill>
                  <a:prstClr val="black"/>
                </a:solidFill>
                <a:cs typeface="B Badr" pitchFamily="2" charset="-78"/>
              </a:rPr>
              <a:t> </a:t>
            </a:r>
            <a:r>
              <a:rPr lang="fa-IR" sz="1600" dirty="0" err="1">
                <a:solidFill>
                  <a:prstClr val="black"/>
                </a:solidFill>
                <a:cs typeface="B Badr" pitchFamily="2" charset="-78"/>
              </a:rPr>
              <a:t>كَثِيرَ</a:t>
            </a:r>
            <a:r>
              <a:rPr lang="fa-IR" sz="1600" dirty="0">
                <a:solidFill>
                  <a:prstClr val="black"/>
                </a:solidFill>
                <a:cs typeface="B Badr" pitchFamily="2" charset="-78"/>
              </a:rPr>
              <a:t> </a:t>
            </a:r>
            <a:r>
              <a:rPr lang="fa-IR" sz="1600" dirty="0" err="1">
                <a:solidFill>
                  <a:prstClr val="black"/>
                </a:solidFill>
                <a:cs typeface="B Badr" pitchFamily="2" charset="-78"/>
              </a:rPr>
              <a:t>الصِّيَامِ</a:t>
            </a:r>
            <a:r>
              <a:rPr lang="fa-IR" sz="1600" dirty="0">
                <a:solidFill>
                  <a:prstClr val="black"/>
                </a:solidFill>
                <a:cs typeface="B Badr" pitchFamily="2" charset="-78"/>
              </a:rPr>
              <a:t> </a:t>
            </a:r>
            <a:r>
              <a:rPr lang="fa-IR" sz="1600" dirty="0" err="1">
                <a:solidFill>
                  <a:prstClr val="black"/>
                </a:solidFill>
                <a:cs typeface="B Badr" pitchFamily="2" charset="-78"/>
              </a:rPr>
              <a:t>فَلَا</a:t>
            </a:r>
            <a:r>
              <a:rPr lang="fa-IR" sz="1600" dirty="0">
                <a:solidFill>
                  <a:prstClr val="black"/>
                </a:solidFill>
                <a:cs typeface="B Badr" pitchFamily="2" charset="-78"/>
              </a:rPr>
              <a:t> </a:t>
            </a:r>
            <a:r>
              <a:rPr lang="fa-IR" sz="1600" dirty="0" err="1">
                <a:solidFill>
                  <a:prstClr val="black"/>
                </a:solidFill>
                <a:cs typeface="B Badr" pitchFamily="2" charset="-78"/>
              </a:rPr>
              <a:t>تُبَاهُوا</a:t>
            </a:r>
            <a:r>
              <a:rPr lang="fa-IR" sz="1600" dirty="0">
                <a:solidFill>
                  <a:prstClr val="black"/>
                </a:solidFill>
                <a:cs typeface="B Badr" pitchFamily="2" charset="-78"/>
              </a:rPr>
              <a:t> </a:t>
            </a:r>
            <a:r>
              <a:rPr lang="fa-IR" sz="1600" dirty="0" err="1">
                <a:solidFill>
                  <a:prstClr val="black"/>
                </a:solidFill>
                <a:cs typeface="B Badr" pitchFamily="2" charset="-78"/>
              </a:rPr>
              <a:t>بِهِ</a:t>
            </a:r>
            <a:r>
              <a:rPr lang="fa-IR" sz="1600" dirty="0">
                <a:solidFill>
                  <a:prstClr val="black"/>
                </a:solidFill>
                <a:cs typeface="B Badr" pitchFamily="2" charset="-78"/>
              </a:rPr>
              <a:t> </a:t>
            </a:r>
            <a:r>
              <a:rPr lang="fa-IR" sz="1600" dirty="0" err="1">
                <a:solidFill>
                  <a:prstClr val="black"/>
                </a:solidFill>
                <a:cs typeface="B Badr" pitchFamily="2" charset="-78"/>
              </a:rPr>
              <a:t>حَتَّى</a:t>
            </a:r>
            <a:r>
              <a:rPr lang="fa-IR" sz="1600" dirty="0">
                <a:solidFill>
                  <a:prstClr val="black"/>
                </a:solidFill>
                <a:cs typeface="B Badr" pitchFamily="2" charset="-78"/>
              </a:rPr>
              <a:t> </a:t>
            </a:r>
            <a:r>
              <a:rPr lang="fa-IR" sz="1600" dirty="0" err="1">
                <a:solidFill>
                  <a:prstClr val="black"/>
                </a:solidFill>
                <a:cs typeface="B Badr" pitchFamily="2" charset="-78"/>
              </a:rPr>
              <a:t>تَنْظُرُوا</a:t>
            </a:r>
            <a:r>
              <a:rPr lang="fa-IR" sz="1600" dirty="0">
                <a:solidFill>
                  <a:prstClr val="black"/>
                </a:solidFill>
                <a:cs typeface="B Badr" pitchFamily="2" charset="-78"/>
              </a:rPr>
              <a:t> </a:t>
            </a:r>
            <a:r>
              <a:rPr lang="fa-IR" sz="1600" dirty="0" err="1">
                <a:solidFill>
                  <a:srgbClr val="FF0000"/>
                </a:solidFill>
                <a:cs typeface="B Badr" pitchFamily="2" charset="-78"/>
              </a:rPr>
              <a:t>كَيْفَ</a:t>
            </a:r>
            <a:r>
              <a:rPr lang="fa-IR" sz="1600" dirty="0">
                <a:solidFill>
                  <a:srgbClr val="FF0000"/>
                </a:solidFill>
                <a:cs typeface="B Badr" pitchFamily="2" charset="-78"/>
              </a:rPr>
              <a:t> </a:t>
            </a:r>
            <a:r>
              <a:rPr lang="fa-IR" sz="1600" dirty="0" err="1" smtClean="0">
                <a:solidFill>
                  <a:srgbClr val="FF0000"/>
                </a:solidFill>
                <a:cs typeface="B Badr" pitchFamily="2" charset="-78"/>
              </a:rPr>
              <a:t>عَقْلُه</a:t>
            </a:r>
            <a:r>
              <a:rPr lang="fa-IR" sz="1600" dirty="0" smtClean="0">
                <a:solidFill>
                  <a:srgbClr val="FF0000"/>
                </a:solidFill>
                <a:cs typeface="B Badr" pitchFamily="2" charset="-78"/>
              </a:rPr>
              <a:t>  /   </a:t>
            </a:r>
            <a:r>
              <a:rPr lang="fa-IR" sz="1600" dirty="0" err="1" smtClean="0">
                <a:solidFill>
                  <a:prstClr val="black"/>
                </a:solidFill>
                <a:cs typeface="B Badr" pitchFamily="2" charset="-78"/>
              </a:rPr>
              <a:t>كافي</a:t>
            </a:r>
            <a:r>
              <a:rPr lang="fa-IR" sz="1600" dirty="0" smtClean="0">
                <a:solidFill>
                  <a:prstClr val="black"/>
                </a:solidFill>
                <a:cs typeface="B Badr" pitchFamily="2" charset="-78"/>
              </a:rPr>
              <a:t>    </a:t>
            </a:r>
            <a:r>
              <a:rPr lang="fa-IR" sz="1600" dirty="0">
                <a:solidFill>
                  <a:prstClr val="black"/>
                </a:solidFill>
                <a:cs typeface="B Badr" pitchFamily="2" charset="-78"/>
              </a:rPr>
              <a:t>ج‏1  26    </a:t>
            </a:r>
            <a:r>
              <a:rPr lang="fa-IR" sz="1600" dirty="0" err="1">
                <a:solidFill>
                  <a:prstClr val="black"/>
                </a:solidFill>
                <a:cs typeface="B Badr" pitchFamily="2" charset="-78"/>
              </a:rPr>
              <a:t>كتاب</a:t>
            </a:r>
            <a:r>
              <a:rPr lang="fa-IR" sz="1600" dirty="0">
                <a:solidFill>
                  <a:prstClr val="black"/>
                </a:solidFill>
                <a:cs typeface="B Badr" pitchFamily="2" charset="-78"/>
              </a:rPr>
              <a:t> </a:t>
            </a:r>
            <a:r>
              <a:rPr lang="fa-IR" sz="1600" dirty="0" err="1">
                <a:solidFill>
                  <a:prstClr val="black"/>
                </a:solidFill>
                <a:cs typeface="B Badr" pitchFamily="2" charset="-78"/>
              </a:rPr>
              <a:t>العقل</a:t>
            </a:r>
            <a:r>
              <a:rPr lang="fa-IR" sz="1600" dirty="0">
                <a:solidFill>
                  <a:prstClr val="black"/>
                </a:solidFill>
                <a:cs typeface="B Badr" pitchFamily="2" charset="-78"/>
              </a:rPr>
              <a:t> و </a:t>
            </a:r>
            <a:r>
              <a:rPr lang="fa-IR" sz="1600" dirty="0" err="1">
                <a:solidFill>
                  <a:prstClr val="black"/>
                </a:solidFill>
                <a:cs typeface="B Badr" pitchFamily="2" charset="-78"/>
              </a:rPr>
              <a:t>الجهل</a:t>
            </a:r>
            <a:r>
              <a:rPr lang="fa-IR" sz="1600" dirty="0">
                <a:solidFill>
                  <a:prstClr val="black"/>
                </a:solidFill>
                <a:cs typeface="B Badr" pitchFamily="2" charset="-78"/>
              </a:rPr>
              <a:t> </a:t>
            </a:r>
            <a:endParaRPr lang="fa-IR" sz="1600" dirty="0">
              <a:solidFill>
                <a:srgbClr val="FF0000"/>
              </a:solidFill>
              <a:cs typeface="B Badr" pitchFamily="2" charset="-78"/>
            </a:endParaRPr>
          </a:p>
          <a:p>
            <a:pPr algn="r" rtl="1">
              <a:lnSpc>
                <a:spcPct val="150000"/>
              </a:lnSpc>
            </a:pPr>
            <a:r>
              <a:rPr lang="fa-IR" sz="2800" b="1" dirty="0" smtClean="0">
                <a:solidFill>
                  <a:prstClr val="black"/>
                </a:solidFill>
                <a:cs typeface="B Badr" pitchFamily="2" charset="-78"/>
              </a:rPr>
              <a:t>پيغمبر </a:t>
            </a:r>
            <a:r>
              <a:rPr lang="fa-IR" sz="2800" b="1" dirty="0">
                <a:solidFill>
                  <a:prstClr val="black"/>
                </a:solidFill>
                <a:cs typeface="B Badr" pitchFamily="2" charset="-78"/>
              </a:rPr>
              <a:t>اكرم (صلی الله علیه و آله) فرمودند: </a:t>
            </a:r>
          </a:p>
          <a:p>
            <a:pPr algn="ctr" rtl="1">
              <a:lnSpc>
                <a:spcPct val="150000"/>
              </a:lnSpc>
            </a:pPr>
            <a:r>
              <a:rPr lang="fa-IR" sz="3000" b="1" dirty="0" smtClean="0">
                <a:solidFill>
                  <a:prstClr val="black"/>
                </a:solidFill>
                <a:effectLst>
                  <a:glow rad="101600">
                    <a:srgbClr val="B7FFC0">
                      <a:alpha val="60000"/>
                    </a:srgbClr>
                  </a:glow>
                </a:effectLst>
                <a:cs typeface="B Badr" pitchFamily="2" charset="-78"/>
              </a:rPr>
              <a:t>چون کسی را </a:t>
            </a:r>
            <a:r>
              <a:rPr lang="fa-IR" sz="3000" b="1" dirty="0" err="1">
                <a:solidFill>
                  <a:prstClr val="black"/>
                </a:solidFill>
                <a:effectLst>
                  <a:glow rad="101600">
                    <a:srgbClr val="B7FFC0">
                      <a:alpha val="60000"/>
                    </a:srgbClr>
                  </a:glow>
                </a:effectLst>
                <a:cs typeface="B Badr" pitchFamily="2" charset="-78"/>
              </a:rPr>
              <a:t>پرنماز</a:t>
            </a:r>
            <a:r>
              <a:rPr lang="fa-IR" sz="3000" b="1" dirty="0">
                <a:solidFill>
                  <a:prstClr val="black"/>
                </a:solidFill>
                <a:effectLst>
                  <a:glow rad="101600">
                    <a:srgbClr val="B7FFC0">
                      <a:alpha val="60000"/>
                    </a:srgbClr>
                  </a:glow>
                </a:effectLst>
                <a:cs typeface="B Badr" pitchFamily="2" charset="-78"/>
              </a:rPr>
              <a:t> و روزه </a:t>
            </a:r>
            <a:r>
              <a:rPr lang="fa-IR" sz="3000" b="1" dirty="0" err="1">
                <a:solidFill>
                  <a:prstClr val="black"/>
                </a:solidFill>
                <a:effectLst>
                  <a:glow rad="101600">
                    <a:srgbClr val="B7FFC0">
                      <a:alpha val="60000"/>
                    </a:srgbClr>
                  </a:glow>
                </a:effectLst>
                <a:cs typeface="B Badr" pitchFamily="2" charset="-78"/>
              </a:rPr>
              <a:t>ديديد</a:t>
            </a:r>
            <a:r>
              <a:rPr lang="fa-IR" sz="3000" b="1" dirty="0">
                <a:solidFill>
                  <a:prstClr val="black"/>
                </a:solidFill>
                <a:effectLst>
                  <a:glow rad="101600">
                    <a:srgbClr val="B7FFC0">
                      <a:alpha val="60000"/>
                    </a:srgbClr>
                  </a:glow>
                </a:effectLst>
                <a:cs typeface="B Badr" pitchFamily="2" charset="-78"/>
              </a:rPr>
              <a:t> به او </a:t>
            </a:r>
            <a:r>
              <a:rPr lang="fa-IR" sz="3000" b="1" dirty="0" err="1">
                <a:solidFill>
                  <a:prstClr val="black"/>
                </a:solidFill>
                <a:effectLst>
                  <a:glow rad="101600">
                    <a:srgbClr val="B7FFC0">
                      <a:alpha val="60000"/>
                    </a:srgbClr>
                  </a:glow>
                </a:effectLst>
                <a:cs typeface="B Badr" pitchFamily="2" charset="-78"/>
              </a:rPr>
              <a:t>ننازيد</a:t>
            </a:r>
            <a:r>
              <a:rPr lang="fa-IR" sz="3000" b="1" dirty="0">
                <a:solidFill>
                  <a:prstClr val="black"/>
                </a:solidFill>
                <a:effectLst>
                  <a:glow rad="101600">
                    <a:srgbClr val="B7FFC0">
                      <a:alpha val="60000"/>
                    </a:srgbClr>
                  </a:glow>
                </a:effectLst>
                <a:cs typeface="B Badr" pitchFamily="2" charset="-78"/>
              </a:rPr>
              <a:t> تا </a:t>
            </a:r>
            <a:r>
              <a:rPr lang="fa-IR" sz="3000" b="1" dirty="0" err="1">
                <a:solidFill>
                  <a:prstClr val="black"/>
                </a:solidFill>
                <a:effectLst>
                  <a:glow rad="101600">
                    <a:srgbClr val="B7FFC0">
                      <a:alpha val="60000"/>
                    </a:srgbClr>
                  </a:glow>
                </a:effectLst>
                <a:cs typeface="B Badr" pitchFamily="2" charset="-78"/>
              </a:rPr>
              <a:t>بنگريد</a:t>
            </a:r>
            <a:r>
              <a:rPr lang="fa-IR" sz="3000" b="1" dirty="0">
                <a:solidFill>
                  <a:prstClr val="black"/>
                </a:solidFill>
                <a:effectLst>
                  <a:glow rad="101600">
                    <a:srgbClr val="B7FFC0">
                      <a:alpha val="60000"/>
                    </a:srgbClr>
                  </a:glow>
                </a:effectLst>
                <a:cs typeface="B Badr" pitchFamily="2" charset="-78"/>
              </a:rPr>
              <a:t> </a:t>
            </a:r>
            <a:r>
              <a:rPr lang="fa-IR" sz="3000" b="1" dirty="0" err="1">
                <a:ln>
                  <a:solidFill>
                    <a:srgbClr val="C00000"/>
                  </a:solidFill>
                </a:ln>
                <a:solidFill>
                  <a:srgbClr val="FF0000"/>
                </a:solidFill>
                <a:effectLst>
                  <a:glow rad="101600">
                    <a:srgbClr val="B7FFC0">
                      <a:alpha val="60000"/>
                    </a:srgbClr>
                  </a:glow>
                </a:effectLst>
                <a:cs typeface="B Badr" pitchFamily="2" charset="-78"/>
              </a:rPr>
              <a:t>عقلش</a:t>
            </a:r>
            <a:r>
              <a:rPr lang="fa-IR" sz="3000" b="1" dirty="0">
                <a:ln>
                  <a:solidFill>
                    <a:srgbClr val="C00000"/>
                  </a:solidFill>
                </a:ln>
                <a:solidFill>
                  <a:prstClr val="black"/>
                </a:solidFill>
                <a:effectLst>
                  <a:glow rad="101600">
                    <a:srgbClr val="B7FFC0">
                      <a:alpha val="60000"/>
                    </a:srgbClr>
                  </a:glow>
                </a:effectLst>
                <a:cs typeface="B Badr" pitchFamily="2" charset="-78"/>
              </a:rPr>
              <a:t> </a:t>
            </a:r>
            <a:r>
              <a:rPr lang="fa-IR" sz="3000" b="1" dirty="0">
                <a:solidFill>
                  <a:prstClr val="black"/>
                </a:solidFill>
                <a:effectLst>
                  <a:glow rad="101600">
                    <a:srgbClr val="B7FFC0">
                      <a:alpha val="60000"/>
                    </a:srgbClr>
                  </a:glow>
                </a:effectLst>
                <a:cs typeface="B Badr" pitchFamily="2" charset="-78"/>
              </a:rPr>
              <a:t>چگونه است</a:t>
            </a:r>
            <a:r>
              <a:rPr lang="fa-IR" sz="3000" b="1" dirty="0" smtClean="0">
                <a:solidFill>
                  <a:prstClr val="black"/>
                </a:solidFill>
                <a:effectLst>
                  <a:glow rad="101600">
                    <a:srgbClr val="B7FFC0">
                      <a:alpha val="60000"/>
                    </a:srgbClr>
                  </a:glow>
                </a:effectLst>
                <a:cs typeface="B Badr" pitchFamily="2" charset="-78"/>
              </a:rPr>
              <a:t>.</a:t>
            </a:r>
            <a:endParaRPr lang="fa-IR" sz="3000" b="1" dirty="0">
              <a:solidFill>
                <a:prstClr val="black"/>
              </a:solidFill>
              <a:effectLst>
                <a:glow rad="101600">
                  <a:srgbClr val="B7FFC0">
                    <a:alpha val="60000"/>
                  </a:srgbClr>
                </a:glow>
              </a:effectLst>
              <a:cs typeface="B Badr" pitchFamily="2" charset="-78"/>
            </a:endParaRPr>
          </a:p>
        </p:txBody>
      </p:sp>
    </p:spTree>
    <p:extLst>
      <p:ext uri="{BB962C8B-B14F-4D97-AF65-F5344CB8AC3E}">
        <p14:creationId xmlns:p14="http://schemas.microsoft.com/office/powerpoint/2010/main" val="17181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folHlink"/>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0000"/>
                                  </p:iterate>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folHlink"/>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iterate type="lt">
                                    <p:tmPct val="10000"/>
                                  </p:iterate>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iterate type="lt">
                                    <p:tmPct val="10000"/>
                                  </p:iterate>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p:cTn id="3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iterate type="lt">
                                    <p:tmPct val="10000"/>
                                  </p:iterate>
                                  <p:childTnLst>
                                    <p:set>
                                      <p:cBhvr>
                                        <p:cTn id="41" dur="1" fill="hold">
                                          <p:stCondLst>
                                            <p:cond delay="0"/>
                                          </p:stCondLst>
                                        </p:cTn>
                                        <p:tgtEl>
                                          <p:spTgt spid="4">
                                            <p:txEl>
                                              <p:pRg st="7" end="7"/>
                                            </p:txEl>
                                          </p:spTgt>
                                        </p:tgtEl>
                                        <p:attrNameLst>
                                          <p:attrName>style.visibility</p:attrName>
                                        </p:attrNameLst>
                                      </p:cBhvr>
                                      <p:to>
                                        <p:strVal val="visible"/>
                                      </p:to>
                                    </p:set>
                                    <p:anim calcmode="lin" valueType="num">
                                      <p:cBhvr>
                                        <p:cTn id="42"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4">
                                            <p:txEl>
                                              <p:pRg st="7" end="7"/>
                                            </p:txEl>
                                          </p:spTgt>
                                        </p:tgtEl>
                                      </p:cBhvr>
                                    </p:animEffect>
                                  </p:childTnLst>
                                </p:cTn>
                              </p:par>
                            </p:childTnLst>
                          </p:cTn>
                        </p:par>
                        <p:par>
                          <p:cTn id="45" fill="hold">
                            <p:stCondLst>
                              <p:cond delay="3200"/>
                            </p:stCondLst>
                            <p:childTnLst>
                              <p:par>
                                <p:cTn id="46" presetID="53" presetClass="entr" presetSubtype="16" fill="hold" grpId="0" nodeType="afterEffect">
                                  <p:stCondLst>
                                    <p:cond delay="0"/>
                                  </p:stCondLst>
                                  <p:iterate type="lt">
                                    <p:tmPct val="5000"/>
                                  </p:iterate>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p:cTn id="48"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5496" y="117376"/>
            <a:ext cx="9036000" cy="6696000"/>
          </a:xfrm>
          <a:prstGeom prst="roundRect">
            <a:avLst>
              <a:gd name="adj" fmla="val 3786"/>
            </a:avLst>
          </a:prstGeom>
          <a:solidFill>
            <a:srgbClr val="003300"/>
          </a:solidFill>
          <a:ln w="57150">
            <a:solidFill>
              <a:schemeClr val="accent4">
                <a:lumMod val="50000"/>
              </a:schemeClr>
            </a:solidFill>
          </a:ln>
          <a:effectLst>
            <a:glow rad="228600">
              <a:schemeClr val="accent5">
                <a:satMod val="175000"/>
                <a:alpha val="40000"/>
              </a:schemeClr>
            </a:glow>
            <a:outerShdw blurRad="95000" algn="tl" rotWithShape="0">
              <a:srgbClr val="000000">
                <a:alpha val="50000"/>
              </a:srgbClr>
            </a:outerShdw>
            <a:softEdge rad="63500"/>
          </a:effectLst>
          <a:scene3d>
            <a:camera prst="orthographicFront"/>
            <a:lightRig rig="soft" dir="t">
              <a:rot lat="0" lon="0" rev="18000000"/>
            </a:lightRig>
          </a:scene3d>
          <a:sp3d prstMaterial="dkEdge"/>
        </p:spPr>
        <p:style>
          <a:lnRef idx="0">
            <a:schemeClr val="accent4"/>
          </a:lnRef>
          <a:fillRef idx="3">
            <a:schemeClr val="accent4"/>
          </a:fillRef>
          <a:effectRef idx="3">
            <a:schemeClr val="accent4"/>
          </a:effectRef>
          <a:fontRef idx="minor">
            <a:schemeClr val="lt1"/>
          </a:fontRef>
        </p:style>
        <p:txBody>
          <a:bodyPr rtlCol="1" anchor="ctr"/>
          <a:lstStyle/>
          <a:p>
            <a:pPr algn="ctr" rtl="1"/>
            <a:r>
              <a:rPr lang="fa-IR" dirty="0">
                <a:solidFill>
                  <a:srgbClr val="99FF99"/>
                </a:solidFill>
                <a:cs typeface="2  Mitra_1 (MRT)" pitchFamily="2" charset="-78"/>
              </a:rPr>
              <a:t>	</a:t>
            </a:r>
          </a:p>
          <a:p>
            <a:pPr lvl="0" algn="r" rtl="1"/>
            <a:r>
              <a:rPr lang="fa-IR" sz="2800" dirty="0">
                <a:solidFill>
                  <a:srgbClr val="99FF99"/>
                </a:solidFill>
                <a:cs typeface="B Homa" pitchFamily="2" charset="-78"/>
              </a:rPr>
              <a:t> </a:t>
            </a:r>
            <a:r>
              <a:rPr lang="fa-IR" sz="4000" dirty="0" smtClean="0">
                <a:solidFill>
                  <a:srgbClr val="FFFF00"/>
                </a:solidFill>
                <a:cs typeface="B Tabassom" pitchFamily="2" charset="-78"/>
              </a:rPr>
              <a:t>3- </a:t>
            </a:r>
            <a:r>
              <a:rPr lang="fa-IR" sz="4000" dirty="0">
                <a:solidFill>
                  <a:srgbClr val="FFFF00"/>
                </a:solidFill>
                <a:cs typeface="B Tabassom" pitchFamily="2" charset="-78"/>
              </a:rPr>
              <a:t>افزایش حضور قلب با </a:t>
            </a:r>
            <a:r>
              <a:rPr lang="fa-IR" sz="4000" dirty="0" err="1">
                <a:solidFill>
                  <a:srgbClr val="FFFF00"/>
                </a:solidFill>
                <a:cs typeface="B Tabassom" pitchFamily="2" charset="-78"/>
              </a:rPr>
              <a:t>برطرف‌كردن</a:t>
            </a:r>
            <a:r>
              <a:rPr lang="fa-IR" sz="4000" dirty="0">
                <a:solidFill>
                  <a:srgbClr val="FFFF00"/>
                </a:solidFill>
                <a:cs typeface="B Tabassom" pitchFamily="2" charset="-78"/>
              </a:rPr>
              <a:t> موجبات </a:t>
            </a:r>
            <a:r>
              <a:rPr lang="fa-IR" sz="4000" dirty="0" err="1" smtClean="0">
                <a:solidFill>
                  <a:srgbClr val="FFFF00"/>
                </a:solidFill>
                <a:cs typeface="B Tabassom" pitchFamily="2" charset="-78"/>
              </a:rPr>
              <a:t>حواس‌پرتي</a:t>
            </a:r>
            <a:endParaRPr lang="fa-IR" sz="4000" dirty="0" smtClean="0">
              <a:solidFill>
                <a:srgbClr val="FFFF00"/>
              </a:solidFill>
              <a:cs typeface="B Tabassom" pitchFamily="2" charset="-78"/>
            </a:endParaRPr>
          </a:p>
          <a:p>
            <a:pPr lvl="0" algn="ctr" rtl="1"/>
            <a:r>
              <a:rPr lang="fa-IR" sz="4000" dirty="0" smtClean="0">
                <a:solidFill>
                  <a:srgbClr val="FFFF00"/>
                </a:solidFill>
                <a:cs typeface="B Tabassom" pitchFamily="2" charset="-78"/>
              </a:rPr>
              <a:t> </a:t>
            </a:r>
            <a:endParaRPr lang="fa-IR" sz="4000" dirty="0">
              <a:solidFill>
                <a:srgbClr val="FFFF00"/>
              </a:solidFill>
              <a:cs typeface="B Tabassom" pitchFamily="2" charset="-78"/>
            </a:endParaRPr>
          </a:p>
          <a:p>
            <a:pPr algn="ctr" rtl="1"/>
            <a:r>
              <a:rPr lang="fa-IR" sz="2800" dirty="0" smtClean="0">
                <a:solidFill>
                  <a:srgbClr val="99FF99"/>
                </a:solidFill>
                <a:cs typeface="B Homa" pitchFamily="2" charset="-78"/>
              </a:rPr>
              <a:t>1- </a:t>
            </a:r>
            <a:r>
              <a:rPr lang="fa-IR" sz="2800" dirty="0">
                <a:solidFill>
                  <a:srgbClr val="99FF99"/>
                </a:solidFill>
                <a:cs typeface="B Homa" pitchFamily="2" charset="-78"/>
              </a:rPr>
              <a:t>مثل حبس بول و غائط ، فشار جوراب و لباس و ... .</a:t>
            </a:r>
          </a:p>
          <a:p>
            <a:pPr algn="ctr" rtl="1"/>
            <a:r>
              <a:rPr lang="fa-IR" sz="2800" dirty="0">
                <a:solidFill>
                  <a:srgbClr val="99FF99"/>
                </a:solidFill>
                <a:cs typeface="B Homa" pitchFamily="2" charset="-78"/>
              </a:rPr>
              <a:t> </a:t>
            </a:r>
            <a:r>
              <a:rPr lang="fa-IR" sz="1600" dirty="0">
                <a:solidFill>
                  <a:srgbClr val="99FF99"/>
                </a:solidFill>
                <a:cs typeface="B Homa" pitchFamily="2" charset="-78"/>
              </a:rPr>
              <a:t>لا صلؤةَ لحاقنٍ و لا لحاقب و لا لحاذق. فالحاقن: الذي به البول، و الحاقب: الذي به الغائط، و الحاذق: الذي به ضغطة الخفّ. </a:t>
            </a:r>
          </a:p>
          <a:p>
            <a:pPr algn="ctr" rtl="1"/>
            <a:endParaRPr lang="fa-IR" sz="2800" dirty="0">
              <a:solidFill>
                <a:srgbClr val="99FF99"/>
              </a:solidFill>
              <a:cs typeface="B Homa" pitchFamily="2" charset="-78"/>
            </a:endParaRPr>
          </a:p>
          <a:p>
            <a:pPr algn="ctr" rtl="1"/>
            <a:r>
              <a:rPr lang="fa-IR" sz="2800" dirty="0">
                <a:solidFill>
                  <a:srgbClr val="99FF99"/>
                </a:solidFill>
                <a:cs typeface="B Homa" pitchFamily="2" charset="-78"/>
              </a:rPr>
              <a:t>2-  مثل بي‌نظمي: </a:t>
            </a:r>
          </a:p>
          <a:p>
            <a:pPr algn="ctr" rtl="1"/>
            <a:r>
              <a:rPr lang="fa-IR" sz="2800" dirty="0">
                <a:solidFill>
                  <a:srgbClr val="99FF99"/>
                </a:solidFill>
                <a:cs typeface="B Kamran" pitchFamily="2" charset="-78"/>
              </a:rPr>
              <a:t>اگر كارهاي انسان منظم باشد، موقع نماز مي‌داند كه فعلاً تنها كارش نماز است. بي‌نظمي انسان، راه را براي ورود شيطان بازمي‌كند.</a:t>
            </a:r>
          </a:p>
          <a:p>
            <a:pPr algn="ctr" rtl="1"/>
            <a:r>
              <a:rPr lang="fa-IR" sz="2800" dirty="0">
                <a:solidFill>
                  <a:srgbClr val="99FF99"/>
                </a:solidFill>
                <a:cs typeface="B Homa" pitchFamily="2" charset="-78"/>
              </a:rPr>
              <a:t>  </a:t>
            </a:r>
            <a:r>
              <a:rPr lang="fa-IR" sz="2800" dirty="0">
                <a:solidFill>
                  <a:srgbClr val="FFC000"/>
                </a:solidFill>
                <a:cs typeface="B Homa" pitchFamily="2" charset="-78"/>
              </a:rPr>
              <a:t>إذا أحرَمَ العَبدُ بالصلوة، جائَهُ الشيطانُ فَیَقُولُ : اُذكُر كذا، اُذكُر كذا حتي يَصِلَ الرّجُلُ إلی اَنَّهُ لَم ‌يدرِ كم صَلَّي. </a:t>
            </a:r>
            <a:r>
              <a:rPr lang="fa-IR" dirty="0">
                <a:solidFill>
                  <a:srgbClr val="FFC000"/>
                </a:solidFill>
                <a:cs typeface="B Homa" pitchFamily="2" charset="-78"/>
              </a:rPr>
              <a:t> الصلاة فی الکتاب والسنّة ص /96</a:t>
            </a:r>
          </a:p>
          <a:p>
            <a:pPr algn="ctr" rtl="1"/>
            <a:r>
              <a:rPr lang="fa-IR" dirty="0">
                <a:solidFill>
                  <a:srgbClr val="99FF99"/>
                </a:solidFill>
                <a:cs typeface="B Homa" pitchFamily="2" charset="-78"/>
              </a:rPr>
              <a:t> </a:t>
            </a:r>
          </a:p>
          <a:p>
            <a:pPr algn="ctr" rtl="1"/>
            <a:r>
              <a:rPr lang="fa-IR" sz="2800" dirty="0">
                <a:solidFill>
                  <a:srgbClr val="99FF99"/>
                </a:solidFill>
                <a:cs typeface="B Homa" pitchFamily="2" charset="-78"/>
              </a:rPr>
              <a:t>3-  مثل صحبت‌كردن با ديگران، مشاهدة تلويزيون و .... خواندن اخبار و نظير اينها چند لحظه قبل از نماز. </a:t>
            </a:r>
          </a:p>
          <a:p>
            <a:pPr algn="ctr" rtl="1"/>
            <a:r>
              <a:rPr lang="fa-IR" sz="2400" dirty="0">
                <a:solidFill>
                  <a:srgbClr val="99FF99"/>
                </a:solidFill>
                <a:cs typeface="B Kamran" pitchFamily="2" charset="-78"/>
              </a:rPr>
              <a:t>اگر تا قبل از گفتن تكبيرةالاحرام نفْسْ مشغول اين امور باشد، </a:t>
            </a:r>
            <a:r>
              <a:rPr lang="fa-IR" sz="2400" dirty="0" err="1">
                <a:solidFill>
                  <a:srgbClr val="99FF99"/>
                </a:solidFill>
                <a:cs typeface="B Kamran" pitchFamily="2" charset="-78"/>
              </a:rPr>
              <a:t>مشكل</a:t>
            </a:r>
            <a:r>
              <a:rPr lang="fa-IR" sz="2400" dirty="0">
                <a:solidFill>
                  <a:srgbClr val="99FF99"/>
                </a:solidFill>
                <a:cs typeface="B Kamran" pitchFamily="2" charset="-78"/>
              </a:rPr>
              <a:t> است که بتواند در نماز متوجه خدا باشد.</a:t>
            </a:r>
          </a:p>
        </p:txBody>
      </p:sp>
    </p:spTree>
    <p:extLst>
      <p:ext uri="{BB962C8B-B14F-4D97-AF65-F5344CB8AC3E}">
        <p14:creationId xmlns:p14="http://schemas.microsoft.com/office/powerpoint/2010/main" val="1712359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nodeType="clickEffect">
                                  <p:stCondLst>
                                    <p:cond delay="0"/>
                                  </p:stCondLst>
                                  <p:iterate type="lt">
                                    <p:tmPct val="10000"/>
                                  </p:iterate>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32"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1" presetClass="entr" presetSubtype="0" fill="hold" nodeType="clickEffect">
                                  <p:stCondLst>
                                    <p:cond delay="0"/>
                                  </p:stCondLst>
                                  <p:iterate type="lt">
                                    <p:tmPct val="10000"/>
                                  </p:iterate>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p:cTn id="48"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50"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1" presetClass="entr" presetSubtype="0" fill="hold" nodeType="clickEffect">
                                  <p:stCondLst>
                                    <p:cond delay="0"/>
                                  </p:stCondLst>
                                  <p:iterate type="lt">
                                    <p:tmPct val="10000"/>
                                  </p:iterate>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p:cTn id="57"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59"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1" presetClass="entr" presetSubtype="0" fill="hold" nodeType="clickEffect">
                                  <p:stCondLst>
                                    <p:cond delay="0"/>
                                  </p:stCondLst>
                                  <p:iterate type="lt">
                                    <p:tmPct val="10000"/>
                                  </p:iterate>
                                  <p:childTnLst>
                                    <p:set>
                                      <p:cBhvr>
                                        <p:cTn id="65" dur="1" fill="hold">
                                          <p:stCondLst>
                                            <p:cond delay="0"/>
                                          </p:stCondLst>
                                        </p:cTn>
                                        <p:tgtEl>
                                          <p:spTgt spid="4">
                                            <p:txEl>
                                              <p:pRg st="8" end="8"/>
                                            </p:txEl>
                                          </p:spTgt>
                                        </p:tgtEl>
                                        <p:attrNameLst>
                                          <p:attrName>style.visibility</p:attrName>
                                        </p:attrNameLst>
                                      </p:cBhvr>
                                      <p:to>
                                        <p:strVal val="visible"/>
                                      </p:to>
                                    </p:set>
                                    <p:anim calcmode="lin" valueType="num">
                                      <p:cBhvr>
                                        <p:cTn id="6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6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4">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nodeType="clickEffect">
                                  <p:stCondLst>
                                    <p:cond delay="0"/>
                                  </p:stCondLst>
                                  <p:iterate type="lt">
                                    <p:tmPct val="10000"/>
                                  </p:iterate>
                                  <p:childTnLst>
                                    <p:set>
                                      <p:cBhvr>
                                        <p:cTn id="74" dur="1" fill="hold">
                                          <p:stCondLst>
                                            <p:cond delay="0"/>
                                          </p:stCondLst>
                                        </p:cTn>
                                        <p:tgtEl>
                                          <p:spTgt spid="4">
                                            <p:txEl>
                                              <p:pRg st="10" end="10"/>
                                            </p:txEl>
                                          </p:spTgt>
                                        </p:tgtEl>
                                        <p:attrNameLst>
                                          <p:attrName>style.visibility</p:attrName>
                                        </p:attrNameLst>
                                      </p:cBhvr>
                                      <p:to>
                                        <p:strVal val="visible"/>
                                      </p:to>
                                    </p:set>
                                    <p:anim calcmode="lin" valueType="num">
                                      <p:cBhvr>
                                        <p:cTn id="75" dur="500" fill="hold"/>
                                        <p:tgtEl>
                                          <p:spTgt spid="4">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4">
                                            <p:txEl>
                                              <p:pRg st="10" end="10"/>
                                            </p:txEl>
                                          </p:spTgt>
                                        </p:tgtEl>
                                        <p:attrNameLst>
                                          <p:attrName>ppt_y</p:attrName>
                                        </p:attrNameLst>
                                      </p:cBhvr>
                                      <p:tavLst>
                                        <p:tav tm="0">
                                          <p:val>
                                            <p:strVal val="#ppt_y"/>
                                          </p:val>
                                        </p:tav>
                                        <p:tav tm="100000">
                                          <p:val>
                                            <p:strVal val="#ppt_y"/>
                                          </p:val>
                                        </p:tav>
                                      </p:tavLst>
                                    </p:anim>
                                    <p:anim calcmode="lin" valueType="num">
                                      <p:cBhvr>
                                        <p:cTn id="77" dur="500" fill="hold"/>
                                        <p:tgtEl>
                                          <p:spTgt spid="4">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4">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4">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nodeType="clickEffect">
                                  <p:stCondLst>
                                    <p:cond delay="0"/>
                                  </p:stCondLst>
                                  <p:iterate type="lt">
                                    <p:tmPct val="10000"/>
                                  </p:iterate>
                                  <p:childTnLst>
                                    <p:set>
                                      <p:cBhvr>
                                        <p:cTn id="83" dur="1" fill="hold">
                                          <p:stCondLst>
                                            <p:cond delay="0"/>
                                          </p:stCondLst>
                                        </p:cTn>
                                        <p:tgtEl>
                                          <p:spTgt spid="4">
                                            <p:txEl>
                                              <p:pRg st="11" end="11"/>
                                            </p:txEl>
                                          </p:spTgt>
                                        </p:tgtEl>
                                        <p:attrNameLst>
                                          <p:attrName>style.visibility</p:attrName>
                                        </p:attrNameLst>
                                      </p:cBhvr>
                                      <p:to>
                                        <p:strVal val="visible"/>
                                      </p:to>
                                    </p:set>
                                    <p:anim calcmode="lin" valueType="num">
                                      <p:cBhvr>
                                        <p:cTn id="84" dur="500" fill="hold"/>
                                        <p:tgtEl>
                                          <p:spTgt spid="4">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4">
                                            <p:txEl>
                                              <p:pRg st="11" end="11"/>
                                            </p:txEl>
                                          </p:spTgt>
                                        </p:tgtEl>
                                        <p:attrNameLst>
                                          <p:attrName>ppt_y</p:attrName>
                                        </p:attrNameLst>
                                      </p:cBhvr>
                                      <p:tavLst>
                                        <p:tav tm="0">
                                          <p:val>
                                            <p:strVal val="#ppt_y"/>
                                          </p:val>
                                        </p:tav>
                                        <p:tav tm="100000">
                                          <p:val>
                                            <p:strVal val="#ppt_y"/>
                                          </p:val>
                                        </p:tav>
                                      </p:tavLst>
                                    </p:anim>
                                    <p:anim calcmode="lin" valueType="num">
                                      <p:cBhvr>
                                        <p:cTn id="86" dur="500" fill="hold"/>
                                        <p:tgtEl>
                                          <p:spTgt spid="4">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4">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76200" y="116632"/>
            <a:ext cx="8999984" cy="6633592"/>
          </a:xfrm>
          <a:prstGeom prst="roundRect">
            <a:avLst>
              <a:gd name="adj" fmla="val 3421"/>
            </a:avLst>
          </a:prstGeom>
          <a:solidFill>
            <a:schemeClr val="accent4">
              <a:lumMod val="40000"/>
              <a:lumOff val="60000"/>
            </a:schemeClr>
          </a:solidFill>
          <a:ln w="76200">
            <a:solidFill>
              <a:schemeClr val="accent4">
                <a:lumMod val="75000"/>
              </a:schemeClr>
            </a:solidFill>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t"/>
          <a:lstStyle/>
          <a:p>
            <a:pPr algn="ctr" rtl="1"/>
            <a:r>
              <a:rPr lang="fa-IR" sz="6600" dirty="0">
                <a:ln>
                  <a:solidFill>
                    <a:prstClr val="black"/>
                  </a:solidFill>
                </a:ln>
                <a:solidFill>
                  <a:srgbClr val="FFFF00"/>
                </a:solidFill>
                <a:effectLst>
                  <a:outerShdw blurRad="38100" dist="38100" dir="2700000" algn="tl">
                    <a:srgbClr val="000000">
                      <a:alpha val="43137"/>
                    </a:srgbClr>
                  </a:outerShdw>
                </a:effectLst>
                <a:cs typeface="B Titr" pitchFamily="2" charset="-78"/>
              </a:rPr>
              <a:t>4</a:t>
            </a:r>
            <a:r>
              <a:rPr lang="fa-IR" sz="5400" dirty="0">
                <a:ln>
                  <a:solidFill>
                    <a:prstClr val="black"/>
                  </a:solidFill>
                </a:ln>
                <a:solidFill>
                  <a:srgbClr val="FFFF00"/>
                </a:solidFill>
                <a:effectLst>
                  <a:outerShdw blurRad="38100" dist="38100" dir="2700000" algn="tl">
                    <a:srgbClr val="000000">
                      <a:alpha val="43137"/>
                    </a:srgbClr>
                  </a:outerShdw>
                </a:effectLst>
                <a:cs typeface="B Titr" pitchFamily="2" charset="-78"/>
              </a:rPr>
              <a:t>- اهتمام ویژه به نماز اول وقت</a:t>
            </a:r>
            <a:endParaRPr lang="fa-IR" sz="2000" dirty="0">
              <a:ln>
                <a:solidFill>
                  <a:prstClr val="black"/>
                </a:solidFill>
              </a:ln>
              <a:solidFill>
                <a:srgbClr val="FFFF00"/>
              </a:solidFill>
              <a:effectLst>
                <a:outerShdw blurRad="38100" dist="38100" dir="2700000" algn="tl">
                  <a:srgbClr val="000000">
                    <a:alpha val="43137"/>
                  </a:srgbClr>
                </a:outerShdw>
              </a:effectLst>
              <a:cs typeface="B Titr" pitchFamily="2" charset="-78"/>
            </a:endParaRPr>
          </a:p>
          <a:p>
            <a:pPr algn="ctr" rtl="1"/>
            <a:r>
              <a:rPr lang="fa-IR" sz="2000" dirty="0">
                <a:solidFill>
                  <a:prstClr val="black"/>
                </a:solidFill>
                <a:cs typeface="2  Badr" pitchFamily="2" charset="-78"/>
              </a:rPr>
              <a:t>امام علی</a:t>
            </a:r>
            <a:r>
              <a:rPr lang="fa-IR" sz="2400" dirty="0">
                <a:solidFill>
                  <a:prstClr val="black"/>
                </a:solidFill>
                <a:cs typeface="2  Badr" pitchFamily="2" charset="-78"/>
              </a:rPr>
              <a:t> </a:t>
            </a:r>
            <a:r>
              <a:rPr lang="fa-IR" sz="1600" dirty="0">
                <a:solidFill>
                  <a:prstClr val="black"/>
                </a:solidFill>
                <a:cs typeface="2  Badr" pitchFamily="2" charset="-78"/>
              </a:rPr>
              <a:t>( علیه </a:t>
            </a:r>
            <a:r>
              <a:rPr lang="fa-IR" sz="1600" dirty="0" err="1">
                <a:solidFill>
                  <a:prstClr val="black"/>
                </a:solidFill>
                <a:cs typeface="2  Badr" pitchFamily="2" charset="-78"/>
              </a:rPr>
              <a:t>السلام</a:t>
            </a:r>
            <a:r>
              <a:rPr lang="fa-IR" sz="1600" dirty="0">
                <a:solidFill>
                  <a:prstClr val="black"/>
                </a:solidFill>
                <a:cs typeface="2  Badr" pitchFamily="2" charset="-78"/>
              </a:rPr>
              <a:t> ) </a:t>
            </a:r>
            <a:r>
              <a:rPr lang="fa-IR" sz="1600" dirty="0" err="1">
                <a:solidFill>
                  <a:prstClr val="black"/>
                </a:solidFill>
                <a:cs typeface="2  Badr" pitchFamily="2" charset="-78"/>
              </a:rPr>
              <a:t>تحف</a:t>
            </a:r>
            <a:r>
              <a:rPr lang="fa-IR" sz="1600" dirty="0">
                <a:solidFill>
                  <a:prstClr val="black"/>
                </a:solidFill>
                <a:cs typeface="2  Badr" pitchFamily="2" charset="-78"/>
              </a:rPr>
              <a:t> </a:t>
            </a:r>
            <a:r>
              <a:rPr lang="fa-IR" sz="1600" dirty="0" err="1">
                <a:solidFill>
                  <a:prstClr val="black"/>
                </a:solidFill>
                <a:cs typeface="2  Badr" pitchFamily="2" charset="-78"/>
              </a:rPr>
              <a:t>العقول</a:t>
            </a:r>
            <a:r>
              <a:rPr lang="fa-IR" sz="1600" dirty="0">
                <a:solidFill>
                  <a:prstClr val="black"/>
                </a:solidFill>
                <a:cs typeface="2  Badr" pitchFamily="2" charset="-78"/>
              </a:rPr>
              <a:t> ص/ 112</a:t>
            </a:r>
          </a:p>
          <a:p>
            <a:pPr algn="ctr" rtl="1"/>
            <a:r>
              <a:rPr lang="fa-IR" sz="1600" dirty="0" err="1">
                <a:solidFill>
                  <a:prstClr val="black"/>
                </a:solidFill>
                <a:cs typeface="2  Badr" pitchFamily="2" charset="-78"/>
              </a:rPr>
              <a:t>ليس</a:t>
            </a:r>
            <a:r>
              <a:rPr lang="fa-IR" sz="1600" dirty="0">
                <a:solidFill>
                  <a:prstClr val="black"/>
                </a:solidFill>
                <a:cs typeface="2  Badr" pitchFamily="2" charset="-78"/>
              </a:rPr>
              <a:t> عملٌ احبَّ إلي الله من الصلوة، فلايَشغَلنَّكم عن اوقاتها شيئٌ من امور الدنيا، فإنّ الله عزّ و جلّ ذمّ اقواماً فقال: الذين هم عن صلاتهم ساهون، يعني أنّهم غافلون، استهانوا بأوقاتها </a:t>
            </a:r>
          </a:p>
          <a:p>
            <a:pPr algn="ctr" rtl="1"/>
            <a:r>
              <a:rPr lang="fa-IR" sz="4400" dirty="0">
                <a:ln>
                  <a:solidFill>
                    <a:prstClr val="black"/>
                  </a:solidFill>
                </a:ln>
                <a:solidFill>
                  <a:prstClr val="black"/>
                </a:solidFill>
                <a:cs typeface="B Mitra" pitchFamily="2" charset="-78"/>
              </a:rPr>
              <a:t>هیچ عملی نزد خدا محبوب تر از نماز نیست ، پس نباید چیزی از امور دنیا شما را از نماز باز دارد چرا که خداوند گروه های از مردم را بخاطر غفلت از نماز و سستی در </a:t>
            </a:r>
            <a:r>
              <a:rPr lang="fa-IR" sz="4400" dirty="0">
                <a:ln>
                  <a:solidFill>
                    <a:prstClr val="black"/>
                  </a:solidFill>
                </a:ln>
                <a:solidFill>
                  <a:srgbClr val="FF0000"/>
                </a:solidFill>
                <a:cs typeface="B Mitra" pitchFamily="2" charset="-78"/>
              </a:rPr>
              <a:t>اول وقت </a:t>
            </a:r>
            <a:r>
              <a:rPr lang="fa-IR" sz="4400" dirty="0">
                <a:ln>
                  <a:solidFill>
                    <a:prstClr val="black"/>
                  </a:solidFill>
                </a:ln>
                <a:solidFill>
                  <a:prstClr val="black"/>
                </a:solidFill>
                <a:cs typeface="B Mitra" pitchFamily="2" charset="-78"/>
              </a:rPr>
              <a:t>آن مذمت نموده است0</a:t>
            </a:r>
            <a:endParaRPr lang="fa-IR" sz="2000" dirty="0">
              <a:solidFill>
                <a:prstClr val="black"/>
              </a:solidFill>
              <a:latin typeface="Times New Roman"/>
              <a:ea typeface="SimSun"/>
              <a:cs typeface="B Badr"/>
            </a:endParaRPr>
          </a:p>
          <a:p>
            <a:pPr algn="just" rtl="1">
              <a:tabLst>
                <a:tab pos="963930" algn="l"/>
              </a:tabLst>
            </a:pPr>
            <a:r>
              <a:rPr lang="fa-IR" b="1" dirty="0">
                <a:solidFill>
                  <a:prstClr val="black"/>
                </a:solidFill>
                <a:latin typeface="Times New Roman"/>
                <a:ea typeface="SimSun"/>
                <a:cs typeface="B Badr"/>
              </a:rPr>
              <a:t>عن </a:t>
            </a:r>
            <a:r>
              <a:rPr lang="fa-IR" b="1" dirty="0" err="1">
                <a:solidFill>
                  <a:prstClr val="black"/>
                </a:solidFill>
                <a:latin typeface="Times New Roman"/>
                <a:ea typeface="SimSun"/>
                <a:cs typeface="B Badr"/>
              </a:rPr>
              <a:t>القزّار</a:t>
            </a:r>
            <a:r>
              <a:rPr lang="fa-IR" b="1" dirty="0">
                <a:solidFill>
                  <a:prstClr val="black"/>
                </a:solidFill>
                <a:latin typeface="Times New Roman"/>
                <a:ea typeface="SimSun"/>
                <a:cs typeface="B Badr"/>
              </a:rPr>
              <a:t> قال:</a:t>
            </a:r>
          </a:p>
          <a:p>
            <a:pPr algn="r" rtl="1">
              <a:tabLst>
                <a:tab pos="963930" algn="l"/>
              </a:tabLst>
            </a:pPr>
            <a:r>
              <a:rPr lang="fa-IR" dirty="0">
                <a:solidFill>
                  <a:prstClr val="black"/>
                </a:solidFill>
                <a:latin typeface="Times New Roman"/>
                <a:ea typeface="SimSun"/>
                <a:cs typeface="B Badr"/>
              </a:rPr>
              <a:t> </a:t>
            </a:r>
            <a:r>
              <a:rPr lang="fa-IR" sz="2000" dirty="0">
                <a:solidFill>
                  <a:prstClr val="black"/>
                </a:solidFill>
                <a:latin typeface="Times New Roman"/>
                <a:ea typeface="SimSun"/>
                <a:cs typeface="B Badr"/>
              </a:rPr>
              <a:t>خرج </a:t>
            </a:r>
            <a:r>
              <a:rPr lang="fa-IR" sz="2000" dirty="0" err="1">
                <a:solidFill>
                  <a:prstClr val="black"/>
                </a:solidFill>
                <a:latin typeface="Times New Roman"/>
                <a:ea typeface="SimSun"/>
                <a:cs typeface="B Badr"/>
              </a:rPr>
              <a:t>الرضا</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عليه‌السلام</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يستقبل</a:t>
            </a:r>
            <a:r>
              <a:rPr lang="fa-IR" sz="2000" dirty="0">
                <a:solidFill>
                  <a:prstClr val="black"/>
                </a:solidFill>
                <a:latin typeface="Times New Roman"/>
                <a:ea typeface="SimSun"/>
                <a:cs typeface="B Badr"/>
              </a:rPr>
              <a:t> بعض </a:t>
            </a:r>
            <a:r>
              <a:rPr lang="fa-IR" sz="2000" dirty="0" err="1">
                <a:solidFill>
                  <a:prstClr val="black"/>
                </a:solidFill>
                <a:latin typeface="Times New Roman"/>
                <a:ea typeface="SimSun"/>
                <a:cs typeface="B Badr"/>
              </a:rPr>
              <a:t>الطالبيّين</a:t>
            </a:r>
            <a:r>
              <a:rPr lang="fa-IR" sz="2000" dirty="0">
                <a:solidFill>
                  <a:prstClr val="black"/>
                </a:solidFill>
                <a:latin typeface="Times New Roman"/>
                <a:ea typeface="SimSun"/>
                <a:cs typeface="B Badr"/>
              </a:rPr>
              <a:t> و </a:t>
            </a:r>
            <a:r>
              <a:rPr lang="fa-IR" sz="2000" dirty="0" err="1">
                <a:solidFill>
                  <a:prstClr val="black"/>
                </a:solidFill>
                <a:latin typeface="Times New Roman"/>
                <a:ea typeface="SimSun"/>
                <a:cs typeface="B Badr"/>
              </a:rPr>
              <a:t>جاء</a:t>
            </a:r>
            <a:r>
              <a:rPr lang="fa-IR" sz="2000" dirty="0">
                <a:solidFill>
                  <a:prstClr val="black"/>
                </a:solidFill>
                <a:latin typeface="Times New Roman"/>
                <a:ea typeface="SimSun"/>
                <a:cs typeface="B Badr"/>
              </a:rPr>
              <a:t> وقت </a:t>
            </a:r>
            <a:r>
              <a:rPr lang="fa-IR" sz="2000" dirty="0" err="1">
                <a:solidFill>
                  <a:prstClr val="black"/>
                </a:solidFill>
                <a:latin typeface="Times New Roman"/>
                <a:ea typeface="SimSun"/>
                <a:cs typeface="B Badr"/>
              </a:rPr>
              <a:t>الصلوة</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فحال</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إلي</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قصرٍ</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هناك</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فنزل</a:t>
            </a:r>
            <a:r>
              <a:rPr lang="fa-IR" sz="2000" dirty="0">
                <a:solidFill>
                  <a:prstClr val="black"/>
                </a:solidFill>
                <a:latin typeface="Times New Roman"/>
                <a:ea typeface="SimSun"/>
                <a:cs typeface="B Badr"/>
              </a:rPr>
              <a:t> تحت </a:t>
            </a:r>
            <a:r>
              <a:rPr lang="fa-IR" sz="2000" dirty="0" err="1">
                <a:solidFill>
                  <a:prstClr val="black"/>
                </a:solidFill>
                <a:latin typeface="Times New Roman"/>
                <a:ea typeface="SimSun"/>
                <a:cs typeface="B Badr"/>
              </a:rPr>
              <a:t>صخرة</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فقال</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اَذِّن</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فقلتُ</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ننتظر</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يلحق</a:t>
            </a:r>
            <a:r>
              <a:rPr lang="fa-IR" sz="2000" dirty="0">
                <a:solidFill>
                  <a:prstClr val="black"/>
                </a:solidFill>
                <a:latin typeface="Times New Roman"/>
                <a:ea typeface="SimSun"/>
                <a:cs typeface="B Badr"/>
              </a:rPr>
              <a:t> بنا </a:t>
            </a:r>
            <a:r>
              <a:rPr lang="fa-IR" sz="2000" dirty="0" err="1">
                <a:solidFill>
                  <a:prstClr val="black"/>
                </a:solidFill>
                <a:latin typeface="Times New Roman"/>
                <a:ea typeface="SimSun"/>
                <a:cs typeface="B Badr"/>
              </a:rPr>
              <a:t>اصحابنا</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فقال</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عليه‌السلام</a:t>
            </a:r>
            <a:r>
              <a:rPr lang="fa-IR" sz="2000" dirty="0">
                <a:solidFill>
                  <a:prstClr val="black"/>
                </a:solidFill>
                <a:latin typeface="Times New Roman"/>
                <a:ea typeface="SimSun"/>
                <a:cs typeface="B Badr"/>
              </a:rPr>
              <a:t>: غفر الله </a:t>
            </a:r>
            <a:r>
              <a:rPr lang="fa-IR" sz="2000" dirty="0" err="1">
                <a:solidFill>
                  <a:prstClr val="black"/>
                </a:solidFill>
                <a:latin typeface="Times New Roman"/>
                <a:ea typeface="SimSun"/>
                <a:cs typeface="B Badr"/>
              </a:rPr>
              <a:t>لك</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لاتؤخّرنّ</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صلوةً</a:t>
            </a:r>
            <a:r>
              <a:rPr lang="fa-IR" sz="2000" dirty="0">
                <a:solidFill>
                  <a:prstClr val="black"/>
                </a:solidFill>
                <a:latin typeface="Times New Roman"/>
                <a:ea typeface="SimSun"/>
                <a:cs typeface="B Badr"/>
              </a:rPr>
              <a:t> عن اول وقتها </a:t>
            </a:r>
            <a:r>
              <a:rPr lang="fa-IR" sz="2000" dirty="0" err="1">
                <a:solidFill>
                  <a:prstClr val="black"/>
                </a:solidFill>
                <a:latin typeface="Times New Roman"/>
                <a:ea typeface="SimSun"/>
                <a:cs typeface="B Badr"/>
              </a:rPr>
              <a:t>إلي</a:t>
            </a:r>
            <a:r>
              <a:rPr lang="fa-IR" sz="2000" dirty="0">
                <a:solidFill>
                  <a:prstClr val="black"/>
                </a:solidFill>
                <a:latin typeface="Times New Roman"/>
                <a:ea typeface="SimSun"/>
                <a:cs typeface="B Badr"/>
              </a:rPr>
              <a:t> آخر وقتها من </a:t>
            </a:r>
            <a:r>
              <a:rPr lang="fa-IR" sz="2000" dirty="0" err="1">
                <a:solidFill>
                  <a:prstClr val="black"/>
                </a:solidFill>
                <a:latin typeface="Times New Roman"/>
                <a:ea typeface="SimSun"/>
                <a:cs typeface="B Badr"/>
              </a:rPr>
              <a:t>غير</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علة</a:t>
            </a:r>
            <a:r>
              <a:rPr lang="fa-IR" sz="2000" dirty="0">
                <a:solidFill>
                  <a:prstClr val="black"/>
                </a:solidFill>
                <a:latin typeface="Times New Roman"/>
                <a:ea typeface="SimSun"/>
                <a:cs typeface="B Badr"/>
              </a:rPr>
              <a:t>. </a:t>
            </a:r>
            <a:r>
              <a:rPr lang="fa-IR" sz="2400" b="1" dirty="0" err="1">
                <a:ln>
                  <a:solidFill>
                    <a:prstClr val="black"/>
                  </a:solidFill>
                </a:ln>
                <a:solidFill>
                  <a:prstClr val="black"/>
                </a:solidFill>
                <a:latin typeface="Times New Roman"/>
                <a:ea typeface="SimSun"/>
                <a:cs typeface="B Badr"/>
              </a:rPr>
              <a:t>عليك</a:t>
            </a:r>
            <a:r>
              <a:rPr lang="fa-IR" sz="2400" b="1" dirty="0">
                <a:ln>
                  <a:solidFill>
                    <a:prstClr val="black"/>
                  </a:solidFill>
                </a:ln>
                <a:solidFill>
                  <a:prstClr val="black"/>
                </a:solidFill>
                <a:latin typeface="Times New Roman"/>
                <a:ea typeface="SimSun"/>
                <a:cs typeface="B Badr"/>
              </a:rPr>
              <a:t> ابدا </a:t>
            </a:r>
            <a:r>
              <a:rPr lang="fa-IR" sz="2400" b="1" dirty="0" err="1">
                <a:ln>
                  <a:solidFill>
                    <a:prstClr val="black"/>
                  </a:solidFill>
                </a:ln>
                <a:solidFill>
                  <a:prstClr val="black"/>
                </a:solidFill>
                <a:latin typeface="Times New Roman"/>
                <a:ea typeface="SimSun"/>
                <a:cs typeface="B Badr"/>
              </a:rPr>
              <a:t>باوّل</a:t>
            </a:r>
            <a:r>
              <a:rPr lang="fa-IR" sz="2400" b="1" dirty="0">
                <a:ln>
                  <a:solidFill>
                    <a:prstClr val="black"/>
                  </a:solidFill>
                </a:ln>
                <a:solidFill>
                  <a:prstClr val="black"/>
                </a:solidFill>
                <a:latin typeface="Times New Roman"/>
                <a:ea typeface="SimSun"/>
                <a:cs typeface="B Badr"/>
              </a:rPr>
              <a:t> </a:t>
            </a:r>
            <a:r>
              <a:rPr lang="fa-IR" sz="2400" b="1" dirty="0" err="1">
                <a:ln>
                  <a:solidFill>
                    <a:prstClr val="black"/>
                  </a:solidFill>
                </a:ln>
                <a:solidFill>
                  <a:prstClr val="black"/>
                </a:solidFill>
                <a:latin typeface="Times New Roman"/>
                <a:ea typeface="SimSun"/>
                <a:cs typeface="B Badr"/>
              </a:rPr>
              <a:t>الوقت</a:t>
            </a:r>
            <a:r>
              <a:rPr lang="fa-IR" sz="2000" dirty="0">
                <a:solidFill>
                  <a:prstClr val="black"/>
                </a:solidFill>
                <a:latin typeface="Times New Roman"/>
                <a:ea typeface="SimSun"/>
                <a:cs typeface="B Badr"/>
              </a:rPr>
              <a:t>. </a:t>
            </a:r>
            <a:r>
              <a:rPr lang="fa-IR" sz="2000" dirty="0" err="1">
                <a:solidFill>
                  <a:prstClr val="black"/>
                </a:solidFill>
                <a:latin typeface="Times New Roman"/>
                <a:ea typeface="SimSun"/>
                <a:cs typeface="B Badr"/>
              </a:rPr>
              <a:t>فأذّنتُ</a:t>
            </a:r>
            <a:r>
              <a:rPr lang="fa-IR" sz="2000" dirty="0">
                <a:solidFill>
                  <a:prstClr val="black"/>
                </a:solidFill>
                <a:latin typeface="Times New Roman"/>
                <a:ea typeface="SimSun"/>
                <a:cs typeface="B Badr"/>
              </a:rPr>
              <a:t> و </a:t>
            </a:r>
            <a:r>
              <a:rPr lang="fa-IR" sz="2000" dirty="0" err="1">
                <a:solidFill>
                  <a:prstClr val="black"/>
                </a:solidFill>
                <a:latin typeface="Times New Roman"/>
                <a:ea typeface="SimSun"/>
                <a:cs typeface="B Badr"/>
              </a:rPr>
              <a:t>صلّينا</a:t>
            </a:r>
            <a:r>
              <a:rPr lang="fa-IR" sz="2000" dirty="0">
                <a:solidFill>
                  <a:prstClr val="black"/>
                </a:solidFill>
                <a:latin typeface="Times New Roman"/>
                <a:ea typeface="SimSun"/>
                <a:cs typeface="B Badr"/>
              </a:rPr>
              <a:t>.</a:t>
            </a:r>
            <a:r>
              <a:rPr lang="ar-SA" sz="2000" dirty="0">
                <a:solidFill>
                  <a:prstClr val="black"/>
                </a:solidFill>
                <a:latin typeface="Times New Roman"/>
                <a:ea typeface="SimSun"/>
                <a:cs typeface="B Badr"/>
              </a:rPr>
              <a:t> </a:t>
            </a:r>
            <a:r>
              <a:rPr lang="ar-SA" sz="1400" dirty="0">
                <a:solidFill>
                  <a:prstClr val="black"/>
                </a:solidFill>
                <a:latin typeface="Times New Roman"/>
                <a:ea typeface="SimSun"/>
                <a:cs typeface="B Badr"/>
              </a:rPr>
              <a:t>بحار/83صفحة21. </a:t>
            </a:r>
            <a:endParaRPr lang="fa-IR" sz="2400" dirty="0">
              <a:solidFill>
                <a:prstClr val="black"/>
              </a:solidFill>
              <a:latin typeface="Times New Roman"/>
              <a:ea typeface="SimSun"/>
              <a:cs typeface="B Badr"/>
            </a:endParaRPr>
          </a:p>
          <a:p>
            <a:pPr algn="r" rtl="1">
              <a:tabLst>
                <a:tab pos="963930" algn="l"/>
              </a:tabLst>
            </a:pPr>
            <a:r>
              <a:rPr lang="fa-IR" sz="2400" dirty="0" err="1">
                <a:solidFill>
                  <a:prstClr val="black"/>
                </a:solidFill>
                <a:latin typeface="Times New Roman"/>
                <a:ea typeface="SimSun"/>
                <a:cs typeface="2  Kamran" pitchFamily="2" charset="-78"/>
              </a:rPr>
              <a:t>لكل</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صلوة</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وقتان</a:t>
            </a:r>
            <a:r>
              <a:rPr lang="fa-IR" sz="2400" dirty="0">
                <a:solidFill>
                  <a:prstClr val="black"/>
                </a:solidFill>
                <a:latin typeface="Times New Roman"/>
                <a:ea typeface="SimSun"/>
                <a:cs typeface="2  Kamran" pitchFamily="2" charset="-78"/>
              </a:rPr>
              <a:t>: اول و آخر. </a:t>
            </a:r>
            <a:r>
              <a:rPr lang="fa-IR" sz="2400" dirty="0" err="1">
                <a:solidFill>
                  <a:prstClr val="black"/>
                </a:solidFill>
                <a:latin typeface="Times New Roman"/>
                <a:ea typeface="SimSun"/>
                <a:cs typeface="2  Kamran" pitchFamily="2" charset="-78"/>
              </a:rPr>
              <a:t>فاوّل</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الوقت</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افضله</a:t>
            </a:r>
            <a:r>
              <a:rPr lang="fa-IR" sz="2400" dirty="0">
                <a:solidFill>
                  <a:prstClr val="black"/>
                </a:solidFill>
                <a:latin typeface="Times New Roman"/>
                <a:ea typeface="SimSun"/>
                <a:cs typeface="2  Kamran" pitchFamily="2" charset="-78"/>
              </a:rPr>
              <a:t> و </a:t>
            </a:r>
            <a:r>
              <a:rPr lang="fa-IR" sz="2400" dirty="0" err="1">
                <a:solidFill>
                  <a:prstClr val="black"/>
                </a:solidFill>
                <a:latin typeface="Times New Roman"/>
                <a:ea typeface="SimSun"/>
                <a:cs typeface="2  Kamran" pitchFamily="2" charset="-78"/>
              </a:rPr>
              <a:t>ليس</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لأحد</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أن‌يتّخذ</a:t>
            </a:r>
            <a:r>
              <a:rPr lang="fa-IR" sz="2400" dirty="0">
                <a:solidFill>
                  <a:prstClr val="black"/>
                </a:solidFill>
                <a:latin typeface="Times New Roman"/>
                <a:ea typeface="SimSun"/>
                <a:cs typeface="2  Kamran" pitchFamily="2" charset="-78"/>
              </a:rPr>
              <a:t> آخر </a:t>
            </a:r>
            <a:r>
              <a:rPr lang="fa-IR" sz="2400" dirty="0" err="1">
                <a:solidFill>
                  <a:prstClr val="black"/>
                </a:solidFill>
                <a:latin typeface="Times New Roman"/>
                <a:ea typeface="SimSun"/>
                <a:cs typeface="2  Kamran" pitchFamily="2" charset="-78"/>
              </a:rPr>
              <a:t>الوقتين</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وقتا</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إلا</a:t>
            </a:r>
            <a:r>
              <a:rPr lang="fa-IR" sz="2400" dirty="0">
                <a:solidFill>
                  <a:prstClr val="black"/>
                </a:solidFill>
                <a:latin typeface="Times New Roman"/>
                <a:ea typeface="SimSun"/>
                <a:cs typeface="2  Kamran" pitchFamily="2" charset="-78"/>
              </a:rPr>
              <a:t> من </a:t>
            </a:r>
            <a:r>
              <a:rPr lang="fa-IR" sz="2400" dirty="0" err="1">
                <a:solidFill>
                  <a:prstClr val="black"/>
                </a:solidFill>
                <a:latin typeface="Times New Roman"/>
                <a:ea typeface="SimSun"/>
                <a:cs typeface="2  Kamran" pitchFamily="2" charset="-78"/>
              </a:rPr>
              <a:t>علّةٍ</a:t>
            </a:r>
            <a:r>
              <a:rPr lang="fa-IR" sz="2400" dirty="0">
                <a:solidFill>
                  <a:prstClr val="black"/>
                </a:solidFill>
                <a:latin typeface="Times New Roman"/>
                <a:ea typeface="SimSun"/>
                <a:cs typeface="2  Kamran" pitchFamily="2" charset="-78"/>
              </a:rPr>
              <a:t>. و </a:t>
            </a:r>
            <a:r>
              <a:rPr lang="fa-IR" sz="2400" dirty="0" err="1">
                <a:solidFill>
                  <a:prstClr val="black"/>
                </a:solidFill>
                <a:latin typeface="Times New Roman"/>
                <a:ea typeface="SimSun"/>
                <a:cs typeface="2  Kamran" pitchFamily="2" charset="-78"/>
              </a:rPr>
              <a:t>إنّما</a:t>
            </a:r>
            <a:r>
              <a:rPr lang="fa-IR" sz="2400" dirty="0">
                <a:solidFill>
                  <a:prstClr val="black"/>
                </a:solidFill>
                <a:latin typeface="Times New Roman"/>
                <a:ea typeface="SimSun"/>
                <a:cs typeface="2  Kamran" pitchFamily="2" charset="-78"/>
              </a:rPr>
              <a:t> جعل آخر </a:t>
            </a:r>
            <a:r>
              <a:rPr lang="fa-IR" sz="2400" dirty="0" err="1">
                <a:solidFill>
                  <a:prstClr val="black"/>
                </a:solidFill>
                <a:latin typeface="Times New Roman"/>
                <a:ea typeface="SimSun"/>
                <a:cs typeface="2  Kamran" pitchFamily="2" charset="-78"/>
              </a:rPr>
              <a:t>الوقت</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للمريض</a:t>
            </a:r>
            <a:r>
              <a:rPr lang="fa-IR" sz="2400" dirty="0">
                <a:solidFill>
                  <a:prstClr val="black"/>
                </a:solidFill>
                <a:latin typeface="Times New Roman"/>
                <a:ea typeface="SimSun"/>
                <a:cs typeface="2  Kamran" pitchFamily="2" charset="-78"/>
              </a:rPr>
              <a:t> و </a:t>
            </a:r>
            <a:r>
              <a:rPr lang="fa-IR" sz="2400" dirty="0" err="1">
                <a:solidFill>
                  <a:prstClr val="black"/>
                </a:solidFill>
                <a:latin typeface="Times New Roman"/>
                <a:ea typeface="SimSun"/>
                <a:cs typeface="2  Kamran" pitchFamily="2" charset="-78"/>
              </a:rPr>
              <a:t>المعتلّ</a:t>
            </a:r>
            <a:r>
              <a:rPr lang="fa-IR" sz="2400" dirty="0">
                <a:solidFill>
                  <a:prstClr val="black"/>
                </a:solidFill>
                <a:latin typeface="Times New Roman"/>
                <a:ea typeface="SimSun"/>
                <a:cs typeface="2  Kamran" pitchFamily="2" charset="-78"/>
              </a:rPr>
              <a:t> و لمن له </a:t>
            </a:r>
            <a:r>
              <a:rPr lang="fa-IR" sz="2400" dirty="0" err="1">
                <a:solidFill>
                  <a:prstClr val="black"/>
                </a:solidFill>
                <a:latin typeface="Times New Roman"/>
                <a:ea typeface="SimSun"/>
                <a:cs typeface="2  Kamran" pitchFamily="2" charset="-78"/>
              </a:rPr>
              <a:t>عذرٌ</a:t>
            </a:r>
            <a:r>
              <a:rPr lang="fa-IR" sz="2400" dirty="0">
                <a:solidFill>
                  <a:prstClr val="black"/>
                </a:solidFill>
                <a:latin typeface="Times New Roman"/>
                <a:ea typeface="SimSun"/>
                <a:cs typeface="2  Kamran" pitchFamily="2" charset="-78"/>
              </a:rPr>
              <a:t>. و </a:t>
            </a:r>
            <a:r>
              <a:rPr lang="fa-IR" sz="2400" dirty="0" err="1">
                <a:solidFill>
                  <a:prstClr val="black"/>
                </a:solidFill>
                <a:latin typeface="Times New Roman"/>
                <a:ea typeface="SimSun"/>
                <a:cs typeface="2  Kamran" pitchFamily="2" charset="-78"/>
              </a:rPr>
              <a:t>اولُ</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الوقت</a:t>
            </a:r>
            <a:r>
              <a:rPr lang="fa-IR" sz="2400" dirty="0">
                <a:solidFill>
                  <a:prstClr val="black"/>
                </a:solidFill>
                <a:latin typeface="Times New Roman"/>
                <a:ea typeface="SimSun"/>
                <a:cs typeface="2  Kamran" pitchFamily="2" charset="-78"/>
              </a:rPr>
              <a:t> </a:t>
            </a:r>
            <a:r>
              <a:rPr lang="fa-IR" sz="2400" dirty="0" err="1">
                <a:solidFill>
                  <a:prstClr val="black"/>
                </a:solidFill>
                <a:latin typeface="Times New Roman"/>
                <a:ea typeface="SimSun"/>
                <a:cs typeface="2  Kamran" pitchFamily="2" charset="-78"/>
              </a:rPr>
              <a:t>رضوانُ</a:t>
            </a:r>
            <a:r>
              <a:rPr lang="fa-IR" sz="2400" dirty="0">
                <a:solidFill>
                  <a:prstClr val="black"/>
                </a:solidFill>
                <a:latin typeface="Times New Roman"/>
                <a:ea typeface="SimSun"/>
                <a:cs typeface="2  Kamran" pitchFamily="2" charset="-78"/>
              </a:rPr>
              <a:t> الله، و آخر </a:t>
            </a:r>
            <a:r>
              <a:rPr lang="fa-IR" sz="2400" dirty="0" err="1">
                <a:solidFill>
                  <a:prstClr val="black"/>
                </a:solidFill>
                <a:latin typeface="Times New Roman"/>
                <a:ea typeface="SimSun"/>
                <a:cs typeface="2  Kamran" pitchFamily="2" charset="-78"/>
              </a:rPr>
              <a:t>الوقت</a:t>
            </a:r>
            <a:r>
              <a:rPr lang="fa-IR" sz="2400" dirty="0">
                <a:solidFill>
                  <a:prstClr val="black"/>
                </a:solidFill>
                <a:latin typeface="Times New Roman"/>
                <a:ea typeface="SimSun"/>
                <a:cs typeface="2  Kamran" pitchFamily="2" charset="-78"/>
              </a:rPr>
              <a:t> عفو الله. </a:t>
            </a:r>
            <a:endParaRPr lang="en-US" sz="2400" dirty="0">
              <a:solidFill>
                <a:prstClr val="black"/>
              </a:solidFill>
              <a:latin typeface="Times New Roman"/>
              <a:ea typeface="SimSun"/>
              <a:cs typeface="2  Kamran" pitchFamily="2" charset="-78"/>
            </a:endParaRPr>
          </a:p>
        </p:txBody>
      </p:sp>
    </p:spTree>
    <p:extLst>
      <p:ext uri="{BB962C8B-B14F-4D97-AF65-F5344CB8AC3E}">
        <p14:creationId xmlns:p14="http://schemas.microsoft.com/office/powerpoint/2010/main" val="799617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 by="(-#ppt_w*2)" calcmode="lin" valueType="num">
                                      <p:cBhvr rctx="PPT">
                                        <p:cTn id="11" dur="250" autoRev="1" fill="hold">
                                          <p:stCondLst>
                                            <p:cond delay="0"/>
                                          </p:stCondLst>
                                        </p:cTn>
                                        <p:tgtEl>
                                          <p:spTgt spid="5">
                                            <p:txEl>
                                              <p:pRg st="0" end="0"/>
                                            </p:txEl>
                                          </p:spTgt>
                                        </p:tgtEl>
                                        <p:attrNameLst>
                                          <p:attrName>ppt_w</p:attrName>
                                        </p:attrNameLst>
                                      </p:cBhvr>
                                    </p:anim>
                                    <p:anim by="(#ppt_w*0.50)" calcmode="lin" valueType="num">
                                      <p:cBhvr>
                                        <p:cTn id="12" dur="250" decel="50000" autoRev="1" fill="hold">
                                          <p:stCondLst>
                                            <p:cond delay="0"/>
                                          </p:stCondLst>
                                        </p:cTn>
                                        <p:tgtEl>
                                          <p:spTgt spid="5">
                                            <p:txEl>
                                              <p:pRg st="0" end="0"/>
                                            </p:txEl>
                                          </p:spTgt>
                                        </p:tgtEl>
                                        <p:attrNameLst>
                                          <p:attrName>ppt_x</p:attrName>
                                        </p:attrNameLst>
                                      </p:cBhvr>
                                    </p:anim>
                                    <p:anim from="(-#ppt_h/2)" to="(#ppt_y)" calcmode="lin" valueType="num">
                                      <p:cBhvr>
                                        <p:cTn id="13" dur="500" fill="hold">
                                          <p:stCondLst>
                                            <p:cond delay="0"/>
                                          </p:stCondLst>
                                        </p:cTn>
                                        <p:tgtEl>
                                          <p:spTgt spid="5">
                                            <p:txEl>
                                              <p:pRg st="0" end="0"/>
                                            </p:txEl>
                                          </p:spTgt>
                                        </p:tgtEl>
                                        <p:attrNameLst>
                                          <p:attrName>ppt_y</p:attrName>
                                        </p:attrNameLst>
                                      </p:cBhvr>
                                    </p:anim>
                                    <p:animRot by="21600000">
                                      <p:cBhvr>
                                        <p:cTn id="14" dur="500" fill="hold">
                                          <p:stCondLst>
                                            <p:cond delay="0"/>
                                          </p:stCondLst>
                                        </p:cTn>
                                        <p:tgtEl>
                                          <p:spTgt spid="5">
                                            <p:txEl>
                                              <p:pRg st="0" end="0"/>
                                            </p:txEl>
                                          </p:spTgt>
                                        </p:tgtEl>
                                        <p:attrNameLst>
                                          <p:attrName>r</p:attrName>
                                        </p:attrNameLst>
                                      </p:cBhvr>
                                    </p:animRot>
                                  </p:childTnLst>
                                </p:cTn>
                              </p:par>
                            </p:childTnLst>
                          </p:cTn>
                        </p:par>
                        <p:par>
                          <p:cTn id="15" fill="hold">
                            <p:stCondLst>
                              <p:cond delay="2150"/>
                            </p:stCondLst>
                            <p:childTnLst>
                              <p:par>
                                <p:cTn id="16" presetID="56" presetClass="entr" presetSubtype="0" fill="hold" nodeType="afterEffect">
                                  <p:stCondLst>
                                    <p:cond delay="0"/>
                                  </p:stCondLst>
                                  <p:iterate type="lt">
                                    <p:tmPct val="10000"/>
                                  </p:iterate>
                                  <p:childTnLst>
                                    <p:set>
                                      <p:cBhvr>
                                        <p:cTn id="17" dur="1" fill="hold">
                                          <p:stCondLst>
                                            <p:cond delay="0"/>
                                          </p:stCondLst>
                                        </p:cTn>
                                        <p:tgtEl>
                                          <p:spTgt spid="5">
                                            <p:txEl>
                                              <p:pRg st="1" end="1"/>
                                            </p:txEl>
                                          </p:spTgt>
                                        </p:tgtEl>
                                        <p:attrNameLst>
                                          <p:attrName>style.visibility</p:attrName>
                                        </p:attrNameLst>
                                      </p:cBhvr>
                                      <p:to>
                                        <p:strVal val="visible"/>
                                      </p:to>
                                    </p:set>
                                    <p:anim by="(-#ppt_w*2)" calcmode="lin" valueType="num">
                                      <p:cBhvr rctx="PPT">
                                        <p:cTn id="18" dur="250" autoRev="1" fill="hold">
                                          <p:stCondLst>
                                            <p:cond delay="0"/>
                                          </p:stCondLst>
                                        </p:cTn>
                                        <p:tgtEl>
                                          <p:spTgt spid="5">
                                            <p:txEl>
                                              <p:pRg st="1" end="1"/>
                                            </p:txEl>
                                          </p:spTgt>
                                        </p:tgtEl>
                                        <p:attrNameLst>
                                          <p:attrName>ppt_w</p:attrName>
                                        </p:attrNameLst>
                                      </p:cBhvr>
                                    </p:anim>
                                    <p:anim by="(#ppt_w*0.50)" calcmode="lin" valueType="num">
                                      <p:cBhvr>
                                        <p:cTn id="19" dur="250" decel="50000" autoRev="1" fill="hold">
                                          <p:stCondLst>
                                            <p:cond delay="0"/>
                                          </p:stCondLst>
                                        </p:cTn>
                                        <p:tgtEl>
                                          <p:spTgt spid="5">
                                            <p:txEl>
                                              <p:pRg st="1" end="1"/>
                                            </p:txEl>
                                          </p:spTgt>
                                        </p:tgtEl>
                                        <p:attrNameLst>
                                          <p:attrName>ppt_x</p:attrName>
                                        </p:attrNameLst>
                                      </p:cBhvr>
                                    </p:anim>
                                    <p:anim from="(-#ppt_h/2)" to="(#ppt_y)" calcmode="lin" valueType="num">
                                      <p:cBhvr>
                                        <p:cTn id="20" dur="500" fill="hold">
                                          <p:stCondLst>
                                            <p:cond delay="0"/>
                                          </p:stCondLst>
                                        </p:cTn>
                                        <p:tgtEl>
                                          <p:spTgt spid="5">
                                            <p:txEl>
                                              <p:pRg st="1" end="1"/>
                                            </p:txEl>
                                          </p:spTgt>
                                        </p:tgtEl>
                                        <p:attrNameLst>
                                          <p:attrName>ppt_y</p:attrName>
                                        </p:attrNameLst>
                                      </p:cBhvr>
                                    </p:anim>
                                    <p:animRot by="21600000">
                                      <p:cBhvr>
                                        <p:cTn id="21" dur="500" fill="hold">
                                          <p:stCondLst>
                                            <p:cond delay="0"/>
                                          </p:stCondLst>
                                        </p:cTn>
                                        <p:tgtEl>
                                          <p:spTgt spid="5">
                                            <p:txEl>
                                              <p:pRg st="1" end="1"/>
                                            </p:txEl>
                                          </p:spTgt>
                                        </p:tgtEl>
                                        <p:attrNameLst>
                                          <p:attrName>r</p:attrName>
                                        </p:attrNameLst>
                                      </p:cBhvr>
                                    </p:animRot>
                                  </p:childTnLst>
                                </p:cTn>
                              </p:par>
                            </p:childTnLst>
                          </p:cTn>
                        </p:par>
                        <p:par>
                          <p:cTn id="22" fill="hold">
                            <p:stCondLst>
                              <p:cond delay="4250"/>
                            </p:stCondLst>
                            <p:childTnLst>
                              <p:par>
                                <p:cTn id="23" presetID="56" presetClass="entr" presetSubtype="0" fill="hold" nodeType="afterEffect">
                                  <p:stCondLst>
                                    <p:cond delay="0"/>
                                  </p:stCondLst>
                                  <p:iterate type="lt">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250" autoRev="1" fill="hold">
                                          <p:stCondLst>
                                            <p:cond delay="0"/>
                                          </p:stCondLst>
                                        </p:cTn>
                                        <p:tgtEl>
                                          <p:spTgt spid="5">
                                            <p:txEl>
                                              <p:pRg st="3" end="3"/>
                                            </p:txEl>
                                          </p:spTgt>
                                        </p:tgtEl>
                                        <p:attrNameLst>
                                          <p:attrName>ppt_w</p:attrName>
                                        </p:attrNameLst>
                                      </p:cBhvr>
                                    </p:anim>
                                    <p:anim by="(#ppt_w*0.50)" calcmode="lin" valueType="num">
                                      <p:cBhvr>
                                        <p:cTn id="26" dur="250" decel="50000" autoRev="1" fill="hold">
                                          <p:stCondLst>
                                            <p:cond delay="0"/>
                                          </p:stCondLst>
                                        </p:cTn>
                                        <p:tgtEl>
                                          <p:spTgt spid="5">
                                            <p:txEl>
                                              <p:pRg st="3" end="3"/>
                                            </p:txEl>
                                          </p:spTgt>
                                        </p:tgtEl>
                                        <p:attrNameLst>
                                          <p:attrName>ppt_x</p:attrName>
                                        </p:attrNameLst>
                                      </p:cBhvr>
                                    </p:anim>
                                    <p:anim from="(-#ppt_h/2)" to="(#ppt_y)" calcmode="lin" valueType="num">
                                      <p:cBhvr>
                                        <p:cTn id="27" dur="500" fill="hold">
                                          <p:stCondLst>
                                            <p:cond delay="0"/>
                                          </p:stCondLst>
                                        </p:cTn>
                                        <p:tgtEl>
                                          <p:spTgt spid="5">
                                            <p:txEl>
                                              <p:pRg st="3" end="3"/>
                                            </p:txEl>
                                          </p:spTgt>
                                        </p:tgtEl>
                                        <p:attrNameLst>
                                          <p:attrName>ppt_y</p:attrName>
                                        </p:attrNameLst>
                                      </p:cBhvr>
                                    </p:anim>
                                    <p:animRot by="21600000">
                                      <p:cBhvr>
                                        <p:cTn id="28" dur="500" fill="hold">
                                          <p:stCondLst>
                                            <p:cond delay="0"/>
                                          </p:stCondLst>
                                        </p:cTn>
                                        <p:tgtEl>
                                          <p:spTgt spid="5">
                                            <p:txEl>
                                              <p:pRg st="3" end="3"/>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nodeType="clickEffect">
                                  <p:stCondLst>
                                    <p:cond delay="0"/>
                                  </p:stCondLst>
                                  <p:iterate type="lt">
                                    <p:tmPct val="10000"/>
                                  </p:iterate>
                                  <p:childTnLst>
                                    <p:set>
                                      <p:cBhvr>
                                        <p:cTn id="32" dur="1" fill="hold">
                                          <p:stCondLst>
                                            <p:cond delay="0"/>
                                          </p:stCondLst>
                                        </p:cTn>
                                        <p:tgtEl>
                                          <p:spTgt spid="5">
                                            <p:txEl>
                                              <p:pRg st="2" end="2"/>
                                            </p:txEl>
                                          </p:spTgt>
                                        </p:tgtEl>
                                        <p:attrNameLst>
                                          <p:attrName>style.visibility</p:attrName>
                                        </p:attrNameLst>
                                      </p:cBhvr>
                                      <p:to>
                                        <p:strVal val="visible"/>
                                      </p:to>
                                    </p:set>
                                    <p:anim by="(-#ppt_w*2)" calcmode="lin" valueType="num">
                                      <p:cBhvr rctx="PPT">
                                        <p:cTn id="33" dur="125" autoRev="1" fill="hold">
                                          <p:stCondLst>
                                            <p:cond delay="0"/>
                                          </p:stCondLst>
                                        </p:cTn>
                                        <p:tgtEl>
                                          <p:spTgt spid="5">
                                            <p:txEl>
                                              <p:pRg st="2" end="2"/>
                                            </p:txEl>
                                          </p:spTgt>
                                        </p:tgtEl>
                                        <p:attrNameLst>
                                          <p:attrName>ppt_w</p:attrName>
                                        </p:attrNameLst>
                                      </p:cBhvr>
                                    </p:anim>
                                    <p:anim by="(#ppt_w*0.50)" calcmode="lin" valueType="num">
                                      <p:cBhvr>
                                        <p:cTn id="34" dur="125" decel="50000" autoRev="1" fill="hold">
                                          <p:stCondLst>
                                            <p:cond delay="0"/>
                                          </p:stCondLst>
                                        </p:cTn>
                                        <p:tgtEl>
                                          <p:spTgt spid="5">
                                            <p:txEl>
                                              <p:pRg st="2" end="2"/>
                                            </p:txEl>
                                          </p:spTgt>
                                        </p:tgtEl>
                                        <p:attrNameLst>
                                          <p:attrName>ppt_x</p:attrName>
                                        </p:attrNameLst>
                                      </p:cBhvr>
                                    </p:anim>
                                    <p:anim from="(-#ppt_h/2)" to="(#ppt_y)" calcmode="lin" valueType="num">
                                      <p:cBhvr>
                                        <p:cTn id="35" dur="250" fill="hold">
                                          <p:stCondLst>
                                            <p:cond delay="0"/>
                                          </p:stCondLst>
                                        </p:cTn>
                                        <p:tgtEl>
                                          <p:spTgt spid="5">
                                            <p:txEl>
                                              <p:pRg st="2" end="2"/>
                                            </p:txEl>
                                          </p:spTgt>
                                        </p:tgtEl>
                                        <p:attrNameLst>
                                          <p:attrName>ppt_y</p:attrName>
                                        </p:attrNameLst>
                                      </p:cBhvr>
                                    </p:anim>
                                    <p:animRot by="21600000">
                                      <p:cBhvr>
                                        <p:cTn id="36" dur="250" fill="hold">
                                          <p:stCondLst>
                                            <p:cond delay="0"/>
                                          </p:stCondLst>
                                        </p:cTn>
                                        <p:tgtEl>
                                          <p:spTgt spid="5">
                                            <p:txEl>
                                              <p:pRg st="2" end="2"/>
                                            </p:txEl>
                                          </p:spTgt>
                                        </p:tgtEl>
                                        <p:attrNameLst>
                                          <p:attrName>r</p:attrName>
                                        </p:attrNameLst>
                                      </p:cBhvr>
                                    </p:animRot>
                                  </p:childTnLst>
                                </p:cTn>
                              </p:par>
                            </p:childTnLst>
                          </p:cTn>
                        </p:par>
                        <p:par>
                          <p:cTn id="37" fill="hold">
                            <p:stCondLst>
                              <p:cond delay="4000"/>
                            </p:stCondLst>
                            <p:childTnLst>
                              <p:par>
                                <p:cTn id="38" presetID="56" presetClass="entr" presetSubtype="0" fill="hold" nodeType="afterEffect">
                                  <p:stCondLst>
                                    <p:cond delay="0"/>
                                  </p:stCondLst>
                                  <p:iterate type="lt">
                                    <p:tmPct val="10000"/>
                                  </p:iterate>
                                  <p:childTnLst>
                                    <p:set>
                                      <p:cBhvr>
                                        <p:cTn id="39" dur="1" fill="hold">
                                          <p:stCondLst>
                                            <p:cond delay="0"/>
                                          </p:stCondLst>
                                        </p:cTn>
                                        <p:tgtEl>
                                          <p:spTgt spid="5">
                                            <p:txEl>
                                              <p:pRg st="4" end="4"/>
                                            </p:txEl>
                                          </p:spTgt>
                                        </p:tgtEl>
                                        <p:attrNameLst>
                                          <p:attrName>style.visibility</p:attrName>
                                        </p:attrNameLst>
                                      </p:cBhvr>
                                      <p:to>
                                        <p:strVal val="visible"/>
                                      </p:to>
                                    </p:set>
                                    <p:anim by="(-#ppt_w*2)" calcmode="lin" valueType="num">
                                      <p:cBhvr rctx="PPT">
                                        <p:cTn id="40" dur="375" autoRev="1" fill="hold">
                                          <p:stCondLst>
                                            <p:cond delay="0"/>
                                          </p:stCondLst>
                                        </p:cTn>
                                        <p:tgtEl>
                                          <p:spTgt spid="5">
                                            <p:txEl>
                                              <p:pRg st="4" end="4"/>
                                            </p:txEl>
                                          </p:spTgt>
                                        </p:tgtEl>
                                        <p:attrNameLst>
                                          <p:attrName>ppt_w</p:attrName>
                                        </p:attrNameLst>
                                      </p:cBhvr>
                                    </p:anim>
                                    <p:anim by="(#ppt_w*0.50)" calcmode="lin" valueType="num">
                                      <p:cBhvr>
                                        <p:cTn id="41" dur="375" decel="50000" autoRev="1" fill="hold">
                                          <p:stCondLst>
                                            <p:cond delay="0"/>
                                          </p:stCondLst>
                                        </p:cTn>
                                        <p:tgtEl>
                                          <p:spTgt spid="5">
                                            <p:txEl>
                                              <p:pRg st="4" end="4"/>
                                            </p:txEl>
                                          </p:spTgt>
                                        </p:tgtEl>
                                        <p:attrNameLst>
                                          <p:attrName>ppt_x</p:attrName>
                                        </p:attrNameLst>
                                      </p:cBhvr>
                                    </p:anim>
                                    <p:anim from="(-#ppt_h/2)" to="(#ppt_y)" calcmode="lin" valueType="num">
                                      <p:cBhvr>
                                        <p:cTn id="42" dur="750" fill="hold">
                                          <p:stCondLst>
                                            <p:cond delay="0"/>
                                          </p:stCondLst>
                                        </p:cTn>
                                        <p:tgtEl>
                                          <p:spTgt spid="5">
                                            <p:txEl>
                                              <p:pRg st="4" end="4"/>
                                            </p:txEl>
                                          </p:spTgt>
                                        </p:tgtEl>
                                        <p:attrNameLst>
                                          <p:attrName>ppt_y</p:attrName>
                                        </p:attrNameLst>
                                      </p:cBhvr>
                                    </p:anim>
                                    <p:animRot by="21600000">
                                      <p:cBhvr>
                                        <p:cTn id="43" dur="750" fill="hold">
                                          <p:stCondLst>
                                            <p:cond delay="0"/>
                                          </p:stCondLst>
                                        </p:cTn>
                                        <p:tgtEl>
                                          <p:spTgt spid="5">
                                            <p:txEl>
                                              <p:pRg st="4" end="4"/>
                                            </p:txEl>
                                          </p:spTgt>
                                        </p:tgtEl>
                                        <p:attrNameLst>
                                          <p:attrName>r</p:attrName>
                                        </p:attrNameLst>
                                      </p:cBhvr>
                                    </p:animRot>
                                  </p:childTnLst>
                                </p:cTn>
                              </p:par>
                            </p:childTnLst>
                          </p:cTn>
                        </p:par>
                        <p:par>
                          <p:cTn id="44" fill="hold">
                            <p:stCondLst>
                              <p:cond delay="5650"/>
                            </p:stCondLst>
                            <p:childTnLst>
                              <p:par>
                                <p:cTn id="45" presetID="56" presetClass="entr" presetSubtype="0" fill="hold" nodeType="afterEffect">
                                  <p:stCondLst>
                                    <p:cond delay="0"/>
                                  </p:stCondLst>
                                  <p:iterate type="lt">
                                    <p:tmPct val="10000"/>
                                  </p:iterate>
                                  <p:childTnLst>
                                    <p:set>
                                      <p:cBhvr>
                                        <p:cTn id="46" dur="1" fill="hold">
                                          <p:stCondLst>
                                            <p:cond delay="0"/>
                                          </p:stCondLst>
                                        </p:cTn>
                                        <p:tgtEl>
                                          <p:spTgt spid="5">
                                            <p:txEl>
                                              <p:pRg st="5" end="5"/>
                                            </p:txEl>
                                          </p:spTgt>
                                        </p:tgtEl>
                                        <p:attrNameLst>
                                          <p:attrName>style.visibility</p:attrName>
                                        </p:attrNameLst>
                                      </p:cBhvr>
                                      <p:to>
                                        <p:strVal val="visible"/>
                                      </p:to>
                                    </p:set>
                                    <p:anim by="(-#ppt_w*2)" calcmode="lin" valueType="num">
                                      <p:cBhvr rctx="PPT">
                                        <p:cTn id="47" dur="375" autoRev="1" fill="hold">
                                          <p:stCondLst>
                                            <p:cond delay="0"/>
                                          </p:stCondLst>
                                        </p:cTn>
                                        <p:tgtEl>
                                          <p:spTgt spid="5">
                                            <p:txEl>
                                              <p:pRg st="5" end="5"/>
                                            </p:txEl>
                                          </p:spTgt>
                                        </p:tgtEl>
                                        <p:attrNameLst>
                                          <p:attrName>ppt_w</p:attrName>
                                        </p:attrNameLst>
                                      </p:cBhvr>
                                    </p:anim>
                                    <p:anim by="(#ppt_w*0.50)" calcmode="lin" valueType="num">
                                      <p:cBhvr>
                                        <p:cTn id="48" dur="375" decel="50000" autoRev="1" fill="hold">
                                          <p:stCondLst>
                                            <p:cond delay="0"/>
                                          </p:stCondLst>
                                        </p:cTn>
                                        <p:tgtEl>
                                          <p:spTgt spid="5">
                                            <p:txEl>
                                              <p:pRg st="5" end="5"/>
                                            </p:txEl>
                                          </p:spTgt>
                                        </p:tgtEl>
                                        <p:attrNameLst>
                                          <p:attrName>ppt_x</p:attrName>
                                        </p:attrNameLst>
                                      </p:cBhvr>
                                    </p:anim>
                                    <p:anim from="(-#ppt_h/2)" to="(#ppt_y)" calcmode="lin" valueType="num">
                                      <p:cBhvr>
                                        <p:cTn id="49" dur="750" fill="hold">
                                          <p:stCondLst>
                                            <p:cond delay="0"/>
                                          </p:stCondLst>
                                        </p:cTn>
                                        <p:tgtEl>
                                          <p:spTgt spid="5">
                                            <p:txEl>
                                              <p:pRg st="5" end="5"/>
                                            </p:txEl>
                                          </p:spTgt>
                                        </p:tgtEl>
                                        <p:attrNameLst>
                                          <p:attrName>ppt_y</p:attrName>
                                        </p:attrNameLst>
                                      </p:cBhvr>
                                    </p:anim>
                                    <p:animRot by="21600000">
                                      <p:cBhvr>
                                        <p:cTn id="50" dur="750" fill="hold">
                                          <p:stCondLst>
                                            <p:cond delay="0"/>
                                          </p:stCondLst>
                                        </p:cTn>
                                        <p:tgtEl>
                                          <p:spTgt spid="5">
                                            <p:txEl>
                                              <p:pRg st="5" end="5"/>
                                            </p:txEl>
                                          </p:spTgt>
                                        </p:tgtEl>
                                        <p:attrNameLst>
                                          <p:attrName>r</p:attrName>
                                        </p:attrNameLst>
                                      </p:cBhvr>
                                    </p:animRot>
                                  </p:childTnLst>
                                </p:cTn>
                              </p:par>
                            </p:childTnLst>
                          </p:cTn>
                        </p:par>
                        <p:par>
                          <p:cTn id="51" fill="hold">
                            <p:stCondLst>
                              <p:cond delay="23800"/>
                            </p:stCondLst>
                            <p:childTnLst>
                              <p:par>
                                <p:cTn id="52" presetID="56" presetClass="entr" presetSubtype="0" fill="hold" nodeType="afterEffect">
                                  <p:stCondLst>
                                    <p:cond delay="0"/>
                                  </p:stCondLst>
                                  <p:iterate type="lt">
                                    <p:tmPct val="10000"/>
                                  </p:iterate>
                                  <p:childTnLst>
                                    <p:set>
                                      <p:cBhvr>
                                        <p:cTn id="53" dur="1" fill="hold">
                                          <p:stCondLst>
                                            <p:cond delay="0"/>
                                          </p:stCondLst>
                                        </p:cTn>
                                        <p:tgtEl>
                                          <p:spTgt spid="5">
                                            <p:txEl>
                                              <p:pRg st="6" end="6"/>
                                            </p:txEl>
                                          </p:spTgt>
                                        </p:tgtEl>
                                        <p:attrNameLst>
                                          <p:attrName>style.visibility</p:attrName>
                                        </p:attrNameLst>
                                      </p:cBhvr>
                                      <p:to>
                                        <p:strVal val="visible"/>
                                      </p:to>
                                    </p:set>
                                    <p:anim by="(-#ppt_w*2)" calcmode="lin" valueType="num">
                                      <p:cBhvr rctx="PPT">
                                        <p:cTn id="54" dur="500" autoRev="1" fill="hold">
                                          <p:stCondLst>
                                            <p:cond delay="0"/>
                                          </p:stCondLst>
                                        </p:cTn>
                                        <p:tgtEl>
                                          <p:spTgt spid="5">
                                            <p:txEl>
                                              <p:pRg st="6" end="6"/>
                                            </p:txEl>
                                          </p:spTgt>
                                        </p:tgtEl>
                                        <p:attrNameLst>
                                          <p:attrName>ppt_w</p:attrName>
                                        </p:attrNameLst>
                                      </p:cBhvr>
                                    </p:anim>
                                    <p:anim by="(#ppt_w*0.50)" calcmode="lin" valueType="num">
                                      <p:cBhvr>
                                        <p:cTn id="55" dur="500" decel="50000" autoRev="1" fill="hold">
                                          <p:stCondLst>
                                            <p:cond delay="0"/>
                                          </p:stCondLst>
                                        </p:cTn>
                                        <p:tgtEl>
                                          <p:spTgt spid="5">
                                            <p:txEl>
                                              <p:pRg st="6" end="6"/>
                                            </p:txEl>
                                          </p:spTgt>
                                        </p:tgtEl>
                                        <p:attrNameLst>
                                          <p:attrName>ppt_x</p:attrName>
                                        </p:attrNameLst>
                                      </p:cBhvr>
                                    </p:anim>
                                    <p:anim from="(-#ppt_h/2)" to="(#ppt_y)" calcmode="lin" valueType="num">
                                      <p:cBhvr>
                                        <p:cTn id="56" dur="1000" fill="hold">
                                          <p:stCondLst>
                                            <p:cond delay="0"/>
                                          </p:stCondLst>
                                        </p:cTn>
                                        <p:tgtEl>
                                          <p:spTgt spid="5">
                                            <p:txEl>
                                              <p:pRg st="6" end="6"/>
                                            </p:txEl>
                                          </p:spTgt>
                                        </p:tgtEl>
                                        <p:attrNameLst>
                                          <p:attrName>ppt_y</p:attrName>
                                        </p:attrNameLst>
                                      </p:cBhvr>
                                    </p:anim>
                                    <p:animRot by="21600000">
                                      <p:cBhvr>
                                        <p:cTn id="57" dur="1000" fill="hold">
                                          <p:stCondLst>
                                            <p:cond delay="0"/>
                                          </p:stCondLst>
                                        </p:cTn>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4616" y="152400"/>
            <a:ext cx="8856984" cy="6552728"/>
          </a:xfrm>
          <a:prstGeom prst="roundRect">
            <a:avLst>
              <a:gd name="adj" fmla="val 3549"/>
            </a:avLst>
          </a:prstGeom>
          <a:solidFill>
            <a:srgbClr val="92D050"/>
          </a:solidFill>
          <a:ln w="57150">
            <a:solidFill>
              <a:srgbClr val="C00000"/>
            </a:solidFill>
          </a:ln>
        </p:spPr>
        <p:style>
          <a:lnRef idx="2">
            <a:schemeClr val="accent2"/>
          </a:lnRef>
          <a:fillRef idx="1">
            <a:schemeClr val="lt1"/>
          </a:fillRef>
          <a:effectRef idx="0">
            <a:schemeClr val="accent2"/>
          </a:effectRef>
          <a:fontRef idx="minor">
            <a:schemeClr val="dk1"/>
          </a:fontRef>
        </p:style>
        <p:txBody>
          <a:bodyPr rtlCol="1" anchor="ctr"/>
          <a:lstStyle/>
          <a:p>
            <a:pPr algn="ctr" rtl="1">
              <a:lnSpc>
                <a:spcPct val="150000"/>
              </a:lnSpc>
            </a:pPr>
            <a:r>
              <a:rPr lang="fa-IR" sz="9600" dirty="0">
                <a:ln>
                  <a:solidFill>
                    <a:prstClr val="white"/>
                  </a:solidFill>
                </a:ln>
                <a:solidFill>
                  <a:prstClr val="black"/>
                </a:solidFill>
                <a:cs typeface="B Titr" pitchFamily="2" charset="-78"/>
              </a:rPr>
              <a:t>5- توجه به</a:t>
            </a:r>
          </a:p>
          <a:p>
            <a:pPr algn="ctr" rtl="1">
              <a:lnSpc>
                <a:spcPct val="150000"/>
              </a:lnSpc>
            </a:pPr>
            <a:r>
              <a:rPr lang="fa-IR" sz="9600" dirty="0" err="1">
                <a:ln>
                  <a:solidFill>
                    <a:prstClr val="white"/>
                  </a:solidFill>
                </a:ln>
                <a:solidFill>
                  <a:prstClr val="black"/>
                </a:solidFill>
                <a:cs typeface="B Titr" pitchFamily="2" charset="-78"/>
              </a:rPr>
              <a:t>معاني</a:t>
            </a:r>
            <a:r>
              <a:rPr lang="fa-IR" sz="9600" dirty="0">
                <a:ln>
                  <a:solidFill>
                    <a:prstClr val="white"/>
                  </a:solidFill>
                </a:ln>
                <a:solidFill>
                  <a:prstClr val="black"/>
                </a:solidFill>
                <a:cs typeface="B Titr" pitchFamily="2" charset="-78"/>
              </a:rPr>
              <a:t> و اسرار نماز</a:t>
            </a:r>
          </a:p>
        </p:txBody>
      </p:sp>
    </p:spTree>
    <p:extLst>
      <p:ext uri="{BB962C8B-B14F-4D97-AF65-F5344CB8AC3E}">
        <p14:creationId xmlns:p14="http://schemas.microsoft.com/office/powerpoint/2010/main" val="17018872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6000" t="-18000" r="-16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6200" y="112440"/>
            <a:ext cx="8964488" cy="6669360"/>
          </a:xfrm>
          <a:prstGeom prst="roundRect">
            <a:avLst>
              <a:gd name="adj" fmla="val 3715"/>
            </a:avLst>
          </a:prstGeom>
          <a:ln/>
          <a:effectLst>
            <a:glow rad="228600">
              <a:schemeClr val="accent5">
                <a:satMod val="175000"/>
                <a:alpha val="40000"/>
              </a:schemeClr>
            </a:glow>
            <a:outerShdw blurRad="95000" rotWithShape="0">
              <a:srgbClr val="000000">
                <a:alpha val="50000"/>
              </a:srgbClr>
            </a:outerShdw>
            <a:softEdge rad="63500"/>
          </a:effectLst>
        </p:spPr>
        <p:style>
          <a:lnRef idx="1">
            <a:schemeClr val="accent6"/>
          </a:lnRef>
          <a:fillRef idx="2">
            <a:schemeClr val="accent6"/>
          </a:fillRef>
          <a:effectRef idx="1">
            <a:schemeClr val="accent6"/>
          </a:effectRef>
          <a:fontRef idx="minor">
            <a:schemeClr val="dk1"/>
          </a:fontRef>
        </p:style>
        <p:txBody>
          <a:bodyPr rtlCol="1" anchor="ctr"/>
          <a:lstStyle/>
          <a:p>
            <a:pPr algn="ctr" rtl="1"/>
            <a:r>
              <a:rPr lang="fa-IR" sz="6000" dirty="0">
                <a:solidFill>
                  <a:prstClr val="black"/>
                </a:solidFill>
                <a:cs typeface="B Titr" pitchFamily="2" charset="-78"/>
              </a:rPr>
              <a:t>6- اهتمام به نماز جماعت </a:t>
            </a:r>
          </a:p>
          <a:p>
            <a:pPr algn="ctr" rtl="1"/>
            <a:r>
              <a:rPr lang="fa-IR" sz="2400" dirty="0">
                <a:solidFill>
                  <a:prstClr val="black"/>
                </a:solidFill>
                <a:cs typeface="2  Compset" pitchFamily="2" charset="-78"/>
              </a:rPr>
              <a:t>عن </a:t>
            </a:r>
            <a:r>
              <a:rPr lang="fa-IR" sz="2400" dirty="0" err="1">
                <a:solidFill>
                  <a:prstClr val="black"/>
                </a:solidFill>
                <a:cs typeface="2  Compset" pitchFamily="2" charset="-78"/>
              </a:rPr>
              <a:t>زرارةَ</a:t>
            </a:r>
            <a:r>
              <a:rPr lang="fa-IR" sz="2400" dirty="0">
                <a:solidFill>
                  <a:prstClr val="black"/>
                </a:solidFill>
                <a:cs typeface="2  Compset" pitchFamily="2" charset="-78"/>
              </a:rPr>
              <a:t> و </a:t>
            </a:r>
            <a:r>
              <a:rPr lang="fa-IR" sz="2400" dirty="0" err="1">
                <a:solidFill>
                  <a:prstClr val="black"/>
                </a:solidFill>
                <a:cs typeface="2  Compset" pitchFamily="2" charset="-78"/>
              </a:rPr>
              <a:t>الفضيل</a:t>
            </a:r>
            <a:r>
              <a:rPr lang="fa-IR" sz="2400" dirty="0">
                <a:solidFill>
                  <a:prstClr val="black"/>
                </a:solidFill>
                <a:cs typeface="2  Compset" pitchFamily="2" charset="-78"/>
              </a:rPr>
              <a:t> قال: </a:t>
            </a:r>
            <a:r>
              <a:rPr lang="fa-IR" sz="2400" dirty="0" err="1">
                <a:solidFill>
                  <a:prstClr val="black"/>
                </a:solidFill>
                <a:cs typeface="2  Compset" pitchFamily="2" charset="-78"/>
              </a:rPr>
              <a:t>قلنا</a:t>
            </a:r>
            <a:r>
              <a:rPr lang="fa-IR" sz="2400" dirty="0">
                <a:solidFill>
                  <a:prstClr val="black"/>
                </a:solidFill>
                <a:cs typeface="2  Compset" pitchFamily="2" charset="-78"/>
              </a:rPr>
              <a:t> له:</a:t>
            </a:r>
          </a:p>
          <a:p>
            <a:pPr algn="ctr" rtl="1"/>
            <a:r>
              <a:rPr lang="fa-IR" sz="2800" dirty="0">
                <a:solidFill>
                  <a:prstClr val="black"/>
                </a:solidFill>
                <a:cs typeface="2  Compset" pitchFamily="2" charset="-78"/>
              </a:rPr>
              <a:t> </a:t>
            </a:r>
            <a:r>
              <a:rPr lang="fa-IR" sz="2400" dirty="0" err="1">
                <a:solidFill>
                  <a:prstClr val="black"/>
                </a:solidFill>
                <a:cs typeface="2  Compset" pitchFamily="2" charset="-78"/>
              </a:rPr>
              <a:t>الصلاة</a:t>
            </a:r>
            <a:r>
              <a:rPr lang="fa-IR" sz="2400" dirty="0">
                <a:solidFill>
                  <a:prstClr val="black"/>
                </a:solidFill>
                <a:cs typeface="2  Compset" pitchFamily="2" charset="-78"/>
              </a:rPr>
              <a:t> </a:t>
            </a:r>
            <a:r>
              <a:rPr lang="fa-IR" sz="2400" dirty="0" err="1">
                <a:solidFill>
                  <a:prstClr val="black"/>
                </a:solidFill>
                <a:cs typeface="2  Compset" pitchFamily="2" charset="-78"/>
              </a:rPr>
              <a:t>في</a:t>
            </a:r>
            <a:r>
              <a:rPr lang="fa-IR" sz="2400" dirty="0">
                <a:solidFill>
                  <a:prstClr val="black"/>
                </a:solidFill>
                <a:cs typeface="2  Compset" pitchFamily="2" charset="-78"/>
              </a:rPr>
              <a:t> </a:t>
            </a:r>
            <a:r>
              <a:rPr lang="fa-IR" sz="2400" dirty="0" err="1">
                <a:solidFill>
                  <a:prstClr val="black"/>
                </a:solidFill>
                <a:cs typeface="2  Compset" pitchFamily="2" charset="-78"/>
              </a:rPr>
              <a:t>جماعة</a:t>
            </a:r>
            <a:r>
              <a:rPr lang="fa-IR" sz="2400" dirty="0">
                <a:solidFill>
                  <a:prstClr val="black"/>
                </a:solidFill>
                <a:cs typeface="2  Compset" pitchFamily="2" charset="-78"/>
              </a:rPr>
              <a:t> </a:t>
            </a:r>
            <a:r>
              <a:rPr lang="fa-IR" sz="2400" dirty="0" err="1">
                <a:solidFill>
                  <a:prstClr val="black"/>
                </a:solidFill>
                <a:cs typeface="2  Compset" pitchFamily="2" charset="-78"/>
              </a:rPr>
              <a:t>فريضة</a:t>
            </a:r>
            <a:r>
              <a:rPr lang="fa-IR" sz="2400" dirty="0">
                <a:solidFill>
                  <a:prstClr val="black"/>
                </a:solidFill>
                <a:cs typeface="2  Compset" pitchFamily="2" charset="-78"/>
              </a:rPr>
              <a:t> </a:t>
            </a:r>
            <a:r>
              <a:rPr lang="fa-IR" sz="2400" dirty="0" err="1">
                <a:solidFill>
                  <a:prstClr val="black"/>
                </a:solidFill>
                <a:cs typeface="2  Compset" pitchFamily="2" charset="-78"/>
              </a:rPr>
              <a:t>هي</a:t>
            </a:r>
            <a:r>
              <a:rPr lang="fa-IR" sz="2400" dirty="0">
                <a:solidFill>
                  <a:prstClr val="black"/>
                </a:solidFill>
                <a:cs typeface="2  Compset" pitchFamily="2" charset="-78"/>
              </a:rPr>
              <a:t>؟ </a:t>
            </a:r>
            <a:r>
              <a:rPr lang="fa-IR" sz="2400" dirty="0" err="1">
                <a:solidFill>
                  <a:prstClr val="black"/>
                </a:solidFill>
                <a:cs typeface="2  Compset" pitchFamily="2" charset="-78"/>
              </a:rPr>
              <a:t>فقال</a:t>
            </a:r>
            <a:r>
              <a:rPr lang="fa-IR" sz="2400" dirty="0">
                <a:solidFill>
                  <a:prstClr val="black"/>
                </a:solidFill>
                <a:cs typeface="2  Compset" pitchFamily="2" charset="-78"/>
              </a:rPr>
              <a:t>: </a:t>
            </a:r>
            <a:r>
              <a:rPr lang="fa-IR" sz="2400" dirty="0" err="1">
                <a:solidFill>
                  <a:prstClr val="black"/>
                </a:solidFill>
                <a:cs typeface="2  Compset" pitchFamily="2" charset="-78"/>
              </a:rPr>
              <a:t>الصلاة</a:t>
            </a:r>
            <a:r>
              <a:rPr lang="fa-IR" sz="2400" dirty="0">
                <a:solidFill>
                  <a:prstClr val="black"/>
                </a:solidFill>
                <a:cs typeface="2  Compset" pitchFamily="2" charset="-78"/>
              </a:rPr>
              <a:t> </a:t>
            </a:r>
            <a:r>
              <a:rPr lang="fa-IR" sz="2400" dirty="0" err="1">
                <a:solidFill>
                  <a:prstClr val="black"/>
                </a:solidFill>
                <a:cs typeface="2  Compset" pitchFamily="2" charset="-78"/>
              </a:rPr>
              <a:t>فريضة</a:t>
            </a:r>
            <a:r>
              <a:rPr lang="fa-IR" sz="2400" dirty="0">
                <a:solidFill>
                  <a:prstClr val="black"/>
                </a:solidFill>
                <a:cs typeface="2  Compset" pitchFamily="2" charset="-78"/>
              </a:rPr>
              <a:t> و </a:t>
            </a:r>
            <a:r>
              <a:rPr lang="fa-IR" sz="2400" dirty="0" err="1">
                <a:solidFill>
                  <a:prstClr val="black"/>
                </a:solidFill>
                <a:cs typeface="2  Compset" pitchFamily="2" charset="-78"/>
              </a:rPr>
              <a:t>ليس</a:t>
            </a:r>
            <a:r>
              <a:rPr lang="fa-IR" sz="2400" dirty="0">
                <a:solidFill>
                  <a:prstClr val="black"/>
                </a:solidFill>
                <a:cs typeface="2  Compset" pitchFamily="2" charset="-78"/>
              </a:rPr>
              <a:t> </a:t>
            </a:r>
            <a:r>
              <a:rPr lang="fa-IR" sz="2400" dirty="0" err="1">
                <a:solidFill>
                  <a:prstClr val="black"/>
                </a:solidFill>
                <a:cs typeface="2  Compset" pitchFamily="2" charset="-78"/>
              </a:rPr>
              <a:t>الاجتماع</a:t>
            </a:r>
            <a:r>
              <a:rPr lang="fa-IR" sz="2400" dirty="0">
                <a:solidFill>
                  <a:prstClr val="black"/>
                </a:solidFill>
                <a:cs typeface="2  Compset" pitchFamily="2" charset="-78"/>
              </a:rPr>
              <a:t> </a:t>
            </a:r>
            <a:r>
              <a:rPr lang="fa-IR" sz="2400" dirty="0" err="1">
                <a:solidFill>
                  <a:prstClr val="black"/>
                </a:solidFill>
                <a:cs typeface="2  Compset" pitchFamily="2" charset="-78"/>
              </a:rPr>
              <a:t>بمفروض</a:t>
            </a:r>
            <a:r>
              <a:rPr lang="fa-IR" sz="2400" dirty="0">
                <a:solidFill>
                  <a:prstClr val="black"/>
                </a:solidFill>
                <a:cs typeface="2  Compset" pitchFamily="2" charset="-78"/>
              </a:rPr>
              <a:t> </a:t>
            </a:r>
            <a:r>
              <a:rPr lang="fa-IR" sz="2400" dirty="0" err="1">
                <a:solidFill>
                  <a:prstClr val="black"/>
                </a:solidFill>
                <a:cs typeface="2  Compset" pitchFamily="2" charset="-78"/>
              </a:rPr>
              <a:t>في</a:t>
            </a:r>
            <a:r>
              <a:rPr lang="fa-IR" sz="2400" dirty="0">
                <a:solidFill>
                  <a:prstClr val="black"/>
                </a:solidFill>
                <a:cs typeface="2  Compset" pitchFamily="2" charset="-78"/>
              </a:rPr>
              <a:t> </a:t>
            </a:r>
            <a:r>
              <a:rPr lang="fa-IR" sz="2400" dirty="0" err="1">
                <a:solidFill>
                  <a:prstClr val="black"/>
                </a:solidFill>
                <a:cs typeface="2  Compset" pitchFamily="2" charset="-78"/>
              </a:rPr>
              <a:t>الصلوات</a:t>
            </a:r>
            <a:r>
              <a:rPr lang="fa-IR" sz="2400" dirty="0">
                <a:solidFill>
                  <a:prstClr val="black"/>
                </a:solidFill>
                <a:cs typeface="2  Compset" pitchFamily="2" charset="-78"/>
              </a:rPr>
              <a:t> </a:t>
            </a:r>
            <a:r>
              <a:rPr lang="fa-IR" sz="2400" dirty="0" err="1">
                <a:solidFill>
                  <a:prstClr val="black"/>
                </a:solidFill>
                <a:cs typeface="2  Compset" pitchFamily="2" charset="-78"/>
              </a:rPr>
              <a:t>كلها</a:t>
            </a:r>
            <a:r>
              <a:rPr lang="fa-IR" sz="2400" dirty="0">
                <a:solidFill>
                  <a:prstClr val="black"/>
                </a:solidFill>
                <a:cs typeface="2  Compset" pitchFamily="2" charset="-78"/>
              </a:rPr>
              <a:t>، </a:t>
            </a:r>
            <a:r>
              <a:rPr lang="fa-IR" sz="2400" dirty="0" err="1">
                <a:solidFill>
                  <a:prstClr val="black"/>
                </a:solidFill>
                <a:cs typeface="2  Compset" pitchFamily="2" charset="-78"/>
              </a:rPr>
              <a:t>لكنّها</a:t>
            </a:r>
            <a:r>
              <a:rPr lang="fa-IR" sz="2400" dirty="0">
                <a:solidFill>
                  <a:prstClr val="black"/>
                </a:solidFill>
                <a:cs typeface="2  Compset" pitchFamily="2" charset="-78"/>
              </a:rPr>
              <a:t> </a:t>
            </a:r>
            <a:r>
              <a:rPr lang="fa-IR" sz="2400" dirty="0" err="1">
                <a:solidFill>
                  <a:srgbClr val="141986"/>
                </a:solidFill>
                <a:cs typeface="2  Compset" pitchFamily="2" charset="-78"/>
              </a:rPr>
              <a:t>سنّة</a:t>
            </a:r>
            <a:r>
              <a:rPr lang="fa-IR" sz="2400" dirty="0">
                <a:solidFill>
                  <a:srgbClr val="141986"/>
                </a:solidFill>
                <a:cs typeface="2  Compset" pitchFamily="2" charset="-78"/>
              </a:rPr>
              <a:t> من </a:t>
            </a:r>
            <a:r>
              <a:rPr lang="fa-IR" sz="2400" dirty="0" err="1">
                <a:solidFill>
                  <a:srgbClr val="141986"/>
                </a:solidFill>
                <a:cs typeface="2  Compset" pitchFamily="2" charset="-78"/>
              </a:rPr>
              <a:t>تركها</a:t>
            </a:r>
            <a:r>
              <a:rPr lang="fa-IR" sz="2400" dirty="0">
                <a:solidFill>
                  <a:srgbClr val="141986"/>
                </a:solidFill>
                <a:cs typeface="2  Compset" pitchFamily="2" charset="-78"/>
              </a:rPr>
              <a:t> </a:t>
            </a:r>
            <a:r>
              <a:rPr lang="fa-IR" sz="2400" dirty="0" err="1">
                <a:solidFill>
                  <a:srgbClr val="141986"/>
                </a:solidFill>
                <a:cs typeface="2  Compset" pitchFamily="2" charset="-78"/>
              </a:rPr>
              <a:t>رغبة</a:t>
            </a:r>
            <a:r>
              <a:rPr lang="fa-IR" sz="2400" dirty="0">
                <a:solidFill>
                  <a:srgbClr val="141986"/>
                </a:solidFill>
                <a:cs typeface="2  Compset" pitchFamily="2" charset="-78"/>
              </a:rPr>
              <a:t> </a:t>
            </a:r>
            <a:r>
              <a:rPr lang="fa-IR" sz="2400" dirty="0" err="1">
                <a:solidFill>
                  <a:srgbClr val="141986"/>
                </a:solidFill>
                <a:cs typeface="2  Compset" pitchFamily="2" charset="-78"/>
              </a:rPr>
              <a:t>عنها</a:t>
            </a:r>
            <a:r>
              <a:rPr lang="fa-IR" sz="2400" dirty="0">
                <a:solidFill>
                  <a:srgbClr val="141986"/>
                </a:solidFill>
                <a:cs typeface="2  Compset" pitchFamily="2" charset="-78"/>
              </a:rPr>
              <a:t> و عن </a:t>
            </a:r>
            <a:r>
              <a:rPr lang="fa-IR" sz="2400" dirty="0" err="1">
                <a:solidFill>
                  <a:srgbClr val="141986"/>
                </a:solidFill>
                <a:cs typeface="2  Compset" pitchFamily="2" charset="-78"/>
              </a:rPr>
              <a:t>جماعة</a:t>
            </a:r>
            <a:r>
              <a:rPr lang="fa-IR" sz="2400" dirty="0">
                <a:solidFill>
                  <a:srgbClr val="141986"/>
                </a:solidFill>
                <a:cs typeface="2  Compset" pitchFamily="2" charset="-78"/>
              </a:rPr>
              <a:t> </a:t>
            </a:r>
            <a:r>
              <a:rPr lang="fa-IR" sz="2400" dirty="0" err="1">
                <a:solidFill>
                  <a:srgbClr val="141986"/>
                </a:solidFill>
                <a:cs typeface="2  Compset" pitchFamily="2" charset="-78"/>
              </a:rPr>
              <a:t>المؤمنين</a:t>
            </a:r>
            <a:r>
              <a:rPr lang="fa-IR" sz="2400" dirty="0">
                <a:solidFill>
                  <a:srgbClr val="141986"/>
                </a:solidFill>
                <a:cs typeface="2  Compset" pitchFamily="2" charset="-78"/>
              </a:rPr>
              <a:t> من </a:t>
            </a:r>
            <a:r>
              <a:rPr lang="fa-IR" sz="2400" dirty="0" err="1">
                <a:solidFill>
                  <a:srgbClr val="141986"/>
                </a:solidFill>
                <a:cs typeface="2  Compset" pitchFamily="2" charset="-78"/>
              </a:rPr>
              <a:t>غير</a:t>
            </a:r>
            <a:r>
              <a:rPr lang="fa-IR" sz="2400" dirty="0">
                <a:solidFill>
                  <a:srgbClr val="141986"/>
                </a:solidFill>
                <a:cs typeface="2  Compset" pitchFamily="2" charset="-78"/>
              </a:rPr>
              <a:t> </a:t>
            </a:r>
            <a:r>
              <a:rPr lang="fa-IR" sz="2400" dirty="0" err="1">
                <a:solidFill>
                  <a:srgbClr val="141986"/>
                </a:solidFill>
                <a:cs typeface="2  Compset" pitchFamily="2" charset="-78"/>
              </a:rPr>
              <a:t>علة</a:t>
            </a:r>
            <a:r>
              <a:rPr lang="fa-IR" sz="2400" dirty="0">
                <a:solidFill>
                  <a:srgbClr val="141986"/>
                </a:solidFill>
                <a:cs typeface="2  Compset" pitchFamily="2" charset="-78"/>
              </a:rPr>
              <a:t>، </a:t>
            </a:r>
            <a:r>
              <a:rPr lang="fa-IR" sz="2400" dirty="0" err="1">
                <a:solidFill>
                  <a:srgbClr val="141986"/>
                </a:solidFill>
                <a:cs typeface="2  Compset" pitchFamily="2" charset="-78"/>
              </a:rPr>
              <a:t>فلا</a:t>
            </a:r>
            <a:r>
              <a:rPr lang="fa-IR" sz="2400" dirty="0">
                <a:solidFill>
                  <a:srgbClr val="141986"/>
                </a:solidFill>
                <a:cs typeface="2  Compset" pitchFamily="2" charset="-78"/>
              </a:rPr>
              <a:t> </a:t>
            </a:r>
            <a:r>
              <a:rPr lang="fa-IR" sz="2400" dirty="0" err="1">
                <a:solidFill>
                  <a:srgbClr val="141986"/>
                </a:solidFill>
                <a:cs typeface="2  Compset" pitchFamily="2" charset="-78"/>
              </a:rPr>
              <a:t>صلوة</a:t>
            </a:r>
            <a:r>
              <a:rPr lang="fa-IR" sz="2400" dirty="0">
                <a:solidFill>
                  <a:srgbClr val="141986"/>
                </a:solidFill>
                <a:cs typeface="2  Compset" pitchFamily="2" charset="-78"/>
              </a:rPr>
              <a:t> له</a:t>
            </a:r>
            <a:r>
              <a:rPr lang="fa-IR" dirty="0">
                <a:solidFill>
                  <a:srgbClr val="141986"/>
                </a:solidFill>
                <a:cs typeface="2  Compset" pitchFamily="2" charset="-78"/>
              </a:rPr>
              <a:t>. </a:t>
            </a:r>
          </a:p>
          <a:p>
            <a:pPr algn="ctr" rtl="1"/>
            <a:r>
              <a:rPr lang="fa-IR" sz="2000" dirty="0">
                <a:solidFill>
                  <a:prstClr val="black"/>
                </a:solidFill>
                <a:cs typeface="2  Compset" pitchFamily="2" charset="-78"/>
              </a:rPr>
              <a:t>(</a:t>
            </a:r>
            <a:r>
              <a:rPr lang="fa-IR" sz="2000" dirty="0" err="1">
                <a:solidFill>
                  <a:prstClr val="black"/>
                </a:solidFill>
                <a:cs typeface="2  Compset" pitchFamily="2" charset="-78"/>
              </a:rPr>
              <a:t>اين</a:t>
            </a:r>
            <a:r>
              <a:rPr lang="fa-IR" sz="2000" dirty="0">
                <a:solidFill>
                  <a:prstClr val="black"/>
                </a:solidFill>
                <a:cs typeface="2  Compset" pitchFamily="2" charset="-78"/>
              </a:rPr>
              <a:t> </a:t>
            </a:r>
            <a:r>
              <a:rPr lang="fa-IR" sz="2000" dirty="0" err="1">
                <a:solidFill>
                  <a:prstClr val="black"/>
                </a:solidFill>
                <a:cs typeface="2  Compset" pitchFamily="2" charset="-78"/>
              </a:rPr>
              <a:t>كه</a:t>
            </a:r>
            <a:r>
              <a:rPr lang="fa-IR" sz="2000" dirty="0">
                <a:solidFill>
                  <a:prstClr val="black"/>
                </a:solidFill>
                <a:cs typeface="2  Compset" pitchFamily="2" charset="-78"/>
              </a:rPr>
              <a:t> </a:t>
            </a:r>
            <a:r>
              <a:rPr lang="fa-IR" sz="2000" dirty="0" err="1">
                <a:solidFill>
                  <a:prstClr val="black"/>
                </a:solidFill>
                <a:cs typeface="2  Compset" pitchFamily="2" charset="-78"/>
              </a:rPr>
              <a:t>شبهة</a:t>
            </a:r>
            <a:r>
              <a:rPr lang="fa-IR" sz="2000" dirty="0">
                <a:solidFill>
                  <a:prstClr val="black"/>
                </a:solidFill>
                <a:cs typeface="2  Compset" pitchFamily="2" charset="-78"/>
              </a:rPr>
              <a:t> وجوب </a:t>
            </a:r>
            <a:r>
              <a:rPr lang="fa-IR" sz="2000" dirty="0" err="1">
                <a:solidFill>
                  <a:prstClr val="black"/>
                </a:solidFill>
                <a:cs typeface="2  Compset" pitchFamily="2" charset="-78"/>
              </a:rPr>
              <a:t>براي</a:t>
            </a:r>
            <a:r>
              <a:rPr lang="fa-IR" sz="2000" dirty="0">
                <a:solidFill>
                  <a:prstClr val="black"/>
                </a:solidFill>
                <a:cs typeface="2  Compset" pitchFamily="2" charset="-78"/>
              </a:rPr>
              <a:t> </a:t>
            </a:r>
            <a:r>
              <a:rPr lang="fa-IR" sz="2000" dirty="0" err="1">
                <a:solidFill>
                  <a:prstClr val="black"/>
                </a:solidFill>
                <a:cs typeface="2  Compset" pitchFamily="2" charset="-78"/>
              </a:rPr>
              <a:t>اين</a:t>
            </a:r>
            <a:r>
              <a:rPr lang="fa-IR" sz="2000" dirty="0">
                <a:solidFill>
                  <a:prstClr val="black"/>
                </a:solidFill>
                <a:cs typeface="2  Compset" pitchFamily="2" charset="-78"/>
              </a:rPr>
              <a:t> افراد مطرح بوده، </a:t>
            </a:r>
            <a:r>
              <a:rPr lang="fa-IR" sz="2000" dirty="0" err="1">
                <a:solidFill>
                  <a:prstClr val="black"/>
                </a:solidFill>
                <a:cs typeface="2  Compset" pitchFamily="2" charset="-78"/>
              </a:rPr>
              <a:t>حاكي</a:t>
            </a:r>
            <a:r>
              <a:rPr lang="fa-IR" sz="2000" dirty="0">
                <a:solidFill>
                  <a:prstClr val="black"/>
                </a:solidFill>
                <a:cs typeface="2  Compset" pitchFamily="2" charset="-78"/>
              </a:rPr>
              <a:t> از </a:t>
            </a:r>
            <a:r>
              <a:rPr lang="fa-IR" sz="2000" dirty="0" err="1">
                <a:solidFill>
                  <a:prstClr val="black"/>
                </a:solidFill>
                <a:cs typeface="2  Compset" pitchFamily="2" charset="-78"/>
              </a:rPr>
              <a:t>كمال</a:t>
            </a:r>
            <a:r>
              <a:rPr lang="fa-IR" sz="2000" dirty="0">
                <a:solidFill>
                  <a:prstClr val="black"/>
                </a:solidFill>
                <a:cs typeface="2  Compset" pitchFamily="2" charset="-78"/>
              </a:rPr>
              <a:t> </a:t>
            </a:r>
            <a:r>
              <a:rPr lang="fa-IR" sz="2000" dirty="0" err="1">
                <a:solidFill>
                  <a:prstClr val="black"/>
                </a:solidFill>
                <a:cs typeface="2  Compset" pitchFamily="2" charset="-78"/>
              </a:rPr>
              <a:t>اهميت</a:t>
            </a:r>
            <a:r>
              <a:rPr lang="fa-IR" sz="2000" dirty="0">
                <a:solidFill>
                  <a:prstClr val="black"/>
                </a:solidFill>
                <a:cs typeface="2  Compset" pitchFamily="2" charset="-78"/>
              </a:rPr>
              <a:t> است.) </a:t>
            </a:r>
          </a:p>
          <a:p>
            <a:pPr algn="ctr" rtl="1"/>
            <a:r>
              <a:rPr lang="fa-IR" sz="1200" dirty="0">
                <a:solidFill>
                  <a:prstClr val="black"/>
                </a:solidFill>
                <a:latin typeface="Times New Roman"/>
                <a:ea typeface="SimSun"/>
                <a:cs typeface="2  Compset" pitchFamily="2" charset="-78"/>
              </a:rPr>
              <a:t>قال </a:t>
            </a:r>
            <a:r>
              <a:rPr lang="fa-IR" sz="1200" dirty="0" err="1">
                <a:solidFill>
                  <a:prstClr val="black"/>
                </a:solidFill>
                <a:latin typeface="Times New Roman"/>
                <a:ea typeface="SimSun"/>
                <a:cs typeface="2  Compset" pitchFamily="2" charset="-78"/>
              </a:rPr>
              <a:t>رسول‌الله</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صلّي</a:t>
            </a:r>
            <a:r>
              <a:rPr lang="fa-IR" sz="1200" dirty="0">
                <a:solidFill>
                  <a:prstClr val="black"/>
                </a:solidFill>
                <a:latin typeface="Times New Roman"/>
                <a:ea typeface="SimSun"/>
                <a:cs typeface="2  Compset" pitchFamily="2" charset="-78"/>
              </a:rPr>
              <a:t> الله </a:t>
            </a:r>
            <a:r>
              <a:rPr lang="fa-IR" sz="1200" dirty="0" err="1">
                <a:solidFill>
                  <a:prstClr val="black"/>
                </a:solidFill>
                <a:latin typeface="Times New Roman"/>
                <a:ea typeface="SimSun"/>
                <a:cs typeface="2  Compset" pitchFamily="2" charset="-78"/>
              </a:rPr>
              <a:t>عليه</a:t>
            </a:r>
            <a:r>
              <a:rPr lang="fa-IR" sz="1200" dirty="0">
                <a:solidFill>
                  <a:prstClr val="black"/>
                </a:solidFill>
                <a:latin typeface="Times New Roman"/>
                <a:ea typeface="SimSun"/>
                <a:cs typeface="2  Compset" pitchFamily="2" charset="-78"/>
              </a:rPr>
              <a:t> و اله و </a:t>
            </a:r>
            <a:r>
              <a:rPr lang="fa-IR" sz="1200" dirty="0" err="1">
                <a:solidFill>
                  <a:prstClr val="black"/>
                </a:solidFill>
                <a:latin typeface="Times New Roman"/>
                <a:ea typeface="SimSun"/>
                <a:cs typeface="2  Compset" pitchFamily="2" charset="-78"/>
              </a:rPr>
              <a:t>سلّم</a:t>
            </a:r>
            <a:r>
              <a:rPr lang="fa-IR" sz="1200" dirty="0">
                <a:solidFill>
                  <a:prstClr val="black"/>
                </a:solidFill>
                <a:latin typeface="Times New Roman"/>
                <a:ea typeface="SimSun"/>
                <a:cs typeface="2  Compset" pitchFamily="2" charset="-78"/>
              </a:rPr>
              <a:t>: </a:t>
            </a:r>
          </a:p>
          <a:p>
            <a:pPr algn="ctr" rtl="1"/>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أما</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الجماعة</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فإنّ</a:t>
            </a:r>
            <a:r>
              <a:rPr lang="fa-IR" sz="1200" dirty="0">
                <a:solidFill>
                  <a:prstClr val="black"/>
                </a:solidFill>
                <a:latin typeface="Times New Roman"/>
                <a:ea typeface="SimSun"/>
                <a:cs typeface="2  Compset" pitchFamily="2" charset="-78"/>
              </a:rPr>
              <a:t> صفوف </a:t>
            </a:r>
            <a:r>
              <a:rPr lang="fa-IR" sz="1200" dirty="0" err="1">
                <a:solidFill>
                  <a:prstClr val="black"/>
                </a:solidFill>
                <a:latin typeface="Times New Roman"/>
                <a:ea typeface="SimSun"/>
                <a:cs typeface="2  Compset" pitchFamily="2" charset="-78"/>
              </a:rPr>
              <a:t>امّتي</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كصفوف</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الملائكة</a:t>
            </a:r>
            <a:r>
              <a:rPr lang="fa-IR" sz="1200" dirty="0">
                <a:solidFill>
                  <a:prstClr val="black"/>
                </a:solidFill>
                <a:latin typeface="Times New Roman"/>
                <a:ea typeface="SimSun"/>
                <a:cs typeface="2  Compset" pitchFamily="2" charset="-78"/>
              </a:rPr>
              <a:t>، و </a:t>
            </a:r>
            <a:r>
              <a:rPr lang="fa-IR" sz="1200" dirty="0" err="1">
                <a:solidFill>
                  <a:prstClr val="black"/>
                </a:solidFill>
                <a:latin typeface="Times New Roman"/>
                <a:ea typeface="SimSun"/>
                <a:cs typeface="2  Compset" pitchFamily="2" charset="-78"/>
              </a:rPr>
              <a:t>الركعة</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في</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الجماعة</a:t>
            </a:r>
            <a:r>
              <a:rPr lang="fa-IR" sz="1200" dirty="0">
                <a:solidFill>
                  <a:prstClr val="black"/>
                </a:solidFill>
                <a:latin typeface="Times New Roman"/>
                <a:ea typeface="SimSun"/>
                <a:cs typeface="2  Compset" pitchFamily="2" charset="-78"/>
              </a:rPr>
              <a:t> اربع و </a:t>
            </a:r>
            <a:r>
              <a:rPr lang="fa-IR" sz="1200" dirty="0" err="1">
                <a:solidFill>
                  <a:prstClr val="black"/>
                </a:solidFill>
                <a:latin typeface="Times New Roman"/>
                <a:ea typeface="SimSun"/>
                <a:cs typeface="2  Compset" pitchFamily="2" charset="-78"/>
              </a:rPr>
              <a:t>عشرون</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ركعة</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كل</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ركعة</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احبّ</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إلي</a:t>
            </a:r>
            <a:r>
              <a:rPr lang="fa-IR" sz="1200" dirty="0">
                <a:solidFill>
                  <a:prstClr val="black"/>
                </a:solidFill>
                <a:latin typeface="Times New Roman"/>
                <a:ea typeface="SimSun"/>
                <a:cs typeface="2  Compset" pitchFamily="2" charset="-78"/>
              </a:rPr>
              <a:t> الله عز و </a:t>
            </a:r>
            <a:r>
              <a:rPr lang="fa-IR" sz="1200" dirty="0" err="1">
                <a:solidFill>
                  <a:prstClr val="black"/>
                </a:solidFill>
                <a:latin typeface="Times New Roman"/>
                <a:ea typeface="SimSun"/>
                <a:cs typeface="2  Compset" pitchFamily="2" charset="-78"/>
              </a:rPr>
              <a:t>جل</a:t>
            </a:r>
            <a:r>
              <a:rPr lang="fa-IR" sz="1200" dirty="0">
                <a:solidFill>
                  <a:prstClr val="black"/>
                </a:solidFill>
                <a:latin typeface="Times New Roman"/>
                <a:ea typeface="SimSun"/>
                <a:cs typeface="2  Compset" pitchFamily="2" charset="-78"/>
              </a:rPr>
              <a:t> من </a:t>
            </a:r>
            <a:r>
              <a:rPr lang="fa-IR" sz="1200" dirty="0" err="1">
                <a:solidFill>
                  <a:prstClr val="black"/>
                </a:solidFill>
                <a:latin typeface="Times New Roman"/>
                <a:ea typeface="SimSun"/>
                <a:cs typeface="2  Compset" pitchFamily="2" charset="-78"/>
              </a:rPr>
              <a:t>عبادة</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اربعين</a:t>
            </a:r>
            <a:r>
              <a:rPr lang="fa-IR" sz="1200" dirty="0">
                <a:solidFill>
                  <a:prstClr val="black"/>
                </a:solidFill>
                <a:latin typeface="Times New Roman"/>
                <a:ea typeface="SimSun"/>
                <a:cs typeface="2  Compset" pitchFamily="2" charset="-78"/>
              </a:rPr>
              <a:t> </a:t>
            </a:r>
            <a:r>
              <a:rPr lang="fa-IR" sz="1200" dirty="0" err="1">
                <a:solidFill>
                  <a:prstClr val="black"/>
                </a:solidFill>
                <a:latin typeface="Times New Roman"/>
                <a:ea typeface="SimSun"/>
                <a:cs typeface="2  Compset" pitchFamily="2" charset="-78"/>
              </a:rPr>
              <a:t>سنة</a:t>
            </a:r>
            <a:endParaRPr lang="fa-IR" sz="1200" dirty="0">
              <a:solidFill>
                <a:prstClr val="black"/>
              </a:solidFill>
              <a:latin typeface="Times New Roman"/>
              <a:ea typeface="SimSun"/>
              <a:cs typeface="2  Compset" pitchFamily="2" charset="-78"/>
            </a:endParaRPr>
          </a:p>
          <a:p>
            <a:pPr algn="ctr" rtl="1"/>
            <a:r>
              <a:rPr lang="fa-IR" sz="1200" dirty="0">
                <a:solidFill>
                  <a:prstClr val="black"/>
                </a:solidFill>
                <a:cs typeface="2  Compset" pitchFamily="2" charset="-78"/>
              </a:rPr>
              <a:t>من حافظ </a:t>
            </a:r>
            <a:r>
              <a:rPr lang="fa-IR" sz="1200" dirty="0" err="1">
                <a:solidFill>
                  <a:prstClr val="black"/>
                </a:solidFill>
                <a:cs typeface="2  Compset" pitchFamily="2" charset="-78"/>
              </a:rPr>
              <a:t>علي</a:t>
            </a:r>
            <a:r>
              <a:rPr lang="fa-IR" sz="1200" dirty="0">
                <a:solidFill>
                  <a:prstClr val="black"/>
                </a:solidFill>
                <a:cs typeface="2  Compset" pitchFamily="2" charset="-78"/>
              </a:rPr>
              <a:t> </a:t>
            </a:r>
            <a:r>
              <a:rPr lang="fa-IR" sz="1200" dirty="0" err="1">
                <a:solidFill>
                  <a:prstClr val="black"/>
                </a:solidFill>
                <a:cs typeface="2  Compset" pitchFamily="2" charset="-78"/>
              </a:rPr>
              <a:t>الجماعة</a:t>
            </a:r>
            <a:r>
              <a:rPr lang="fa-IR" sz="1200" dirty="0">
                <a:solidFill>
                  <a:prstClr val="black"/>
                </a:solidFill>
                <a:cs typeface="2  Compset" pitchFamily="2" charset="-78"/>
              </a:rPr>
              <a:t> </a:t>
            </a:r>
            <a:r>
              <a:rPr lang="fa-IR" sz="1200" dirty="0" err="1">
                <a:solidFill>
                  <a:prstClr val="black"/>
                </a:solidFill>
                <a:cs typeface="2  Compset" pitchFamily="2" charset="-78"/>
              </a:rPr>
              <a:t>حيثما</a:t>
            </a:r>
            <a:r>
              <a:rPr lang="fa-IR" sz="1200" dirty="0">
                <a:solidFill>
                  <a:prstClr val="black"/>
                </a:solidFill>
                <a:cs typeface="2  Compset" pitchFamily="2" charset="-78"/>
              </a:rPr>
              <a:t> </a:t>
            </a:r>
            <a:r>
              <a:rPr lang="fa-IR" sz="1200" dirty="0" err="1">
                <a:solidFill>
                  <a:prstClr val="black"/>
                </a:solidFill>
                <a:cs typeface="2  Compset" pitchFamily="2" charset="-78"/>
              </a:rPr>
              <a:t>كان</a:t>
            </a:r>
            <a:r>
              <a:rPr lang="fa-IR" sz="1200" dirty="0">
                <a:solidFill>
                  <a:prstClr val="black"/>
                </a:solidFill>
                <a:cs typeface="2  Compset" pitchFamily="2" charset="-78"/>
              </a:rPr>
              <a:t>، </a:t>
            </a:r>
            <a:r>
              <a:rPr lang="fa-IR" sz="1200" dirty="0" err="1">
                <a:solidFill>
                  <a:prstClr val="black"/>
                </a:solidFill>
                <a:cs typeface="2  Compset" pitchFamily="2" charset="-78"/>
              </a:rPr>
              <a:t>مرّ</a:t>
            </a:r>
            <a:r>
              <a:rPr lang="fa-IR" sz="1200" dirty="0">
                <a:solidFill>
                  <a:prstClr val="black"/>
                </a:solidFill>
                <a:cs typeface="2  Compset" pitchFamily="2" charset="-78"/>
              </a:rPr>
              <a:t> </a:t>
            </a:r>
            <a:r>
              <a:rPr lang="fa-IR" sz="1200" dirty="0" err="1">
                <a:solidFill>
                  <a:prstClr val="black"/>
                </a:solidFill>
                <a:cs typeface="2  Compset" pitchFamily="2" charset="-78"/>
              </a:rPr>
              <a:t>علي</a:t>
            </a:r>
            <a:r>
              <a:rPr lang="fa-IR" sz="1200" dirty="0">
                <a:solidFill>
                  <a:prstClr val="black"/>
                </a:solidFill>
                <a:cs typeface="2  Compset" pitchFamily="2" charset="-78"/>
              </a:rPr>
              <a:t> </a:t>
            </a:r>
            <a:r>
              <a:rPr lang="fa-IR" sz="1200" dirty="0" err="1">
                <a:solidFill>
                  <a:prstClr val="black"/>
                </a:solidFill>
                <a:cs typeface="2  Compset" pitchFamily="2" charset="-78"/>
              </a:rPr>
              <a:t>الصراط</a:t>
            </a:r>
            <a:r>
              <a:rPr lang="fa-IR" sz="1200" dirty="0">
                <a:solidFill>
                  <a:prstClr val="black"/>
                </a:solidFill>
                <a:cs typeface="2  Compset" pitchFamily="2" charset="-78"/>
              </a:rPr>
              <a:t> </a:t>
            </a:r>
            <a:r>
              <a:rPr lang="fa-IR" sz="1200" dirty="0" err="1">
                <a:solidFill>
                  <a:prstClr val="black"/>
                </a:solidFill>
                <a:cs typeface="2  Compset" pitchFamily="2" charset="-78"/>
              </a:rPr>
              <a:t>كالبرق</a:t>
            </a:r>
            <a:r>
              <a:rPr lang="fa-IR" sz="1200" dirty="0">
                <a:solidFill>
                  <a:prstClr val="black"/>
                </a:solidFill>
                <a:cs typeface="2  Compset" pitchFamily="2" charset="-78"/>
              </a:rPr>
              <a:t> </a:t>
            </a:r>
            <a:r>
              <a:rPr lang="fa-IR" sz="1200" dirty="0" err="1">
                <a:solidFill>
                  <a:prstClr val="black"/>
                </a:solidFill>
                <a:cs typeface="2  Compset" pitchFamily="2" charset="-78"/>
              </a:rPr>
              <a:t>الخاطف</a:t>
            </a:r>
            <a:r>
              <a:rPr lang="fa-IR" sz="1200" dirty="0">
                <a:solidFill>
                  <a:prstClr val="black"/>
                </a:solidFill>
                <a:cs typeface="2  Compset" pitchFamily="2" charset="-78"/>
              </a:rPr>
              <a:t> </a:t>
            </a:r>
            <a:r>
              <a:rPr lang="fa-IR" sz="1200" dirty="0" err="1">
                <a:solidFill>
                  <a:prstClr val="black"/>
                </a:solidFill>
                <a:cs typeface="2  Compset" pitchFamily="2" charset="-78"/>
              </a:rPr>
              <a:t>اللامع</a:t>
            </a:r>
            <a:r>
              <a:rPr lang="fa-IR" sz="1200" dirty="0">
                <a:solidFill>
                  <a:prstClr val="black"/>
                </a:solidFill>
                <a:cs typeface="2  Compset" pitchFamily="2" charset="-78"/>
              </a:rPr>
              <a:t> </a:t>
            </a:r>
            <a:r>
              <a:rPr lang="fa-IR" sz="1200" dirty="0" err="1">
                <a:solidFill>
                  <a:prstClr val="black"/>
                </a:solidFill>
                <a:cs typeface="2  Compset" pitchFamily="2" charset="-78"/>
              </a:rPr>
              <a:t>في</a:t>
            </a:r>
            <a:r>
              <a:rPr lang="fa-IR" sz="1200" dirty="0">
                <a:solidFill>
                  <a:prstClr val="black"/>
                </a:solidFill>
                <a:cs typeface="2  Compset" pitchFamily="2" charset="-78"/>
              </a:rPr>
              <a:t> </a:t>
            </a:r>
            <a:r>
              <a:rPr lang="fa-IR" sz="1200" dirty="0" err="1">
                <a:solidFill>
                  <a:prstClr val="black"/>
                </a:solidFill>
                <a:cs typeface="2  Compset" pitchFamily="2" charset="-78"/>
              </a:rPr>
              <a:t>أول</a:t>
            </a:r>
            <a:r>
              <a:rPr lang="fa-IR" sz="1200" dirty="0">
                <a:solidFill>
                  <a:prstClr val="black"/>
                </a:solidFill>
                <a:cs typeface="2  Compset" pitchFamily="2" charset="-78"/>
              </a:rPr>
              <a:t> </a:t>
            </a:r>
            <a:r>
              <a:rPr lang="fa-IR" sz="1200" dirty="0" err="1">
                <a:solidFill>
                  <a:prstClr val="black"/>
                </a:solidFill>
                <a:cs typeface="2  Compset" pitchFamily="2" charset="-78"/>
              </a:rPr>
              <a:t>زمرة</a:t>
            </a:r>
            <a:r>
              <a:rPr lang="fa-IR" sz="1200" dirty="0">
                <a:solidFill>
                  <a:prstClr val="black"/>
                </a:solidFill>
                <a:cs typeface="2  Compset" pitchFamily="2" charset="-78"/>
              </a:rPr>
              <a:t> </a:t>
            </a:r>
            <a:r>
              <a:rPr lang="fa-IR" sz="1200" dirty="0" err="1">
                <a:solidFill>
                  <a:prstClr val="black"/>
                </a:solidFill>
                <a:cs typeface="2  Compset" pitchFamily="2" charset="-78"/>
              </a:rPr>
              <a:t>مع</a:t>
            </a:r>
            <a:r>
              <a:rPr lang="fa-IR" sz="1200" dirty="0">
                <a:solidFill>
                  <a:prstClr val="black"/>
                </a:solidFill>
                <a:cs typeface="2  Compset" pitchFamily="2" charset="-78"/>
              </a:rPr>
              <a:t> </a:t>
            </a:r>
            <a:r>
              <a:rPr lang="fa-IR" sz="1200" dirty="0" err="1">
                <a:solidFill>
                  <a:prstClr val="black"/>
                </a:solidFill>
                <a:cs typeface="2  Compset" pitchFamily="2" charset="-78"/>
              </a:rPr>
              <a:t>السابقین</a:t>
            </a:r>
            <a:r>
              <a:rPr lang="fa-IR" sz="1200" dirty="0">
                <a:solidFill>
                  <a:prstClr val="black"/>
                </a:solidFill>
                <a:cs typeface="2  Compset" pitchFamily="2" charset="-78"/>
              </a:rPr>
              <a:t> و </a:t>
            </a:r>
            <a:r>
              <a:rPr lang="fa-IR" sz="1200" dirty="0" err="1">
                <a:solidFill>
                  <a:prstClr val="black"/>
                </a:solidFill>
                <a:cs typeface="2  Compset" pitchFamily="2" charset="-78"/>
              </a:rPr>
              <a:t>وجهه</a:t>
            </a:r>
            <a:r>
              <a:rPr lang="fa-IR" sz="1200" dirty="0">
                <a:solidFill>
                  <a:prstClr val="black"/>
                </a:solidFill>
                <a:cs typeface="2  Compset" pitchFamily="2" charset="-78"/>
              </a:rPr>
              <a:t> </a:t>
            </a:r>
            <a:r>
              <a:rPr lang="fa-IR" sz="1200" dirty="0" err="1">
                <a:solidFill>
                  <a:prstClr val="black"/>
                </a:solidFill>
                <a:cs typeface="2  Compset" pitchFamily="2" charset="-78"/>
              </a:rPr>
              <a:t>أضوأ</a:t>
            </a:r>
            <a:r>
              <a:rPr lang="fa-IR" sz="1200" dirty="0">
                <a:solidFill>
                  <a:prstClr val="black"/>
                </a:solidFill>
                <a:cs typeface="2  Compset" pitchFamily="2" charset="-78"/>
              </a:rPr>
              <a:t> من </a:t>
            </a:r>
            <a:r>
              <a:rPr lang="fa-IR" sz="1200" dirty="0" err="1">
                <a:solidFill>
                  <a:prstClr val="black"/>
                </a:solidFill>
                <a:cs typeface="2  Compset" pitchFamily="2" charset="-78"/>
              </a:rPr>
              <a:t>القمر</a:t>
            </a:r>
            <a:r>
              <a:rPr lang="fa-IR" sz="1200" dirty="0">
                <a:solidFill>
                  <a:prstClr val="black"/>
                </a:solidFill>
                <a:cs typeface="2  Compset" pitchFamily="2" charset="-78"/>
              </a:rPr>
              <a:t> </a:t>
            </a:r>
            <a:r>
              <a:rPr lang="fa-IR" sz="1200" dirty="0" err="1">
                <a:solidFill>
                  <a:prstClr val="black"/>
                </a:solidFill>
                <a:cs typeface="2  Compset" pitchFamily="2" charset="-78"/>
              </a:rPr>
              <a:t>ليلة</a:t>
            </a:r>
            <a:r>
              <a:rPr lang="fa-IR" sz="1200" dirty="0">
                <a:solidFill>
                  <a:prstClr val="black"/>
                </a:solidFill>
                <a:cs typeface="2  Compset" pitchFamily="2" charset="-78"/>
              </a:rPr>
              <a:t> </a:t>
            </a:r>
            <a:r>
              <a:rPr lang="fa-IR" sz="1200" dirty="0" err="1">
                <a:solidFill>
                  <a:prstClr val="black"/>
                </a:solidFill>
                <a:cs typeface="2  Compset" pitchFamily="2" charset="-78"/>
              </a:rPr>
              <a:t>البدر</a:t>
            </a:r>
            <a:r>
              <a:rPr lang="fa-IR" sz="1200" dirty="0">
                <a:solidFill>
                  <a:prstClr val="black"/>
                </a:solidFill>
                <a:cs typeface="2  Compset" pitchFamily="2" charset="-78"/>
              </a:rPr>
              <a:t>، و </a:t>
            </a:r>
            <a:r>
              <a:rPr lang="fa-IR" sz="1200" dirty="0" err="1">
                <a:solidFill>
                  <a:prstClr val="black"/>
                </a:solidFill>
                <a:cs typeface="2  Compset" pitchFamily="2" charset="-78"/>
              </a:rPr>
              <a:t>كان</a:t>
            </a:r>
            <a:r>
              <a:rPr lang="fa-IR" sz="1200" dirty="0">
                <a:solidFill>
                  <a:prstClr val="black"/>
                </a:solidFill>
                <a:cs typeface="2  Compset" pitchFamily="2" charset="-78"/>
              </a:rPr>
              <a:t> له </a:t>
            </a:r>
            <a:r>
              <a:rPr lang="fa-IR" sz="1200" dirty="0" err="1">
                <a:solidFill>
                  <a:prstClr val="black"/>
                </a:solidFill>
                <a:cs typeface="2  Compset" pitchFamily="2" charset="-78"/>
              </a:rPr>
              <a:t>بكل</a:t>
            </a:r>
            <a:r>
              <a:rPr lang="fa-IR" sz="1200" dirty="0">
                <a:solidFill>
                  <a:prstClr val="black"/>
                </a:solidFill>
                <a:cs typeface="2  Compset" pitchFamily="2" charset="-78"/>
              </a:rPr>
              <a:t> </a:t>
            </a:r>
            <a:r>
              <a:rPr lang="fa-IR" sz="1200" dirty="0" err="1">
                <a:solidFill>
                  <a:prstClr val="black"/>
                </a:solidFill>
                <a:cs typeface="2  Compset" pitchFamily="2" charset="-78"/>
              </a:rPr>
              <a:t>يوم</a:t>
            </a:r>
            <a:r>
              <a:rPr lang="fa-IR" sz="1200" dirty="0">
                <a:solidFill>
                  <a:prstClr val="black"/>
                </a:solidFill>
                <a:cs typeface="2  Compset" pitchFamily="2" charset="-78"/>
              </a:rPr>
              <a:t> و </a:t>
            </a:r>
            <a:r>
              <a:rPr lang="fa-IR" sz="1200" dirty="0" err="1">
                <a:solidFill>
                  <a:prstClr val="black"/>
                </a:solidFill>
                <a:cs typeface="2  Compset" pitchFamily="2" charset="-78"/>
              </a:rPr>
              <a:t>ليلة</a:t>
            </a:r>
            <a:r>
              <a:rPr lang="fa-IR" sz="1200" dirty="0">
                <a:solidFill>
                  <a:prstClr val="black"/>
                </a:solidFill>
                <a:cs typeface="2  Compset" pitchFamily="2" charset="-78"/>
              </a:rPr>
              <a:t> </a:t>
            </a:r>
            <a:r>
              <a:rPr lang="fa-IR" sz="1200" dirty="0" err="1">
                <a:solidFill>
                  <a:prstClr val="black"/>
                </a:solidFill>
                <a:cs typeface="2  Compset" pitchFamily="2" charset="-78"/>
              </a:rPr>
              <a:t>حافَظ</a:t>
            </a:r>
            <a:r>
              <a:rPr lang="fa-IR" sz="1200" dirty="0">
                <a:solidFill>
                  <a:prstClr val="black"/>
                </a:solidFill>
                <a:cs typeface="2  Compset" pitchFamily="2" charset="-78"/>
              </a:rPr>
              <a:t> </a:t>
            </a:r>
            <a:r>
              <a:rPr lang="fa-IR" sz="1200" dirty="0" err="1">
                <a:solidFill>
                  <a:prstClr val="black"/>
                </a:solidFill>
                <a:cs typeface="2  Compset" pitchFamily="2" charset="-78"/>
              </a:rPr>
              <a:t>عليها</a:t>
            </a:r>
            <a:r>
              <a:rPr lang="fa-IR" sz="1200" dirty="0">
                <a:solidFill>
                  <a:prstClr val="black"/>
                </a:solidFill>
                <a:cs typeface="2  Compset" pitchFamily="2" charset="-78"/>
              </a:rPr>
              <a:t> </a:t>
            </a:r>
            <a:r>
              <a:rPr lang="fa-IR" sz="1200" dirty="0" err="1">
                <a:solidFill>
                  <a:prstClr val="black"/>
                </a:solidFill>
                <a:cs typeface="2  Compset" pitchFamily="2" charset="-78"/>
              </a:rPr>
              <a:t>ثوابُ</a:t>
            </a:r>
            <a:r>
              <a:rPr lang="fa-IR" sz="1200" dirty="0">
                <a:solidFill>
                  <a:prstClr val="black"/>
                </a:solidFill>
                <a:cs typeface="2  Compset" pitchFamily="2" charset="-78"/>
              </a:rPr>
              <a:t> </a:t>
            </a:r>
            <a:r>
              <a:rPr lang="fa-IR" sz="1200" dirty="0" err="1">
                <a:solidFill>
                  <a:prstClr val="black"/>
                </a:solidFill>
                <a:cs typeface="2  Compset" pitchFamily="2" charset="-78"/>
              </a:rPr>
              <a:t>شهيد</a:t>
            </a:r>
            <a:r>
              <a:rPr lang="fa-IR" sz="1200" dirty="0">
                <a:solidFill>
                  <a:prstClr val="black"/>
                </a:solidFill>
                <a:cs typeface="2  Compset" pitchFamily="2" charset="-78"/>
              </a:rPr>
              <a:t>. </a:t>
            </a:r>
          </a:p>
          <a:p>
            <a:pPr algn="justLow" rtl="1"/>
            <a:r>
              <a:rPr lang="fa-IR" sz="1400" dirty="0">
                <a:solidFill>
                  <a:prstClr val="black"/>
                </a:solidFill>
                <a:cs typeface="B Compset" pitchFamily="2" charset="-78"/>
              </a:rPr>
              <a:t> </a:t>
            </a:r>
            <a:r>
              <a:rPr lang="fa-IR" sz="2400" b="1" dirty="0">
                <a:solidFill>
                  <a:prstClr val="black"/>
                </a:solidFill>
                <a:cs typeface="B Compset" pitchFamily="2" charset="-78"/>
              </a:rPr>
              <a:t>اما نماز جماعت: </a:t>
            </a:r>
          </a:p>
          <a:p>
            <a:pPr algn="justLow" rtl="1"/>
            <a:r>
              <a:rPr lang="fa-IR" sz="2400" b="1" dirty="0">
                <a:solidFill>
                  <a:prstClr val="black"/>
                </a:solidFill>
                <a:cs typeface="B Compset" pitchFamily="2" charset="-78"/>
              </a:rPr>
              <a:t>همانا </a:t>
            </a:r>
            <a:r>
              <a:rPr lang="fa-IR" sz="2400" b="1" dirty="0" err="1">
                <a:solidFill>
                  <a:prstClr val="black"/>
                </a:solidFill>
                <a:cs typeface="B Compset" pitchFamily="2" charset="-78"/>
              </a:rPr>
              <a:t>صفهاى</a:t>
            </a:r>
            <a:r>
              <a:rPr lang="fa-IR" sz="2400" b="1" dirty="0">
                <a:solidFill>
                  <a:prstClr val="black"/>
                </a:solidFill>
                <a:cs typeface="B Compset" pitchFamily="2" charset="-78"/>
              </a:rPr>
              <a:t> امت من </a:t>
            </a:r>
            <a:r>
              <a:rPr lang="fa-IR" sz="2400" b="1" dirty="0" err="1">
                <a:solidFill>
                  <a:prstClr val="black"/>
                </a:solidFill>
                <a:cs typeface="B Compset" pitchFamily="2" charset="-78"/>
              </a:rPr>
              <a:t>كه</a:t>
            </a:r>
            <a:r>
              <a:rPr lang="fa-IR" sz="2400" b="1" dirty="0">
                <a:solidFill>
                  <a:prstClr val="black"/>
                </a:solidFill>
                <a:cs typeface="B Compset" pitchFamily="2" charset="-78"/>
              </a:rPr>
              <a:t> در </a:t>
            </a:r>
            <a:r>
              <a:rPr lang="fa-IR" sz="2400" b="1" dirty="0" err="1">
                <a:solidFill>
                  <a:prstClr val="black"/>
                </a:solidFill>
                <a:cs typeface="B Compset" pitchFamily="2" charset="-78"/>
              </a:rPr>
              <a:t>روى</a:t>
            </a:r>
            <a:r>
              <a:rPr lang="fa-IR" sz="2400" b="1" dirty="0">
                <a:solidFill>
                  <a:prstClr val="black"/>
                </a:solidFill>
                <a:cs typeface="B Compset" pitchFamily="2" charset="-78"/>
              </a:rPr>
              <a:t> </a:t>
            </a:r>
            <a:r>
              <a:rPr lang="fa-IR" sz="2400" b="1" dirty="0" err="1">
                <a:solidFill>
                  <a:prstClr val="black"/>
                </a:solidFill>
                <a:cs typeface="B Compset" pitchFamily="2" charset="-78"/>
              </a:rPr>
              <a:t>زمين</a:t>
            </a:r>
            <a:r>
              <a:rPr lang="fa-IR" sz="2400" b="1" dirty="0">
                <a:solidFill>
                  <a:prstClr val="black"/>
                </a:solidFill>
                <a:cs typeface="B Compset" pitchFamily="2" charset="-78"/>
              </a:rPr>
              <a:t> </a:t>
            </a:r>
            <a:r>
              <a:rPr lang="fa-IR" sz="2400" b="1" dirty="0" err="1">
                <a:solidFill>
                  <a:prstClr val="black"/>
                </a:solidFill>
                <a:cs typeface="B Compset" pitchFamily="2" charset="-78"/>
              </a:rPr>
              <a:t>براى</a:t>
            </a:r>
            <a:r>
              <a:rPr lang="fa-IR" sz="2400" b="1" dirty="0">
                <a:solidFill>
                  <a:prstClr val="black"/>
                </a:solidFill>
                <a:cs typeface="B Compset" pitchFamily="2" charset="-78"/>
              </a:rPr>
              <a:t> جماعت بسته شود مانند </a:t>
            </a:r>
            <a:r>
              <a:rPr lang="fa-IR" sz="2400" b="1" dirty="0" err="1">
                <a:solidFill>
                  <a:prstClr val="black"/>
                </a:solidFill>
                <a:cs typeface="B Compset" pitchFamily="2" charset="-78"/>
              </a:rPr>
              <a:t>صفهاى</a:t>
            </a:r>
            <a:r>
              <a:rPr lang="fa-IR" sz="2400" b="1" dirty="0">
                <a:solidFill>
                  <a:prstClr val="black"/>
                </a:solidFill>
                <a:cs typeface="B Compset" pitchFamily="2" charset="-78"/>
              </a:rPr>
              <a:t> فرشتگان است در آسمان و </a:t>
            </a:r>
            <a:r>
              <a:rPr lang="fa-IR" sz="2400" b="1" dirty="0" err="1">
                <a:solidFill>
                  <a:prstClr val="black"/>
                </a:solidFill>
                <a:cs typeface="B Compset" pitchFamily="2" charset="-78"/>
              </a:rPr>
              <a:t>يك</a:t>
            </a:r>
            <a:r>
              <a:rPr lang="fa-IR" sz="2400" b="1" dirty="0">
                <a:solidFill>
                  <a:prstClr val="black"/>
                </a:solidFill>
                <a:cs typeface="B Compset" pitchFamily="2" charset="-78"/>
              </a:rPr>
              <a:t> </a:t>
            </a:r>
            <a:r>
              <a:rPr lang="fa-IR" sz="2400" b="1" dirty="0" err="1">
                <a:solidFill>
                  <a:prstClr val="black"/>
                </a:solidFill>
                <a:cs typeface="B Compset" pitchFamily="2" charset="-78"/>
              </a:rPr>
              <a:t>ركعت</a:t>
            </a:r>
            <a:r>
              <a:rPr lang="fa-IR" sz="2400" b="1" dirty="0">
                <a:solidFill>
                  <a:prstClr val="black"/>
                </a:solidFill>
                <a:cs typeface="B Compset" pitchFamily="2" charset="-78"/>
              </a:rPr>
              <a:t> با جماعت خواندن برابر است با </a:t>
            </a:r>
            <a:r>
              <a:rPr lang="fa-IR" sz="2400" b="1" dirty="0" err="1">
                <a:solidFill>
                  <a:prstClr val="black"/>
                </a:solidFill>
                <a:cs typeface="B Compset" pitchFamily="2" charset="-78"/>
              </a:rPr>
              <a:t>بيست</a:t>
            </a:r>
            <a:r>
              <a:rPr lang="fa-IR" sz="2400" b="1" dirty="0">
                <a:solidFill>
                  <a:prstClr val="black"/>
                </a:solidFill>
                <a:cs typeface="B Compset" pitchFamily="2" charset="-78"/>
              </a:rPr>
              <a:t> چهار </a:t>
            </a:r>
            <a:r>
              <a:rPr lang="fa-IR" sz="2400" b="1" dirty="0" err="1">
                <a:solidFill>
                  <a:prstClr val="black"/>
                </a:solidFill>
                <a:cs typeface="B Compset" pitchFamily="2" charset="-78"/>
              </a:rPr>
              <a:t>ركعتى</a:t>
            </a:r>
            <a:r>
              <a:rPr lang="fa-IR" sz="2400" b="1" dirty="0">
                <a:solidFill>
                  <a:prstClr val="black"/>
                </a:solidFill>
                <a:cs typeface="B Compset" pitchFamily="2" charset="-78"/>
              </a:rPr>
              <a:t> </a:t>
            </a:r>
            <a:r>
              <a:rPr lang="fa-IR" sz="2400" b="1" dirty="0" err="1">
                <a:solidFill>
                  <a:prstClr val="black"/>
                </a:solidFill>
                <a:cs typeface="B Compset" pitchFamily="2" charset="-78"/>
              </a:rPr>
              <a:t>كه</a:t>
            </a:r>
            <a:r>
              <a:rPr lang="fa-IR" sz="2400" b="1" dirty="0">
                <a:solidFill>
                  <a:prstClr val="black"/>
                </a:solidFill>
                <a:cs typeface="B Compset" pitchFamily="2" charset="-78"/>
              </a:rPr>
              <a:t> هر </a:t>
            </a:r>
            <a:r>
              <a:rPr lang="fa-IR" sz="2400" b="1" dirty="0" err="1">
                <a:solidFill>
                  <a:prstClr val="black"/>
                </a:solidFill>
                <a:cs typeface="B Compset" pitchFamily="2" charset="-78"/>
              </a:rPr>
              <a:t>ركعتش</a:t>
            </a:r>
            <a:r>
              <a:rPr lang="fa-IR" sz="2400" b="1" dirty="0">
                <a:solidFill>
                  <a:prstClr val="black"/>
                </a:solidFill>
                <a:cs typeface="B Compset" pitchFamily="2" charset="-78"/>
              </a:rPr>
              <a:t> نزد خداوند از عبادت چهل سال </a:t>
            </a:r>
            <a:r>
              <a:rPr lang="fa-IR" sz="2400" b="1" dirty="0" err="1">
                <a:solidFill>
                  <a:prstClr val="black"/>
                </a:solidFill>
                <a:cs typeface="B Compset" pitchFamily="2" charset="-78"/>
              </a:rPr>
              <a:t>محبوب‏تر</a:t>
            </a:r>
            <a:r>
              <a:rPr lang="fa-IR" sz="2400" b="1" dirty="0">
                <a:solidFill>
                  <a:prstClr val="black"/>
                </a:solidFill>
                <a:cs typeface="B Compset" pitchFamily="2" charset="-78"/>
              </a:rPr>
              <a:t> باشد، هر </a:t>
            </a:r>
            <a:r>
              <a:rPr lang="fa-IR" sz="2400" b="1" dirty="0" err="1">
                <a:solidFill>
                  <a:prstClr val="black"/>
                </a:solidFill>
                <a:cs typeface="B Compset" pitchFamily="2" charset="-78"/>
              </a:rPr>
              <a:t>كه</a:t>
            </a:r>
            <a:r>
              <a:rPr lang="fa-IR" sz="2400" b="1" dirty="0">
                <a:solidFill>
                  <a:prstClr val="black"/>
                </a:solidFill>
                <a:cs typeface="B Compset" pitchFamily="2" charset="-78"/>
              </a:rPr>
              <a:t> ملازم نماز جماعت باشد هر جا باشد و هر جا رود از صراط گذر </a:t>
            </a:r>
            <a:r>
              <a:rPr lang="fa-IR" sz="2400" b="1" dirty="0" err="1">
                <a:solidFill>
                  <a:prstClr val="black"/>
                </a:solidFill>
                <a:cs typeface="B Compset" pitchFamily="2" charset="-78"/>
              </a:rPr>
              <a:t>كند</a:t>
            </a:r>
            <a:r>
              <a:rPr lang="fa-IR" sz="2400" b="1" dirty="0">
                <a:solidFill>
                  <a:prstClr val="black"/>
                </a:solidFill>
                <a:cs typeface="B Compset" pitchFamily="2" charset="-78"/>
              </a:rPr>
              <a:t> چون برق </a:t>
            </a:r>
            <a:r>
              <a:rPr lang="fa-IR" sz="2400" b="1" dirty="0" err="1">
                <a:solidFill>
                  <a:prstClr val="black"/>
                </a:solidFill>
                <a:cs typeface="B Compset" pitchFamily="2" charset="-78"/>
              </a:rPr>
              <a:t>جهنده</a:t>
            </a:r>
            <a:r>
              <a:rPr lang="fa-IR" sz="2400" b="1" dirty="0">
                <a:solidFill>
                  <a:prstClr val="black"/>
                </a:solidFill>
                <a:cs typeface="B Compset" pitchFamily="2" charset="-78"/>
              </a:rPr>
              <a:t> در گروه نخست از </a:t>
            </a:r>
            <a:r>
              <a:rPr lang="fa-IR" sz="2400" b="1" dirty="0" err="1">
                <a:solidFill>
                  <a:prstClr val="black"/>
                </a:solidFill>
                <a:cs typeface="B Compset" pitchFamily="2" charset="-78"/>
              </a:rPr>
              <a:t>پيشتازان</a:t>
            </a:r>
            <a:r>
              <a:rPr lang="fa-IR" sz="2400" b="1" dirty="0">
                <a:solidFill>
                  <a:prstClr val="black"/>
                </a:solidFill>
                <a:cs typeface="B Compset" pitchFamily="2" charset="-78"/>
              </a:rPr>
              <a:t> و </a:t>
            </a:r>
            <a:r>
              <a:rPr lang="fa-IR" sz="2400" b="1" dirty="0" err="1">
                <a:solidFill>
                  <a:prstClr val="black"/>
                </a:solidFill>
                <a:cs typeface="B Compset" pitchFamily="2" charset="-78"/>
              </a:rPr>
              <a:t>رويش</a:t>
            </a:r>
            <a:r>
              <a:rPr lang="fa-IR" sz="2400" b="1" dirty="0">
                <a:solidFill>
                  <a:prstClr val="black"/>
                </a:solidFill>
                <a:cs typeface="B Compset" pitchFamily="2" charset="-78"/>
              </a:rPr>
              <a:t> </a:t>
            </a:r>
            <a:r>
              <a:rPr lang="fa-IR" sz="2400" b="1" dirty="0" err="1">
                <a:solidFill>
                  <a:prstClr val="black"/>
                </a:solidFill>
                <a:cs typeface="B Compset" pitchFamily="2" charset="-78"/>
              </a:rPr>
              <a:t>تابنده‏تر</a:t>
            </a:r>
            <a:r>
              <a:rPr lang="fa-IR" sz="2400" b="1" dirty="0">
                <a:solidFill>
                  <a:prstClr val="black"/>
                </a:solidFill>
                <a:cs typeface="B Compset" pitchFamily="2" charset="-78"/>
              </a:rPr>
              <a:t> باشد از ماه شب چهارده، و هر </a:t>
            </a:r>
            <a:r>
              <a:rPr lang="fa-IR" sz="2400" b="1" dirty="0" err="1">
                <a:solidFill>
                  <a:prstClr val="black"/>
                </a:solidFill>
                <a:cs typeface="B Compset" pitchFamily="2" charset="-78"/>
              </a:rPr>
              <a:t>شبانه‏روز</a:t>
            </a:r>
            <a:r>
              <a:rPr lang="fa-IR" sz="2400" b="1" dirty="0">
                <a:solidFill>
                  <a:prstClr val="black"/>
                </a:solidFill>
                <a:cs typeface="B Compset" pitchFamily="2" charset="-78"/>
              </a:rPr>
              <a:t> </a:t>
            </a:r>
            <a:r>
              <a:rPr lang="fa-IR" sz="2400" b="1" dirty="0" err="1">
                <a:solidFill>
                  <a:prstClr val="black"/>
                </a:solidFill>
                <a:cs typeface="B Compset" pitchFamily="2" charset="-78"/>
              </a:rPr>
              <a:t>كه</a:t>
            </a:r>
            <a:r>
              <a:rPr lang="fa-IR" sz="2400" b="1" dirty="0">
                <a:solidFill>
                  <a:prstClr val="black"/>
                </a:solidFill>
                <a:cs typeface="B Compset" pitchFamily="2" charset="-78"/>
              </a:rPr>
              <a:t> ملازم آن باشد ثواب </a:t>
            </a:r>
            <a:r>
              <a:rPr lang="fa-IR" sz="2400" b="1" dirty="0" err="1">
                <a:solidFill>
                  <a:prstClr val="black"/>
                </a:solidFill>
                <a:cs typeface="B Compset" pitchFamily="2" charset="-78"/>
              </a:rPr>
              <a:t>شهيدى</a:t>
            </a:r>
            <a:r>
              <a:rPr lang="fa-IR" sz="2400" b="1" dirty="0">
                <a:solidFill>
                  <a:prstClr val="black"/>
                </a:solidFill>
                <a:cs typeface="B Compset" pitchFamily="2" charset="-78"/>
              </a:rPr>
              <a:t> دارد و هر </a:t>
            </a:r>
            <a:r>
              <a:rPr lang="fa-IR" sz="2400" b="1" dirty="0" err="1">
                <a:solidFill>
                  <a:prstClr val="black"/>
                </a:solidFill>
                <a:cs typeface="B Compset" pitchFamily="2" charset="-78"/>
              </a:rPr>
              <a:t>كه</a:t>
            </a:r>
            <a:r>
              <a:rPr lang="fa-IR" sz="2400" b="1" dirty="0">
                <a:solidFill>
                  <a:prstClr val="black"/>
                </a:solidFill>
                <a:cs typeface="B Compset" pitchFamily="2" charset="-78"/>
              </a:rPr>
              <a:t> ملازم صف </a:t>
            </a:r>
            <a:r>
              <a:rPr lang="fa-IR" sz="2400" b="1" dirty="0" err="1">
                <a:solidFill>
                  <a:prstClr val="black"/>
                </a:solidFill>
                <a:cs typeface="B Compset" pitchFamily="2" charset="-78"/>
              </a:rPr>
              <a:t>پيشين</a:t>
            </a:r>
            <a:r>
              <a:rPr lang="fa-IR" sz="2400" b="1" dirty="0">
                <a:solidFill>
                  <a:prstClr val="black"/>
                </a:solidFill>
                <a:cs typeface="B Compset" pitchFamily="2" charset="-78"/>
              </a:rPr>
              <a:t> باشد و </a:t>
            </a:r>
            <a:r>
              <a:rPr lang="fa-IR" sz="2400" b="1" dirty="0" err="1">
                <a:solidFill>
                  <a:prstClr val="black"/>
                </a:solidFill>
                <a:cs typeface="B Compset" pitchFamily="2" charset="-78"/>
              </a:rPr>
              <a:t>تكبيره</a:t>
            </a:r>
            <a:r>
              <a:rPr lang="fa-IR" sz="2400" b="1" dirty="0">
                <a:solidFill>
                  <a:prstClr val="black"/>
                </a:solidFill>
                <a:cs typeface="B Compset" pitchFamily="2" charset="-78"/>
              </a:rPr>
              <a:t> نخست را </a:t>
            </a:r>
            <a:r>
              <a:rPr lang="fa-IR" sz="2400" b="1" dirty="0" err="1">
                <a:solidFill>
                  <a:prstClr val="black"/>
                </a:solidFill>
                <a:cs typeface="B Compset" pitchFamily="2" charset="-78"/>
              </a:rPr>
              <a:t>دريابد</a:t>
            </a:r>
            <a:r>
              <a:rPr lang="fa-IR" sz="2400" b="1" dirty="0">
                <a:solidFill>
                  <a:prstClr val="black"/>
                </a:solidFill>
                <a:cs typeface="B Compset" pitchFamily="2" charset="-78"/>
              </a:rPr>
              <a:t> و در آن </a:t>
            </a:r>
            <a:r>
              <a:rPr lang="fa-IR" sz="2400" b="1" dirty="0" err="1">
                <a:solidFill>
                  <a:prstClr val="black"/>
                </a:solidFill>
                <a:cs typeface="B Compset" pitchFamily="2" charset="-78"/>
              </a:rPr>
              <a:t>مؤمنى</a:t>
            </a:r>
            <a:r>
              <a:rPr lang="fa-IR" sz="2400" b="1" dirty="0">
                <a:solidFill>
                  <a:prstClr val="black"/>
                </a:solidFill>
                <a:cs typeface="B Compset" pitchFamily="2" charset="-78"/>
              </a:rPr>
              <a:t> را </a:t>
            </a:r>
            <a:r>
              <a:rPr lang="fa-IR" sz="2400" b="1" dirty="0" err="1">
                <a:solidFill>
                  <a:prstClr val="black"/>
                </a:solidFill>
                <a:cs typeface="B Compset" pitchFamily="2" charset="-78"/>
              </a:rPr>
              <a:t>نيازارد</a:t>
            </a:r>
            <a:r>
              <a:rPr lang="fa-IR" sz="2400" b="1" dirty="0">
                <a:solidFill>
                  <a:prstClr val="black"/>
                </a:solidFill>
                <a:cs typeface="B Compset" pitchFamily="2" charset="-78"/>
              </a:rPr>
              <a:t> خدا </a:t>
            </a:r>
            <a:r>
              <a:rPr lang="fa-IR" sz="2400" b="1" dirty="0" err="1">
                <a:solidFill>
                  <a:prstClr val="black"/>
                </a:solidFill>
                <a:cs typeface="B Compset" pitchFamily="2" charset="-78"/>
              </a:rPr>
              <a:t>باو</a:t>
            </a:r>
            <a:r>
              <a:rPr lang="fa-IR" sz="2400" b="1" dirty="0">
                <a:solidFill>
                  <a:prstClr val="black"/>
                </a:solidFill>
                <a:cs typeface="B Compset" pitchFamily="2" charset="-78"/>
              </a:rPr>
              <a:t> ثواب </a:t>
            </a:r>
            <a:r>
              <a:rPr lang="fa-IR" sz="2400" b="1" dirty="0" err="1">
                <a:solidFill>
                  <a:prstClr val="black"/>
                </a:solidFill>
                <a:cs typeface="B Compset" pitchFamily="2" charset="-78"/>
              </a:rPr>
              <a:t>مؤذن</a:t>
            </a:r>
            <a:r>
              <a:rPr lang="fa-IR" sz="2400" b="1" dirty="0">
                <a:solidFill>
                  <a:prstClr val="black"/>
                </a:solidFill>
                <a:cs typeface="B Compset" pitchFamily="2" charset="-78"/>
              </a:rPr>
              <a:t> دهد</a:t>
            </a:r>
          </a:p>
          <a:p>
            <a:pPr algn="ctr" rtl="1"/>
            <a:r>
              <a:rPr lang="fa-IR" sz="1400" dirty="0">
                <a:solidFill>
                  <a:prstClr val="black"/>
                </a:solidFill>
                <a:cs typeface="2  Compset" pitchFamily="2" charset="-78"/>
              </a:rPr>
              <a:t>خصال-ترجمه </a:t>
            </a:r>
            <a:r>
              <a:rPr lang="fa-IR" sz="1400" dirty="0" err="1">
                <a:solidFill>
                  <a:prstClr val="black"/>
                </a:solidFill>
                <a:cs typeface="2  Compset" pitchFamily="2" charset="-78"/>
              </a:rPr>
              <a:t>فهرى</a:t>
            </a:r>
            <a:r>
              <a:rPr lang="fa-IR" sz="1400" dirty="0">
                <a:solidFill>
                  <a:prstClr val="black"/>
                </a:solidFill>
                <a:cs typeface="2  Compset" pitchFamily="2" charset="-78"/>
              </a:rPr>
              <a:t>، ج‏2، ص: 399   و  بحار </a:t>
            </a:r>
            <a:r>
              <a:rPr lang="fa-IR" sz="1400" dirty="0" err="1">
                <a:solidFill>
                  <a:prstClr val="black"/>
                </a:solidFill>
                <a:cs typeface="2  Compset" pitchFamily="2" charset="-78"/>
              </a:rPr>
              <a:t>الأنوار</a:t>
            </a:r>
            <a:r>
              <a:rPr lang="fa-IR" sz="1400" dirty="0">
                <a:solidFill>
                  <a:prstClr val="black"/>
                </a:solidFill>
                <a:cs typeface="2  Compset" pitchFamily="2" charset="-78"/>
              </a:rPr>
              <a:t>  ج‏73   ص 370    باب 67 جوامع </a:t>
            </a:r>
            <a:r>
              <a:rPr lang="fa-IR" sz="1400" dirty="0" err="1">
                <a:solidFill>
                  <a:prstClr val="black"/>
                </a:solidFill>
                <a:cs typeface="2  Compset" pitchFamily="2" charset="-78"/>
              </a:rPr>
              <a:t>مناهي</a:t>
            </a:r>
            <a:r>
              <a:rPr lang="fa-IR" sz="1400" dirty="0">
                <a:solidFill>
                  <a:prstClr val="black"/>
                </a:solidFill>
                <a:cs typeface="2  Compset" pitchFamily="2" charset="-78"/>
              </a:rPr>
              <a:t> </a:t>
            </a:r>
            <a:r>
              <a:rPr lang="fa-IR" sz="1400" dirty="0" err="1">
                <a:solidFill>
                  <a:prstClr val="black"/>
                </a:solidFill>
                <a:cs typeface="2  Compset" pitchFamily="2" charset="-78"/>
              </a:rPr>
              <a:t>النبي</a:t>
            </a:r>
            <a:r>
              <a:rPr lang="fa-IR" sz="1400" dirty="0">
                <a:solidFill>
                  <a:prstClr val="black"/>
                </a:solidFill>
                <a:cs typeface="2  Compset" pitchFamily="2" charset="-78"/>
              </a:rPr>
              <a:t> (ص) و </a:t>
            </a:r>
            <a:r>
              <a:rPr lang="fa-IR" sz="1400" dirty="0" err="1">
                <a:solidFill>
                  <a:prstClr val="black"/>
                </a:solidFill>
                <a:cs typeface="2  Compset" pitchFamily="2" charset="-78"/>
              </a:rPr>
              <a:t>متفرقاتها</a:t>
            </a:r>
            <a:endParaRPr lang="fa-IR" sz="1400" dirty="0">
              <a:solidFill>
                <a:prstClr val="black"/>
              </a:solidFill>
              <a:cs typeface="2  Compset" pitchFamily="2" charset="-78"/>
            </a:endParaRPr>
          </a:p>
        </p:txBody>
      </p:sp>
    </p:spTree>
    <p:extLst>
      <p:ext uri="{BB962C8B-B14F-4D97-AF65-F5344CB8AC3E}">
        <p14:creationId xmlns:p14="http://schemas.microsoft.com/office/powerpoint/2010/main" val="193636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4">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4">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wipe(down)">
                                      <p:cBhvr>
                                        <p:cTn id="41" dur="500"/>
                                        <p:tgtEl>
                                          <p:spTgt spid="4">
                                            <p:txEl>
                                              <p:pRg st="7" end="7"/>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wipe(down)">
                                      <p:cBhvr>
                                        <p:cTn id="44" dur="500"/>
                                        <p:tgtEl>
                                          <p:spTgt spid="4">
                                            <p:txEl>
                                              <p:pRg st="8" end="8"/>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wipe(down)">
                                      <p:cBhvr>
                                        <p:cTn id="50" dur="500"/>
                                        <p:tgtEl>
                                          <p:spTgt spid="4">
                                            <p:txEl>
                                              <p:pRg st="6" end="6"/>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Effect transition="in" filter="wipe(down)">
                                      <p:cBhvr>
                                        <p:cTn id="5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نگهدارنده مکان محتوا 3"/>
          <p:cNvSpPr>
            <a:spLocks noGrp="1"/>
          </p:cNvSpPr>
          <p:nvPr>
            <p:ph idx="1"/>
          </p:nvPr>
        </p:nvSpPr>
        <p:spPr>
          <a:xfrm>
            <a:off x="72496" y="116632"/>
            <a:ext cx="8964000" cy="6624000"/>
          </a:xfrm>
          <a:prstGeom prst="roundRect">
            <a:avLst>
              <a:gd name="adj" fmla="val 1598"/>
            </a:avLst>
          </a:prstGeom>
          <a:blipFill>
            <a:blip r:embed="rId3"/>
            <a:tile tx="0" ty="0" sx="100000" sy="100000" flip="none" algn="tl"/>
          </a:blipFill>
          <a:ln w="57150">
            <a:noFill/>
          </a:ln>
          <a:effectLst>
            <a:glow rad="228600">
              <a:schemeClr val="bg1">
                <a:alpha val="40000"/>
              </a:schemeClr>
            </a:glow>
            <a:softEdge rad="127000"/>
          </a:effectLst>
        </p:spPr>
        <p:style>
          <a:lnRef idx="2">
            <a:schemeClr val="accent2"/>
          </a:lnRef>
          <a:fillRef idx="1">
            <a:schemeClr val="lt1"/>
          </a:fillRef>
          <a:effectRef idx="0">
            <a:schemeClr val="accent2"/>
          </a:effectRef>
          <a:fontRef idx="minor">
            <a:schemeClr val="dk1"/>
          </a:fontRef>
        </p:style>
        <p:txBody>
          <a:bodyPr rtlCol="1" anchor="ctr">
            <a:normAutofit fontScale="92500" lnSpcReduction="10000"/>
          </a:bodyPr>
          <a:lstStyle/>
          <a:p>
            <a:pPr algn="ctr"/>
            <a:r>
              <a:rPr lang="fa-IR" sz="7100" dirty="0" smtClean="0">
                <a:cs typeface="B Titr" pitchFamily="2" charset="-78"/>
              </a:rPr>
              <a:t>7-اهتمام به </a:t>
            </a:r>
            <a:r>
              <a:rPr lang="fa-IR" sz="7100" dirty="0" err="1" smtClean="0">
                <a:cs typeface="B Titr" pitchFamily="2" charset="-78"/>
              </a:rPr>
              <a:t>تعقيبات</a:t>
            </a:r>
            <a:r>
              <a:rPr lang="fa-IR" sz="7100" dirty="0" smtClean="0">
                <a:cs typeface="B Titr" pitchFamily="2" charset="-78"/>
              </a:rPr>
              <a:t> </a:t>
            </a:r>
          </a:p>
          <a:p>
            <a:pPr marL="0" indent="0" algn="ctr">
              <a:buNone/>
            </a:pPr>
            <a:r>
              <a:rPr lang="fa-IR" dirty="0" smtClean="0">
                <a:cs typeface="2  Homa" pitchFamily="2" charset="-78"/>
              </a:rPr>
              <a:t>اشتغال به دعا ،  ذکر ، تفکر ، قرائت قرآن </a:t>
            </a:r>
          </a:p>
          <a:p>
            <a:pPr marL="0" indent="0" algn="ctr">
              <a:buNone/>
            </a:pPr>
            <a:r>
              <a:rPr lang="fa-IR" dirty="0" smtClean="0">
                <a:cs typeface="2  Kamran" pitchFamily="2" charset="-78"/>
              </a:rPr>
              <a:t>( </a:t>
            </a:r>
            <a:r>
              <a:rPr lang="fa-IR" dirty="0">
                <a:cs typeface="2  Kamran" pitchFamily="2" charset="-78"/>
              </a:rPr>
              <a:t>سوره توحید/</a:t>
            </a:r>
            <a:r>
              <a:rPr lang="fa-IR" dirty="0" err="1">
                <a:cs typeface="2  Kamran" pitchFamily="2" charset="-78"/>
              </a:rPr>
              <a:t>امّ‌الكتاب</a:t>
            </a:r>
            <a:r>
              <a:rPr lang="fa-IR" dirty="0">
                <a:cs typeface="2  Kamran" pitchFamily="2" charset="-78"/>
              </a:rPr>
              <a:t> و </a:t>
            </a:r>
            <a:r>
              <a:rPr lang="fa-IR" dirty="0" err="1">
                <a:cs typeface="2  Kamran" pitchFamily="2" charset="-78"/>
              </a:rPr>
              <a:t>شهدالله</a:t>
            </a:r>
            <a:r>
              <a:rPr lang="fa-IR" dirty="0">
                <a:cs typeface="2  Kamran" pitchFamily="2" charset="-78"/>
              </a:rPr>
              <a:t> </a:t>
            </a:r>
            <a:r>
              <a:rPr lang="fa-IR" dirty="0" err="1">
                <a:cs typeface="2  Kamran" pitchFamily="2" charset="-78"/>
              </a:rPr>
              <a:t>أنّه</a:t>
            </a:r>
            <a:r>
              <a:rPr lang="fa-IR" dirty="0">
                <a:cs typeface="2  Kamran" pitchFamily="2" charset="-78"/>
              </a:rPr>
              <a:t> لا </a:t>
            </a:r>
            <a:r>
              <a:rPr lang="fa-IR" dirty="0" err="1">
                <a:cs typeface="2  Kamran" pitchFamily="2" charset="-78"/>
              </a:rPr>
              <a:t>إله</a:t>
            </a:r>
            <a:r>
              <a:rPr lang="fa-IR" dirty="0">
                <a:cs typeface="2  Kamran" pitchFamily="2" charset="-78"/>
              </a:rPr>
              <a:t> </a:t>
            </a:r>
            <a:r>
              <a:rPr lang="fa-IR" dirty="0" err="1">
                <a:cs typeface="2  Kamran" pitchFamily="2" charset="-78"/>
              </a:rPr>
              <a:t>إلا</a:t>
            </a:r>
            <a:r>
              <a:rPr lang="fa-IR" dirty="0">
                <a:cs typeface="2  Kamran" pitchFamily="2" charset="-78"/>
              </a:rPr>
              <a:t> هو و </a:t>
            </a:r>
            <a:r>
              <a:rPr lang="fa-IR" dirty="0" err="1">
                <a:cs typeface="2  Kamran" pitchFamily="2" charset="-78"/>
              </a:rPr>
              <a:t>الملائكة</a:t>
            </a:r>
            <a:r>
              <a:rPr lang="fa-IR" dirty="0">
                <a:cs typeface="2  Kamran" pitchFamily="2" charset="-78"/>
              </a:rPr>
              <a:t> و </a:t>
            </a:r>
            <a:r>
              <a:rPr lang="fa-IR" dirty="0" err="1">
                <a:cs typeface="2  Kamran" pitchFamily="2" charset="-78"/>
              </a:rPr>
              <a:t>اولوا</a:t>
            </a:r>
            <a:r>
              <a:rPr lang="fa-IR" dirty="0">
                <a:cs typeface="2  Kamran" pitchFamily="2" charset="-78"/>
              </a:rPr>
              <a:t> </a:t>
            </a:r>
            <a:r>
              <a:rPr lang="fa-IR" dirty="0" err="1">
                <a:cs typeface="2  Kamran" pitchFamily="2" charset="-78"/>
              </a:rPr>
              <a:t>العلم</a:t>
            </a:r>
            <a:r>
              <a:rPr lang="fa-IR" dirty="0">
                <a:cs typeface="2  Kamran" pitchFamily="2" charset="-78"/>
              </a:rPr>
              <a:t> و </a:t>
            </a:r>
            <a:r>
              <a:rPr lang="fa-IR" dirty="0" err="1">
                <a:cs typeface="2  Kamran" pitchFamily="2" charset="-78"/>
              </a:rPr>
              <a:t>آيه‌الكرسي</a:t>
            </a:r>
            <a:r>
              <a:rPr lang="fa-IR" dirty="0">
                <a:cs typeface="2  Kamran" pitchFamily="2" charset="-78"/>
              </a:rPr>
              <a:t> و </a:t>
            </a:r>
            <a:r>
              <a:rPr lang="fa-IR" dirty="0" err="1">
                <a:cs typeface="2  Kamran" pitchFamily="2" charset="-78"/>
              </a:rPr>
              <a:t>آية</a:t>
            </a:r>
            <a:r>
              <a:rPr lang="fa-IR" dirty="0">
                <a:cs typeface="2  Kamran" pitchFamily="2" charset="-78"/>
              </a:rPr>
              <a:t> </a:t>
            </a:r>
            <a:r>
              <a:rPr lang="fa-IR" dirty="0" err="1" smtClean="0">
                <a:cs typeface="2  Kamran" pitchFamily="2" charset="-78"/>
              </a:rPr>
              <a:t>الملك</a:t>
            </a:r>
            <a:r>
              <a:rPr lang="fa-IR" dirty="0" smtClean="0">
                <a:cs typeface="2  Kamran" pitchFamily="2" charset="-78"/>
              </a:rPr>
              <a:t>)</a:t>
            </a:r>
            <a:r>
              <a:rPr lang="fa-IR" dirty="0" smtClean="0">
                <a:cs typeface="2  Homa" pitchFamily="2" charset="-78"/>
              </a:rPr>
              <a:t> ، و. . . </a:t>
            </a:r>
          </a:p>
          <a:p>
            <a:pPr algn="ctr"/>
            <a:r>
              <a:rPr lang="fa-IR" b="1" dirty="0" smtClean="0">
                <a:cs typeface="B Compset" pitchFamily="2" charset="-78"/>
              </a:rPr>
              <a:t>عن </a:t>
            </a:r>
            <a:r>
              <a:rPr lang="fa-IR" b="1" dirty="0" err="1" smtClean="0">
                <a:cs typeface="B Compset" pitchFamily="2" charset="-78"/>
              </a:rPr>
              <a:t>ابي</a:t>
            </a:r>
            <a:r>
              <a:rPr lang="fa-IR" b="1" dirty="0" smtClean="0">
                <a:cs typeface="B Compset" pitchFamily="2" charset="-78"/>
              </a:rPr>
              <a:t> عبدالله </a:t>
            </a:r>
            <a:r>
              <a:rPr lang="fa-IR" sz="1900" dirty="0" err="1" smtClean="0">
                <a:cs typeface="B Compset" pitchFamily="2" charset="-78"/>
              </a:rPr>
              <a:t>عليه‌السلام</a:t>
            </a:r>
            <a:r>
              <a:rPr lang="fa-IR" b="1" dirty="0" smtClean="0">
                <a:cs typeface="B Compset" pitchFamily="2" charset="-78"/>
              </a:rPr>
              <a:t> قال: </a:t>
            </a:r>
          </a:p>
          <a:p>
            <a:pPr marL="0" indent="0" algn="ctr">
              <a:buNone/>
            </a:pPr>
            <a:r>
              <a:rPr lang="fa-IR" b="1" dirty="0" err="1" smtClean="0">
                <a:cs typeface="B Compset" pitchFamily="2" charset="-78"/>
              </a:rPr>
              <a:t>كان</a:t>
            </a:r>
            <a:r>
              <a:rPr lang="fa-IR" b="1" dirty="0" smtClean="0">
                <a:cs typeface="B Compset" pitchFamily="2" charset="-78"/>
              </a:rPr>
              <a:t> </a:t>
            </a:r>
            <a:r>
              <a:rPr lang="fa-IR" b="1" dirty="0" err="1" smtClean="0">
                <a:cs typeface="B Compset" pitchFamily="2" charset="-78"/>
              </a:rPr>
              <a:t>أبي</a:t>
            </a:r>
            <a:r>
              <a:rPr lang="fa-IR" b="1" dirty="0" smtClean="0">
                <a:cs typeface="B Compset" pitchFamily="2" charset="-78"/>
              </a:rPr>
              <a:t> </a:t>
            </a:r>
            <a:r>
              <a:rPr lang="fa-IR" b="1" dirty="0" err="1" smtClean="0">
                <a:cs typeface="B Compset" pitchFamily="2" charset="-78"/>
              </a:rPr>
              <a:t>يقول</a:t>
            </a:r>
            <a:r>
              <a:rPr lang="fa-IR" b="1" dirty="0" smtClean="0">
                <a:cs typeface="B Compset" pitchFamily="2" charset="-78"/>
              </a:rPr>
              <a:t> </a:t>
            </a:r>
            <a:r>
              <a:rPr lang="fa-IR" b="1" dirty="0" err="1" smtClean="0">
                <a:cs typeface="B Compset" pitchFamily="2" charset="-78"/>
              </a:rPr>
              <a:t>في</a:t>
            </a:r>
            <a:r>
              <a:rPr lang="fa-IR" b="1" dirty="0" smtClean="0">
                <a:cs typeface="B Compset" pitchFamily="2" charset="-78"/>
              </a:rPr>
              <a:t> </a:t>
            </a:r>
            <a:r>
              <a:rPr lang="fa-IR" b="1" dirty="0" err="1" smtClean="0">
                <a:cs typeface="B Compset" pitchFamily="2" charset="-78"/>
              </a:rPr>
              <a:t>قوله</a:t>
            </a:r>
            <a:r>
              <a:rPr lang="fa-IR" b="1" dirty="0" smtClean="0">
                <a:cs typeface="B Compset" pitchFamily="2" charset="-78"/>
              </a:rPr>
              <a:t> </a:t>
            </a:r>
            <a:r>
              <a:rPr lang="fa-IR" b="1" dirty="0" err="1" smtClean="0">
                <a:cs typeface="B Compset" pitchFamily="2" charset="-78"/>
              </a:rPr>
              <a:t>تعالي</a:t>
            </a:r>
            <a:r>
              <a:rPr lang="fa-IR" b="1" dirty="0" smtClean="0">
                <a:cs typeface="B Compset" pitchFamily="2" charset="-78"/>
              </a:rPr>
              <a:t>: «</a:t>
            </a:r>
            <a:r>
              <a:rPr lang="fa-IR" b="1" dirty="0" err="1" smtClean="0">
                <a:cs typeface="B Compset" pitchFamily="2" charset="-78"/>
              </a:rPr>
              <a:t>فإذا</a:t>
            </a:r>
            <a:r>
              <a:rPr lang="fa-IR" b="1" dirty="0" smtClean="0">
                <a:cs typeface="B Compset" pitchFamily="2" charset="-78"/>
              </a:rPr>
              <a:t> </a:t>
            </a:r>
            <a:r>
              <a:rPr lang="fa-IR" b="1" dirty="0" err="1" smtClean="0">
                <a:cs typeface="B Compset" pitchFamily="2" charset="-78"/>
              </a:rPr>
              <a:t>فرغت</a:t>
            </a:r>
            <a:r>
              <a:rPr lang="fa-IR" b="1" dirty="0" smtClean="0">
                <a:cs typeface="B Compset" pitchFamily="2" charset="-78"/>
              </a:rPr>
              <a:t> </a:t>
            </a:r>
            <a:r>
              <a:rPr lang="fa-IR" b="1" dirty="0" err="1" smtClean="0">
                <a:cs typeface="B Compset" pitchFamily="2" charset="-78"/>
              </a:rPr>
              <a:t>فانصب</a:t>
            </a:r>
            <a:r>
              <a:rPr lang="fa-IR" b="1" dirty="0" smtClean="0">
                <a:cs typeface="B Compset" pitchFamily="2" charset="-78"/>
              </a:rPr>
              <a:t> و </a:t>
            </a:r>
            <a:r>
              <a:rPr lang="fa-IR" b="1" dirty="0" err="1" smtClean="0">
                <a:cs typeface="B Compset" pitchFamily="2" charset="-78"/>
              </a:rPr>
              <a:t>إلي</a:t>
            </a:r>
            <a:r>
              <a:rPr lang="fa-IR" b="1" dirty="0" smtClean="0">
                <a:cs typeface="B Compset" pitchFamily="2" charset="-78"/>
              </a:rPr>
              <a:t> </a:t>
            </a:r>
            <a:r>
              <a:rPr lang="fa-IR" b="1" dirty="0" err="1" smtClean="0">
                <a:cs typeface="B Compset" pitchFamily="2" charset="-78"/>
              </a:rPr>
              <a:t>ربّك</a:t>
            </a:r>
            <a:r>
              <a:rPr lang="fa-IR" b="1" dirty="0" smtClean="0">
                <a:cs typeface="B Compset" pitchFamily="2" charset="-78"/>
              </a:rPr>
              <a:t> </a:t>
            </a:r>
            <a:r>
              <a:rPr lang="fa-IR" b="1" dirty="0" err="1" smtClean="0">
                <a:cs typeface="B Compset" pitchFamily="2" charset="-78"/>
              </a:rPr>
              <a:t>فارغب</a:t>
            </a:r>
            <a:r>
              <a:rPr lang="fa-IR" b="1" dirty="0" smtClean="0">
                <a:cs typeface="B Compset" pitchFamily="2" charset="-78"/>
              </a:rPr>
              <a:t>.»: </a:t>
            </a:r>
            <a:r>
              <a:rPr lang="fa-IR" b="1" dirty="0" err="1" smtClean="0">
                <a:cs typeface="B Compset" pitchFamily="2" charset="-78"/>
              </a:rPr>
              <a:t>فإذا</a:t>
            </a:r>
            <a:r>
              <a:rPr lang="fa-IR" b="1" dirty="0" smtClean="0">
                <a:cs typeface="B Compset" pitchFamily="2" charset="-78"/>
              </a:rPr>
              <a:t> </a:t>
            </a:r>
            <a:r>
              <a:rPr lang="fa-IR" b="1" dirty="0" err="1" smtClean="0">
                <a:cs typeface="B Compset" pitchFamily="2" charset="-78"/>
              </a:rPr>
              <a:t>قضيت</a:t>
            </a:r>
            <a:r>
              <a:rPr lang="fa-IR" b="1" dirty="0" smtClean="0">
                <a:cs typeface="B Compset" pitchFamily="2" charset="-78"/>
              </a:rPr>
              <a:t> </a:t>
            </a:r>
            <a:r>
              <a:rPr lang="fa-IR" b="1" dirty="0" err="1" smtClean="0">
                <a:cs typeface="B Compset" pitchFamily="2" charset="-78"/>
              </a:rPr>
              <a:t>الصلوة</a:t>
            </a:r>
            <a:r>
              <a:rPr lang="fa-IR" b="1" dirty="0" smtClean="0">
                <a:cs typeface="B Compset" pitchFamily="2" charset="-78"/>
              </a:rPr>
              <a:t> بعد </a:t>
            </a:r>
            <a:r>
              <a:rPr lang="fa-IR" b="1" dirty="0" err="1" smtClean="0">
                <a:cs typeface="B Compset" pitchFamily="2" charset="-78"/>
              </a:rPr>
              <a:t>أن</a:t>
            </a:r>
            <a:r>
              <a:rPr lang="fa-IR" b="1" dirty="0" smtClean="0">
                <a:cs typeface="B Compset" pitchFamily="2" charset="-78"/>
              </a:rPr>
              <a:t> </a:t>
            </a:r>
            <a:r>
              <a:rPr lang="fa-IR" b="1" dirty="0" err="1" smtClean="0">
                <a:cs typeface="B Compset" pitchFamily="2" charset="-78"/>
              </a:rPr>
              <a:t>تسلّم</a:t>
            </a:r>
            <a:r>
              <a:rPr lang="fa-IR" b="1" dirty="0" smtClean="0">
                <a:cs typeface="B Compset" pitchFamily="2" charset="-78"/>
              </a:rPr>
              <a:t> و </a:t>
            </a:r>
            <a:r>
              <a:rPr lang="fa-IR" b="1" dirty="0" err="1" smtClean="0">
                <a:cs typeface="B Compset" pitchFamily="2" charset="-78"/>
              </a:rPr>
              <a:t>أنت</a:t>
            </a:r>
            <a:r>
              <a:rPr lang="fa-IR" b="1" dirty="0" smtClean="0">
                <a:cs typeface="B Compset" pitchFamily="2" charset="-78"/>
              </a:rPr>
              <a:t> </a:t>
            </a:r>
            <a:r>
              <a:rPr lang="fa-IR" b="1" dirty="0" err="1" smtClean="0">
                <a:cs typeface="B Compset" pitchFamily="2" charset="-78"/>
              </a:rPr>
              <a:t>جالس</a:t>
            </a:r>
            <a:r>
              <a:rPr lang="fa-IR" b="1" dirty="0" smtClean="0">
                <a:cs typeface="B Compset" pitchFamily="2" charset="-78"/>
              </a:rPr>
              <a:t>، </a:t>
            </a:r>
            <a:r>
              <a:rPr lang="fa-IR" b="1" dirty="0" err="1" smtClean="0">
                <a:cs typeface="B Compset" pitchFamily="2" charset="-78"/>
              </a:rPr>
              <a:t>فانصب</a:t>
            </a:r>
            <a:r>
              <a:rPr lang="fa-IR" b="1" dirty="0" smtClean="0">
                <a:cs typeface="B Compset" pitchFamily="2" charset="-78"/>
              </a:rPr>
              <a:t> </a:t>
            </a:r>
            <a:r>
              <a:rPr lang="fa-IR" b="1" dirty="0" err="1" smtClean="0">
                <a:cs typeface="B Compset" pitchFamily="2" charset="-78"/>
              </a:rPr>
              <a:t>في</a:t>
            </a:r>
            <a:r>
              <a:rPr lang="fa-IR" b="1" dirty="0" smtClean="0">
                <a:cs typeface="B Compset" pitchFamily="2" charset="-78"/>
              </a:rPr>
              <a:t> </a:t>
            </a:r>
            <a:r>
              <a:rPr lang="fa-IR" b="1" dirty="0" err="1" smtClean="0">
                <a:cs typeface="B Compset" pitchFamily="2" charset="-78"/>
              </a:rPr>
              <a:t>الدعاء</a:t>
            </a:r>
            <a:r>
              <a:rPr lang="fa-IR" b="1" dirty="0" smtClean="0">
                <a:cs typeface="B Compset" pitchFamily="2" charset="-78"/>
              </a:rPr>
              <a:t> من امر </a:t>
            </a:r>
            <a:r>
              <a:rPr lang="fa-IR" b="1" dirty="0" err="1" smtClean="0">
                <a:cs typeface="B Compset" pitchFamily="2" charset="-78"/>
              </a:rPr>
              <a:t>الدنيا</a:t>
            </a:r>
            <a:r>
              <a:rPr lang="fa-IR" b="1" dirty="0" smtClean="0">
                <a:cs typeface="B Compset" pitchFamily="2" charset="-78"/>
              </a:rPr>
              <a:t> و </a:t>
            </a:r>
            <a:r>
              <a:rPr lang="fa-IR" b="1" dirty="0" err="1" smtClean="0">
                <a:cs typeface="B Compset" pitchFamily="2" charset="-78"/>
              </a:rPr>
              <a:t>الآخرة</a:t>
            </a:r>
            <a:r>
              <a:rPr lang="fa-IR" b="1" dirty="0" smtClean="0">
                <a:cs typeface="B Compset" pitchFamily="2" charset="-78"/>
              </a:rPr>
              <a:t>. فإذا فرغت من الدعاء، فارغب إلي الله عزّ و جلّ أن‌ يتقبّلها منك. </a:t>
            </a:r>
          </a:p>
          <a:p>
            <a:pPr marL="0" indent="0" algn="ctr">
              <a:buNone/>
            </a:pPr>
            <a:r>
              <a:rPr lang="fa-IR" b="1" dirty="0" smtClean="0">
                <a:cs typeface="B Compset" pitchFamily="2" charset="-78"/>
              </a:rPr>
              <a:t>و قال </a:t>
            </a:r>
            <a:r>
              <a:rPr lang="fa-IR" sz="1900" dirty="0" smtClean="0">
                <a:cs typeface="B Compset" pitchFamily="2" charset="-78"/>
              </a:rPr>
              <a:t>علیه </a:t>
            </a:r>
            <a:r>
              <a:rPr lang="fa-IR" sz="1900" dirty="0" err="1" smtClean="0">
                <a:cs typeface="B Compset" pitchFamily="2" charset="-78"/>
              </a:rPr>
              <a:t>السلام</a:t>
            </a:r>
            <a:r>
              <a:rPr lang="fa-IR" b="1" dirty="0" smtClean="0">
                <a:cs typeface="B Compset" pitchFamily="2" charset="-78"/>
              </a:rPr>
              <a:t>؛ </a:t>
            </a:r>
          </a:p>
          <a:p>
            <a:pPr marL="0" indent="0" algn="ctr">
              <a:buNone/>
            </a:pPr>
            <a:r>
              <a:rPr lang="fa-IR" b="1" dirty="0" err="1">
                <a:latin typeface="Times New Roman"/>
                <a:ea typeface="SimSun"/>
                <a:cs typeface="B Compset" pitchFamily="2" charset="-78"/>
              </a:rPr>
              <a:t>التعقيب</a:t>
            </a:r>
            <a:r>
              <a:rPr lang="fa-IR" b="1" dirty="0">
                <a:latin typeface="Times New Roman"/>
                <a:ea typeface="SimSun"/>
                <a:cs typeface="B Compset" pitchFamily="2" charset="-78"/>
              </a:rPr>
              <a:t> </a:t>
            </a:r>
            <a:r>
              <a:rPr lang="fa-IR" b="1" dirty="0" err="1">
                <a:latin typeface="Times New Roman"/>
                <a:ea typeface="SimSun"/>
                <a:cs typeface="B Compset" pitchFamily="2" charset="-78"/>
              </a:rPr>
              <a:t>ابلغُ</a:t>
            </a:r>
            <a:r>
              <a:rPr lang="fa-IR" b="1" dirty="0">
                <a:latin typeface="Times New Roman"/>
                <a:ea typeface="SimSun"/>
                <a:cs typeface="B Compset" pitchFamily="2" charset="-78"/>
              </a:rPr>
              <a:t> </a:t>
            </a:r>
            <a:r>
              <a:rPr lang="fa-IR" b="1" dirty="0" err="1">
                <a:latin typeface="Times New Roman"/>
                <a:ea typeface="SimSun"/>
                <a:cs typeface="B Compset" pitchFamily="2" charset="-78"/>
              </a:rPr>
              <a:t>في</a:t>
            </a:r>
            <a:r>
              <a:rPr lang="fa-IR" b="1" dirty="0">
                <a:latin typeface="Times New Roman"/>
                <a:ea typeface="SimSun"/>
                <a:cs typeface="B Compset" pitchFamily="2" charset="-78"/>
              </a:rPr>
              <a:t> طلب </a:t>
            </a:r>
            <a:r>
              <a:rPr lang="fa-IR" b="1" dirty="0" err="1">
                <a:latin typeface="Times New Roman"/>
                <a:ea typeface="SimSun"/>
                <a:cs typeface="B Compset" pitchFamily="2" charset="-78"/>
              </a:rPr>
              <a:t>الرزق</a:t>
            </a:r>
            <a:r>
              <a:rPr lang="fa-IR" b="1" dirty="0">
                <a:latin typeface="Times New Roman"/>
                <a:ea typeface="SimSun"/>
                <a:cs typeface="B Compset" pitchFamily="2" charset="-78"/>
              </a:rPr>
              <a:t> من </a:t>
            </a:r>
            <a:r>
              <a:rPr lang="fa-IR" b="1" dirty="0" err="1">
                <a:latin typeface="Times New Roman"/>
                <a:ea typeface="SimSun"/>
                <a:cs typeface="B Compset" pitchFamily="2" charset="-78"/>
              </a:rPr>
              <a:t>الضرب</a:t>
            </a:r>
            <a:r>
              <a:rPr lang="fa-IR" b="1" dirty="0">
                <a:latin typeface="Times New Roman"/>
                <a:ea typeface="SimSun"/>
                <a:cs typeface="B Compset" pitchFamily="2" charset="-78"/>
              </a:rPr>
              <a:t> </a:t>
            </a:r>
            <a:r>
              <a:rPr lang="fa-IR" b="1" dirty="0" err="1">
                <a:latin typeface="Times New Roman"/>
                <a:ea typeface="SimSun"/>
                <a:cs typeface="B Compset" pitchFamily="2" charset="-78"/>
              </a:rPr>
              <a:t>في</a:t>
            </a:r>
            <a:r>
              <a:rPr lang="fa-IR" b="1" dirty="0">
                <a:latin typeface="Times New Roman"/>
                <a:ea typeface="SimSun"/>
                <a:cs typeface="B Compset" pitchFamily="2" charset="-78"/>
              </a:rPr>
              <a:t> </a:t>
            </a:r>
            <a:r>
              <a:rPr lang="fa-IR" b="1" dirty="0" err="1">
                <a:latin typeface="Times New Roman"/>
                <a:ea typeface="SimSun"/>
                <a:cs typeface="B Compset" pitchFamily="2" charset="-78"/>
              </a:rPr>
              <a:t>البلاد</a:t>
            </a:r>
            <a:r>
              <a:rPr lang="fa-IR" dirty="0">
                <a:latin typeface="Times New Roman"/>
                <a:ea typeface="SimSun"/>
                <a:cs typeface="B Compset" pitchFamily="2" charset="-78"/>
              </a:rPr>
              <a:t>. </a:t>
            </a:r>
            <a:endParaRPr lang="fa-IR" dirty="0" smtClean="0">
              <a:latin typeface="Times New Roman"/>
              <a:ea typeface="SimSun"/>
              <a:cs typeface="B Compset" pitchFamily="2" charset="-78"/>
            </a:endParaRPr>
          </a:p>
          <a:p>
            <a:pPr marL="0" indent="0" algn="ctr">
              <a:buNone/>
            </a:pPr>
            <a:r>
              <a:rPr lang="fa-IR" sz="2200" b="1" dirty="0" err="1">
                <a:latin typeface="Times New Roman"/>
                <a:ea typeface="SimSun"/>
                <a:cs typeface="B Compset" pitchFamily="2" charset="-78"/>
              </a:rPr>
              <a:t>يا</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أبا</a:t>
            </a:r>
            <a:r>
              <a:rPr lang="fa-IR" sz="2200" b="1" dirty="0">
                <a:latin typeface="Times New Roman"/>
                <a:ea typeface="SimSun"/>
                <a:cs typeface="B Compset" pitchFamily="2" charset="-78"/>
              </a:rPr>
              <a:t> هارون! </a:t>
            </a:r>
            <a:r>
              <a:rPr lang="fa-IR" sz="2200" b="1" dirty="0" err="1">
                <a:latin typeface="Times New Roman"/>
                <a:ea typeface="SimSun"/>
                <a:cs typeface="B Compset" pitchFamily="2" charset="-78"/>
              </a:rPr>
              <a:t>إنّا</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نأمر</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صبياننا</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بتسبيح</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فاطمة</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عليهاالسلام</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كما</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نأمرهم</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بالصلوة</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فالزمه</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فإنه</a:t>
            </a:r>
            <a:r>
              <a:rPr lang="fa-IR" sz="2200" b="1" dirty="0">
                <a:latin typeface="Times New Roman"/>
                <a:ea typeface="SimSun"/>
                <a:cs typeface="B Compset" pitchFamily="2" charset="-78"/>
              </a:rPr>
              <a:t> </a:t>
            </a:r>
            <a:r>
              <a:rPr lang="fa-IR" sz="2200" b="1" dirty="0" err="1">
                <a:latin typeface="Times New Roman"/>
                <a:ea typeface="SimSun"/>
                <a:cs typeface="B Compset" pitchFamily="2" charset="-78"/>
              </a:rPr>
              <a:t>لم‌يلزمه</a:t>
            </a:r>
            <a:r>
              <a:rPr lang="fa-IR" sz="2200" b="1" dirty="0">
                <a:latin typeface="Times New Roman"/>
                <a:ea typeface="SimSun"/>
                <a:cs typeface="B Compset" pitchFamily="2" charset="-78"/>
              </a:rPr>
              <a:t> عبد </a:t>
            </a:r>
            <a:r>
              <a:rPr lang="fa-IR" sz="2200" b="1" dirty="0" err="1">
                <a:latin typeface="Times New Roman"/>
                <a:ea typeface="SimSun"/>
                <a:cs typeface="B Compset" pitchFamily="2" charset="-78"/>
              </a:rPr>
              <a:t>فشقي</a:t>
            </a:r>
            <a:r>
              <a:rPr lang="fa-IR" sz="2200" b="1" dirty="0">
                <a:latin typeface="Times New Roman"/>
                <a:ea typeface="SimSun"/>
                <a:cs typeface="B Compset" pitchFamily="2" charset="-78"/>
              </a:rPr>
              <a:t>. </a:t>
            </a:r>
            <a:endParaRPr lang="fa-IR" sz="2200" b="1" dirty="0" smtClean="0">
              <a:latin typeface="Times New Roman"/>
              <a:ea typeface="SimSun"/>
              <a:cs typeface="B Compset" pitchFamily="2" charset="-78"/>
            </a:endParaRPr>
          </a:p>
          <a:p>
            <a:pPr marL="0" indent="0" algn="ctr">
              <a:buNone/>
            </a:pPr>
            <a:r>
              <a:rPr lang="fa-IR" sz="2200" b="1" dirty="0" smtClean="0">
                <a:cs typeface="B Compset" pitchFamily="2" charset="-78"/>
              </a:rPr>
              <a:t>عن </a:t>
            </a:r>
            <a:r>
              <a:rPr lang="fa-IR" sz="2200" b="1" dirty="0" err="1">
                <a:cs typeface="B Compset" pitchFamily="2" charset="-78"/>
              </a:rPr>
              <a:t>أبي</a:t>
            </a:r>
            <a:r>
              <a:rPr lang="fa-IR" sz="2200" b="1" dirty="0">
                <a:cs typeface="B Compset" pitchFamily="2" charset="-78"/>
              </a:rPr>
              <a:t> جعفر </a:t>
            </a:r>
            <a:r>
              <a:rPr lang="fa-IR" sz="2200" b="1" dirty="0" err="1">
                <a:cs typeface="B Compset" pitchFamily="2" charset="-78"/>
              </a:rPr>
              <a:t>عليه‌السلام</a:t>
            </a:r>
            <a:r>
              <a:rPr lang="fa-IR" sz="2200" b="1" dirty="0">
                <a:cs typeface="B Compset" pitchFamily="2" charset="-78"/>
              </a:rPr>
              <a:t>: من </a:t>
            </a:r>
            <a:r>
              <a:rPr lang="fa-IR" sz="2200" b="1" dirty="0" err="1">
                <a:cs typeface="B Compset" pitchFamily="2" charset="-78"/>
              </a:rPr>
              <a:t>سبّح</a:t>
            </a:r>
            <a:r>
              <a:rPr lang="fa-IR" sz="2200" b="1" dirty="0">
                <a:cs typeface="B Compset" pitchFamily="2" charset="-78"/>
              </a:rPr>
              <a:t> </a:t>
            </a:r>
            <a:r>
              <a:rPr lang="fa-IR" sz="2200" b="1" dirty="0" err="1">
                <a:cs typeface="B Compset" pitchFamily="2" charset="-78"/>
              </a:rPr>
              <a:t>تسبيح</a:t>
            </a:r>
            <a:r>
              <a:rPr lang="fa-IR" sz="2200" b="1" dirty="0">
                <a:cs typeface="B Compset" pitchFamily="2" charset="-78"/>
              </a:rPr>
              <a:t> </a:t>
            </a:r>
            <a:r>
              <a:rPr lang="fa-IR" sz="2200" b="1" dirty="0" err="1">
                <a:cs typeface="B Compset" pitchFamily="2" charset="-78"/>
              </a:rPr>
              <a:t>فاطمة</a:t>
            </a:r>
            <a:r>
              <a:rPr lang="fa-IR" sz="2200" b="1" dirty="0">
                <a:cs typeface="B Compset" pitchFamily="2" charset="-78"/>
              </a:rPr>
              <a:t> </a:t>
            </a:r>
            <a:r>
              <a:rPr lang="fa-IR" sz="2200" b="1" dirty="0" err="1">
                <a:cs typeface="B Compset" pitchFamily="2" charset="-78"/>
              </a:rPr>
              <a:t>عليهاالسلام</a:t>
            </a:r>
            <a:r>
              <a:rPr lang="fa-IR" sz="2200" b="1" dirty="0">
                <a:cs typeface="B Compset" pitchFamily="2" charset="-78"/>
              </a:rPr>
              <a:t> </a:t>
            </a:r>
            <a:r>
              <a:rPr lang="fa-IR" sz="2200" b="1" dirty="0" err="1">
                <a:cs typeface="B Compset" pitchFamily="2" charset="-78"/>
              </a:rPr>
              <a:t>ثم</a:t>
            </a:r>
            <a:r>
              <a:rPr lang="fa-IR" sz="2200" b="1" dirty="0">
                <a:cs typeface="B Compset" pitchFamily="2" charset="-78"/>
              </a:rPr>
              <a:t> </a:t>
            </a:r>
            <a:r>
              <a:rPr lang="fa-IR" sz="2200" b="1" dirty="0" err="1">
                <a:cs typeface="B Compset" pitchFamily="2" charset="-78"/>
              </a:rPr>
              <a:t>استغفر</a:t>
            </a:r>
            <a:r>
              <a:rPr lang="fa-IR" sz="2200" b="1" dirty="0">
                <a:cs typeface="B Compset" pitchFamily="2" charset="-78"/>
              </a:rPr>
              <a:t>، غفر له و </a:t>
            </a:r>
            <a:r>
              <a:rPr lang="fa-IR" sz="2200" b="1" dirty="0" err="1">
                <a:cs typeface="B Compset" pitchFamily="2" charset="-78"/>
              </a:rPr>
              <a:t>هي</a:t>
            </a:r>
            <a:r>
              <a:rPr lang="fa-IR" sz="2200" b="1" dirty="0">
                <a:cs typeface="B Compset" pitchFamily="2" charset="-78"/>
              </a:rPr>
              <a:t> </a:t>
            </a:r>
            <a:r>
              <a:rPr lang="fa-IR" sz="2200" b="1" dirty="0" err="1">
                <a:cs typeface="B Compset" pitchFamily="2" charset="-78"/>
              </a:rPr>
              <a:t>مائة</a:t>
            </a:r>
            <a:r>
              <a:rPr lang="fa-IR" sz="2200" b="1" dirty="0">
                <a:cs typeface="B Compset" pitchFamily="2" charset="-78"/>
              </a:rPr>
              <a:t> </a:t>
            </a:r>
            <a:r>
              <a:rPr lang="fa-IR" sz="2200" b="1" dirty="0" err="1">
                <a:cs typeface="B Compset" pitchFamily="2" charset="-78"/>
              </a:rPr>
              <a:t>باللسان</a:t>
            </a:r>
            <a:r>
              <a:rPr lang="fa-IR" sz="2200" b="1" dirty="0">
                <a:cs typeface="B Compset" pitchFamily="2" charset="-78"/>
              </a:rPr>
              <a:t> و </a:t>
            </a:r>
            <a:r>
              <a:rPr lang="fa-IR" sz="2200" b="1" dirty="0" err="1">
                <a:cs typeface="B Compset" pitchFamily="2" charset="-78"/>
              </a:rPr>
              <a:t>الفٌ</a:t>
            </a:r>
            <a:r>
              <a:rPr lang="fa-IR" sz="2200" b="1" dirty="0">
                <a:cs typeface="B Compset" pitchFamily="2" charset="-78"/>
              </a:rPr>
              <a:t> </a:t>
            </a:r>
            <a:r>
              <a:rPr lang="fa-IR" sz="2200" b="1" dirty="0" err="1">
                <a:cs typeface="B Compset" pitchFamily="2" charset="-78"/>
              </a:rPr>
              <a:t>في</a:t>
            </a:r>
            <a:r>
              <a:rPr lang="fa-IR" sz="2200" b="1" dirty="0">
                <a:cs typeface="B Compset" pitchFamily="2" charset="-78"/>
              </a:rPr>
              <a:t> </a:t>
            </a:r>
            <a:r>
              <a:rPr lang="fa-IR" sz="2200" b="1" dirty="0" err="1">
                <a:cs typeface="B Compset" pitchFamily="2" charset="-78"/>
              </a:rPr>
              <a:t>الميزان</a:t>
            </a:r>
            <a:r>
              <a:rPr lang="fa-IR" sz="2200" b="1" dirty="0">
                <a:cs typeface="B Compset" pitchFamily="2" charset="-78"/>
              </a:rPr>
              <a:t> و </a:t>
            </a:r>
            <a:r>
              <a:rPr lang="fa-IR" sz="2200" b="1" dirty="0" err="1">
                <a:cs typeface="B Compset" pitchFamily="2" charset="-78"/>
              </a:rPr>
              <a:t>يطرد</a:t>
            </a:r>
            <a:r>
              <a:rPr lang="fa-IR" sz="2200" b="1" dirty="0">
                <a:cs typeface="B Compset" pitchFamily="2" charset="-78"/>
              </a:rPr>
              <a:t> </a:t>
            </a:r>
            <a:r>
              <a:rPr lang="fa-IR" sz="2200" b="1" dirty="0" err="1">
                <a:cs typeface="B Compset" pitchFamily="2" charset="-78"/>
              </a:rPr>
              <a:t>الشيطان</a:t>
            </a:r>
            <a:r>
              <a:rPr lang="fa-IR" sz="2200" b="1" dirty="0">
                <a:cs typeface="B Compset" pitchFamily="2" charset="-78"/>
              </a:rPr>
              <a:t> و </a:t>
            </a:r>
            <a:r>
              <a:rPr lang="fa-IR" sz="2200" b="1" dirty="0" err="1">
                <a:cs typeface="B Compset" pitchFamily="2" charset="-78"/>
              </a:rPr>
              <a:t>يرضي</a:t>
            </a:r>
            <a:r>
              <a:rPr lang="fa-IR" sz="2200" b="1" dirty="0">
                <a:cs typeface="B Compset" pitchFamily="2" charset="-78"/>
              </a:rPr>
              <a:t> </a:t>
            </a:r>
            <a:r>
              <a:rPr lang="fa-IR" sz="2200" b="1" dirty="0" err="1">
                <a:cs typeface="B Compset" pitchFamily="2" charset="-78"/>
              </a:rPr>
              <a:t>الرحمان</a:t>
            </a:r>
            <a:r>
              <a:rPr lang="fa-IR" sz="2200" b="1" dirty="0">
                <a:cs typeface="B Compset" pitchFamily="2" charset="-78"/>
              </a:rPr>
              <a:t>. </a:t>
            </a:r>
            <a:endParaRPr lang="fa-IR" sz="2200" b="1" dirty="0" smtClean="0">
              <a:cs typeface="B Compset" pitchFamily="2" charset="-78"/>
            </a:endParaRPr>
          </a:p>
          <a:p>
            <a:pPr marL="0" indent="0" algn="ctr">
              <a:buNone/>
            </a:pPr>
            <a:r>
              <a:rPr lang="fa-IR" sz="2200" b="1" dirty="0" smtClean="0">
                <a:cs typeface="B Compset" pitchFamily="2" charset="-78"/>
              </a:rPr>
              <a:t>لعن </a:t>
            </a:r>
            <a:r>
              <a:rPr lang="fa-IR" sz="2200" b="1" dirty="0" err="1">
                <a:cs typeface="B Compset" pitchFamily="2" charset="-78"/>
              </a:rPr>
              <a:t>أعداء</a:t>
            </a:r>
            <a:r>
              <a:rPr lang="fa-IR" sz="2200" b="1" dirty="0">
                <a:cs typeface="B Compset" pitchFamily="2" charset="-78"/>
              </a:rPr>
              <a:t> </a:t>
            </a:r>
            <a:r>
              <a:rPr lang="fa-IR" sz="2200" b="1" dirty="0" err="1">
                <a:cs typeface="B Compset" pitchFamily="2" charset="-78"/>
              </a:rPr>
              <a:t>دين</a:t>
            </a:r>
            <a:r>
              <a:rPr lang="fa-IR" sz="2200" b="1" dirty="0">
                <a:cs typeface="B Compset" pitchFamily="2" charset="-78"/>
              </a:rPr>
              <a:t>: امام باقر </a:t>
            </a:r>
            <a:r>
              <a:rPr lang="fa-IR" sz="2200" b="1" dirty="0" err="1">
                <a:cs typeface="B Compset" pitchFamily="2" charset="-78"/>
              </a:rPr>
              <a:t>عليه‌السلام</a:t>
            </a:r>
            <a:r>
              <a:rPr lang="fa-IR" sz="2200" b="1" dirty="0">
                <a:cs typeface="B Compset" pitchFamily="2" charset="-78"/>
              </a:rPr>
              <a:t> بعد از نماز «</a:t>
            </a:r>
            <a:r>
              <a:rPr lang="fa-IR" sz="2200" b="1" dirty="0" err="1">
                <a:cs typeface="B Compset" pitchFamily="2" charset="-78"/>
              </a:rPr>
              <a:t>بني‌اميه</a:t>
            </a:r>
            <a:r>
              <a:rPr lang="fa-IR" sz="2200" b="1" dirty="0">
                <a:cs typeface="B Compset" pitchFamily="2" charset="-78"/>
              </a:rPr>
              <a:t>» را و امام صادق </a:t>
            </a:r>
            <a:r>
              <a:rPr lang="fa-IR" sz="2200" b="1" dirty="0" err="1">
                <a:cs typeface="B Compset" pitchFamily="2" charset="-78"/>
              </a:rPr>
              <a:t>عليه‌السلام</a:t>
            </a:r>
            <a:r>
              <a:rPr lang="fa-IR" sz="2200" b="1" dirty="0">
                <a:cs typeface="B Compset" pitchFamily="2" charset="-78"/>
              </a:rPr>
              <a:t> فلان و فلان و فلان و </a:t>
            </a:r>
            <a:r>
              <a:rPr lang="fa-IR" sz="2200" b="1" dirty="0" err="1">
                <a:cs typeface="B Compset" pitchFamily="2" charset="-78"/>
              </a:rPr>
              <a:t>معاويه</a:t>
            </a:r>
            <a:r>
              <a:rPr lang="fa-IR" sz="2200" b="1" dirty="0">
                <a:cs typeface="B Compset" pitchFamily="2" charset="-78"/>
              </a:rPr>
              <a:t> را، و </a:t>
            </a:r>
            <a:r>
              <a:rPr lang="fa-IR" sz="2200" b="1" dirty="0" err="1">
                <a:cs typeface="B Compset" pitchFamily="2" charset="-78"/>
              </a:rPr>
              <a:t>فلانه</a:t>
            </a:r>
            <a:r>
              <a:rPr lang="fa-IR" sz="2200" b="1" dirty="0">
                <a:cs typeface="B Compset" pitchFamily="2" charset="-78"/>
              </a:rPr>
              <a:t> و </a:t>
            </a:r>
            <a:r>
              <a:rPr lang="fa-IR" sz="2200" b="1" dirty="0" err="1">
                <a:cs typeface="B Compset" pitchFamily="2" charset="-78"/>
              </a:rPr>
              <a:t>فلانه</a:t>
            </a:r>
            <a:r>
              <a:rPr lang="fa-IR" sz="2200" b="1" dirty="0">
                <a:cs typeface="B Compset" pitchFamily="2" charset="-78"/>
              </a:rPr>
              <a:t> و هند و ام حکم -خواهر </a:t>
            </a:r>
            <a:r>
              <a:rPr lang="fa-IR" sz="2200" b="1" dirty="0" err="1">
                <a:cs typeface="B Compset" pitchFamily="2" charset="-78"/>
              </a:rPr>
              <a:t>معاويه</a:t>
            </a:r>
            <a:r>
              <a:rPr lang="fa-IR" sz="2200" b="1" dirty="0">
                <a:cs typeface="B Compset" pitchFamily="2" charset="-78"/>
              </a:rPr>
              <a:t>- را لعنت </a:t>
            </a:r>
            <a:r>
              <a:rPr lang="fa-IR" sz="2200" b="1" dirty="0" err="1">
                <a:cs typeface="B Compset" pitchFamily="2" charset="-78"/>
              </a:rPr>
              <a:t>مي‌فرمودند</a:t>
            </a:r>
            <a:r>
              <a:rPr lang="fa-IR" sz="2200" b="1" dirty="0" smtClean="0">
                <a:cs typeface="B Compset" pitchFamily="2" charset="-78"/>
              </a:rPr>
              <a:t>.</a:t>
            </a:r>
          </a:p>
          <a:p>
            <a:pPr marL="0" indent="0" algn="ctr">
              <a:buNone/>
            </a:pPr>
            <a:r>
              <a:rPr lang="fa-IR" sz="2200" b="1" dirty="0" err="1" smtClean="0">
                <a:cs typeface="2  Kamran" pitchFamily="2" charset="-78"/>
              </a:rPr>
              <a:t>وسائل</a:t>
            </a:r>
            <a:r>
              <a:rPr lang="fa-IR" sz="2200" b="1" dirty="0" smtClean="0">
                <a:cs typeface="2  Kamran" pitchFamily="2" charset="-78"/>
              </a:rPr>
              <a:t> </a:t>
            </a:r>
            <a:r>
              <a:rPr lang="fa-IR" sz="2200" b="1" dirty="0" err="1">
                <a:cs typeface="2  Kamran" pitchFamily="2" charset="-78"/>
              </a:rPr>
              <a:t>الشیعه</a:t>
            </a:r>
            <a:r>
              <a:rPr lang="fa-IR" sz="2200" b="1" dirty="0">
                <a:cs typeface="2  Kamran" pitchFamily="2" charset="-78"/>
              </a:rPr>
              <a:t> باب19 از ابواب </a:t>
            </a:r>
            <a:r>
              <a:rPr lang="fa-IR" sz="2200" b="1" dirty="0" err="1">
                <a:cs typeface="2  Kamran" pitchFamily="2" charset="-78"/>
              </a:rPr>
              <a:t>تعقيب</a:t>
            </a:r>
            <a:r>
              <a:rPr lang="fa-IR" sz="2200" b="1" dirty="0">
                <a:cs typeface="2  Kamran" pitchFamily="2" charset="-78"/>
              </a:rPr>
              <a:t>. </a:t>
            </a:r>
          </a:p>
        </p:txBody>
      </p:sp>
    </p:spTree>
    <p:extLst>
      <p:ext uri="{BB962C8B-B14F-4D97-AF65-F5344CB8AC3E}">
        <p14:creationId xmlns:p14="http://schemas.microsoft.com/office/powerpoint/2010/main" val="3204958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fade">
                                      <p:cBhvr>
                                        <p:cTn id="77" dur="1000"/>
                                        <p:tgtEl>
                                          <p:spTgt spid="4">
                                            <p:txEl>
                                              <p:pRg st="9" end="9"/>
                                            </p:txEl>
                                          </p:spTgt>
                                        </p:tgtEl>
                                      </p:cBhvr>
                                    </p:animEffect>
                                    <p:anim calcmode="lin" valueType="num">
                                      <p:cBhvr>
                                        <p:cTn id="7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fade">
                                      <p:cBhvr>
                                        <p:cTn id="84" dur="1000"/>
                                        <p:tgtEl>
                                          <p:spTgt spid="4">
                                            <p:txEl>
                                              <p:pRg st="10" end="10"/>
                                            </p:txEl>
                                          </p:spTgt>
                                        </p:tgtEl>
                                      </p:cBhvr>
                                    </p:animEffect>
                                    <p:anim calcmode="lin" valueType="num">
                                      <p:cBhvr>
                                        <p:cTn id="8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7504" y="116632"/>
            <a:ext cx="8928000" cy="6696000"/>
          </a:xfrm>
          <a:prstGeom prst="roundRect">
            <a:avLst>
              <a:gd name="adj" fmla="val 3034"/>
            </a:avLst>
          </a:prstGeom>
          <a:solidFill>
            <a:srgbClr val="002600"/>
          </a:solidFill>
          <a:ln w="76200">
            <a:noFill/>
          </a:ln>
          <a:effectLst>
            <a:glow rad="101600">
              <a:schemeClr val="bg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6000" b="1" dirty="0">
                <a:solidFill>
                  <a:prstClr val="white"/>
                </a:solidFill>
                <a:cs typeface="B Titr" pitchFamily="2" charset="-78"/>
              </a:rPr>
              <a:t>8- </a:t>
            </a:r>
            <a:r>
              <a:rPr lang="fa-IR" sz="6000" b="1" dirty="0" err="1">
                <a:solidFill>
                  <a:prstClr val="white"/>
                </a:solidFill>
                <a:cs typeface="B Titr" pitchFamily="2" charset="-78"/>
              </a:rPr>
              <a:t>سجدة</a:t>
            </a:r>
            <a:r>
              <a:rPr lang="fa-IR" sz="6000" b="1" dirty="0">
                <a:solidFill>
                  <a:prstClr val="white"/>
                </a:solidFill>
                <a:cs typeface="B Titr" pitchFamily="2" charset="-78"/>
              </a:rPr>
              <a:t> </a:t>
            </a:r>
            <a:r>
              <a:rPr lang="fa-IR" sz="6000" b="1" dirty="0" err="1">
                <a:solidFill>
                  <a:prstClr val="white"/>
                </a:solidFill>
                <a:cs typeface="B Titr" pitchFamily="2" charset="-78"/>
              </a:rPr>
              <a:t>شكر</a:t>
            </a:r>
            <a:r>
              <a:rPr lang="fa-IR" sz="6000" b="1" dirty="0">
                <a:solidFill>
                  <a:prstClr val="white"/>
                </a:solidFill>
                <a:cs typeface="B Titr" pitchFamily="2" charset="-78"/>
              </a:rPr>
              <a:t> </a:t>
            </a:r>
          </a:p>
          <a:p>
            <a:pPr algn="justLow" rtl="1"/>
            <a:r>
              <a:rPr lang="fa-IR" dirty="0">
                <a:solidFill>
                  <a:prstClr val="white"/>
                </a:solidFill>
                <a:cs typeface="2  Kamran" pitchFamily="2" charset="-78"/>
              </a:rPr>
              <a:t>عن </a:t>
            </a:r>
            <a:r>
              <a:rPr lang="fa-IR" dirty="0" err="1">
                <a:solidFill>
                  <a:prstClr val="white"/>
                </a:solidFill>
                <a:cs typeface="2  Kamran" pitchFamily="2" charset="-78"/>
              </a:rPr>
              <a:t>أبي</a:t>
            </a:r>
            <a:r>
              <a:rPr lang="fa-IR" dirty="0">
                <a:solidFill>
                  <a:prstClr val="white"/>
                </a:solidFill>
                <a:cs typeface="2  Kamran" pitchFamily="2" charset="-78"/>
              </a:rPr>
              <a:t> </a:t>
            </a:r>
            <a:r>
              <a:rPr lang="fa-IR" dirty="0" err="1">
                <a:solidFill>
                  <a:prstClr val="white"/>
                </a:solidFill>
                <a:cs typeface="2  Kamran" pitchFamily="2" charset="-78"/>
              </a:rPr>
              <a:t>الحسن</a:t>
            </a:r>
            <a:r>
              <a:rPr lang="fa-IR" dirty="0">
                <a:solidFill>
                  <a:prstClr val="white"/>
                </a:solidFill>
                <a:cs typeface="2  Kamran" pitchFamily="2" charset="-78"/>
              </a:rPr>
              <a:t> </a:t>
            </a:r>
            <a:r>
              <a:rPr lang="fa-IR" dirty="0" err="1">
                <a:solidFill>
                  <a:prstClr val="white"/>
                </a:solidFill>
                <a:cs typeface="2  Kamran" pitchFamily="2" charset="-78"/>
              </a:rPr>
              <a:t>الرضا</a:t>
            </a:r>
            <a:r>
              <a:rPr lang="fa-IR" dirty="0">
                <a:solidFill>
                  <a:prstClr val="white"/>
                </a:solidFill>
                <a:cs typeface="2  Kamran" pitchFamily="2" charset="-78"/>
              </a:rPr>
              <a:t> </a:t>
            </a:r>
            <a:r>
              <a:rPr lang="fa-IR" sz="1400" dirty="0" err="1">
                <a:solidFill>
                  <a:prstClr val="white"/>
                </a:solidFill>
                <a:cs typeface="2  Kamran" pitchFamily="2" charset="-78"/>
              </a:rPr>
              <a:t>عليه‌السلام</a:t>
            </a:r>
            <a:r>
              <a:rPr lang="fa-IR" dirty="0">
                <a:solidFill>
                  <a:prstClr val="white"/>
                </a:solidFill>
                <a:cs typeface="2  Kamran" pitchFamily="2" charset="-78"/>
              </a:rPr>
              <a:t> قال:</a:t>
            </a:r>
          </a:p>
          <a:p>
            <a:pPr algn="justLow" rtl="1"/>
            <a:r>
              <a:rPr lang="fa-IR" sz="2400" b="1" dirty="0">
                <a:solidFill>
                  <a:srgbClr val="FFFF00"/>
                </a:solidFill>
                <a:cs typeface="B Roya" pitchFamily="2" charset="-78"/>
              </a:rPr>
              <a:t>سجده بعد از نماز </a:t>
            </a:r>
            <a:r>
              <a:rPr lang="fa-IR" sz="2400" b="1" dirty="0" err="1">
                <a:solidFill>
                  <a:srgbClr val="FFFF00"/>
                </a:solidFill>
                <a:cs typeface="B Roya" pitchFamily="2" charset="-78"/>
              </a:rPr>
              <a:t>فريضه</a:t>
            </a:r>
            <a:r>
              <a:rPr lang="fa-IR" sz="2400" b="1" dirty="0">
                <a:solidFill>
                  <a:srgbClr val="FFFF00"/>
                </a:solidFill>
                <a:cs typeface="B Roya" pitchFamily="2" charset="-78"/>
              </a:rPr>
              <a:t> به خاطر </a:t>
            </a:r>
            <a:r>
              <a:rPr lang="fa-IR" sz="2400" b="1" dirty="0" err="1">
                <a:solidFill>
                  <a:srgbClr val="FFFF00"/>
                </a:solidFill>
                <a:cs typeface="B Roya" pitchFamily="2" charset="-78"/>
              </a:rPr>
              <a:t>تشكّر</a:t>
            </a:r>
            <a:r>
              <a:rPr lang="fa-IR" sz="2400" b="1" dirty="0">
                <a:solidFill>
                  <a:srgbClr val="FFFF00"/>
                </a:solidFill>
                <a:cs typeface="B Roya" pitchFamily="2" charset="-78"/>
              </a:rPr>
              <a:t> نمودن بنده است از خداوند متعال </a:t>
            </a:r>
            <a:r>
              <a:rPr lang="fa-IR" sz="2400" b="1" dirty="0" err="1">
                <a:solidFill>
                  <a:srgbClr val="FFFF00"/>
                </a:solidFill>
                <a:cs typeface="B Roya" pitchFamily="2" charset="-78"/>
              </a:rPr>
              <a:t>كه</a:t>
            </a:r>
            <a:r>
              <a:rPr lang="fa-IR" sz="2400" b="1" dirty="0">
                <a:solidFill>
                  <a:srgbClr val="FFFF00"/>
                </a:solidFill>
                <a:cs typeface="B Roya" pitchFamily="2" charset="-78"/>
              </a:rPr>
              <a:t> او را موفّق ساخت بر </a:t>
            </a:r>
            <a:r>
              <a:rPr lang="fa-IR" sz="2400" b="1" dirty="0" err="1">
                <a:solidFill>
                  <a:srgbClr val="FFFF00"/>
                </a:solidFill>
                <a:cs typeface="B Roya" pitchFamily="2" charset="-78"/>
              </a:rPr>
              <a:t>اداء</a:t>
            </a:r>
            <a:r>
              <a:rPr lang="fa-IR" sz="2400" b="1" dirty="0">
                <a:solidFill>
                  <a:srgbClr val="FFFF00"/>
                </a:solidFill>
                <a:cs typeface="B Roya" pitchFamily="2" charset="-78"/>
              </a:rPr>
              <a:t> واجب و انجام </a:t>
            </a:r>
            <a:r>
              <a:rPr lang="fa-IR" sz="2400" b="1" dirty="0" err="1">
                <a:solidFill>
                  <a:srgbClr val="FFFF00"/>
                </a:solidFill>
                <a:cs typeface="B Roya" pitchFamily="2" charset="-78"/>
              </a:rPr>
              <a:t>فريضه</a:t>
            </a:r>
            <a:r>
              <a:rPr lang="fa-IR" sz="2400" b="1" dirty="0">
                <a:solidFill>
                  <a:srgbClr val="FFFF00"/>
                </a:solidFill>
                <a:cs typeface="B Roya" pitchFamily="2" charset="-78"/>
              </a:rPr>
              <a:t> و </a:t>
            </a:r>
            <a:r>
              <a:rPr lang="fa-IR" sz="2400" b="1" dirty="0" err="1">
                <a:solidFill>
                  <a:srgbClr val="FFFF00"/>
                </a:solidFill>
                <a:cs typeface="B Roya" pitchFamily="2" charset="-78"/>
              </a:rPr>
              <a:t>كمترين</a:t>
            </a:r>
            <a:r>
              <a:rPr lang="fa-IR" sz="2400" b="1" dirty="0">
                <a:solidFill>
                  <a:srgbClr val="FFFF00"/>
                </a:solidFill>
                <a:cs typeface="B Roya" pitchFamily="2" charset="-78"/>
              </a:rPr>
              <a:t> </a:t>
            </a:r>
            <a:r>
              <a:rPr lang="fa-IR" sz="2400" b="1" dirty="0" err="1">
                <a:solidFill>
                  <a:srgbClr val="FFFF00"/>
                </a:solidFill>
                <a:cs typeface="B Roya" pitchFamily="2" charset="-78"/>
              </a:rPr>
              <a:t>عبارتى</a:t>
            </a:r>
            <a:r>
              <a:rPr lang="fa-IR" sz="2400" b="1" dirty="0">
                <a:solidFill>
                  <a:srgbClr val="FFFF00"/>
                </a:solidFill>
                <a:cs typeface="B Roya" pitchFamily="2" charset="-78"/>
              </a:rPr>
              <a:t> </a:t>
            </a:r>
            <a:r>
              <a:rPr lang="fa-IR" sz="2400" b="1" dirty="0" err="1">
                <a:solidFill>
                  <a:srgbClr val="FFFF00"/>
                </a:solidFill>
                <a:cs typeface="B Roya" pitchFamily="2" charset="-78"/>
              </a:rPr>
              <a:t>كه</a:t>
            </a:r>
            <a:r>
              <a:rPr lang="fa-IR" sz="2400" b="1" dirty="0">
                <a:solidFill>
                  <a:srgbClr val="FFFF00"/>
                </a:solidFill>
                <a:cs typeface="B Roya" pitchFamily="2" charset="-78"/>
              </a:rPr>
              <a:t> در آن </a:t>
            </a:r>
            <a:r>
              <a:rPr lang="fa-IR" sz="2400" b="1" dirty="0" err="1">
                <a:solidFill>
                  <a:srgbClr val="FFFF00"/>
                </a:solidFill>
                <a:cs typeface="B Roya" pitchFamily="2" charset="-78"/>
              </a:rPr>
              <a:t>مجزى</a:t>
            </a:r>
            <a:r>
              <a:rPr lang="fa-IR" sz="2400" b="1" dirty="0">
                <a:solidFill>
                  <a:srgbClr val="FFFF00"/>
                </a:solidFill>
                <a:cs typeface="B Roya" pitchFamily="2" charset="-78"/>
              </a:rPr>
              <a:t> </a:t>
            </a:r>
            <a:r>
              <a:rPr lang="fa-IR" sz="2400" b="1" dirty="0" err="1">
                <a:solidFill>
                  <a:srgbClr val="FFFF00"/>
                </a:solidFill>
                <a:cs typeface="B Roya" pitchFamily="2" charset="-78"/>
              </a:rPr>
              <a:t>مى‏باشد</a:t>
            </a:r>
            <a:r>
              <a:rPr lang="fa-IR" sz="2400" b="1" dirty="0">
                <a:solidFill>
                  <a:srgbClr val="FFFF00"/>
                </a:solidFill>
                <a:cs typeface="B Roya" pitchFamily="2" charset="-78"/>
              </a:rPr>
              <a:t> آن است </a:t>
            </a:r>
            <a:r>
              <a:rPr lang="fa-IR" sz="2400" b="1" dirty="0" err="1">
                <a:solidFill>
                  <a:srgbClr val="FFFF00"/>
                </a:solidFill>
                <a:cs typeface="B Roya" pitchFamily="2" charset="-78"/>
              </a:rPr>
              <a:t>كه</a:t>
            </a:r>
            <a:r>
              <a:rPr lang="fa-IR" sz="2400" b="1" dirty="0">
                <a:solidFill>
                  <a:srgbClr val="FFFF00"/>
                </a:solidFill>
                <a:cs typeface="B Roya" pitchFamily="2" charset="-78"/>
              </a:rPr>
              <a:t> دو مرتبه </a:t>
            </a:r>
            <a:r>
              <a:rPr lang="fa-IR" sz="2400" b="1" dirty="0" err="1">
                <a:solidFill>
                  <a:srgbClr val="FFFF00"/>
                </a:solidFill>
                <a:cs typeface="B Roya" pitchFamily="2" charset="-78"/>
              </a:rPr>
              <a:t>بگويد</a:t>
            </a:r>
            <a:r>
              <a:rPr lang="fa-IR" sz="2400" b="1" dirty="0">
                <a:solidFill>
                  <a:srgbClr val="FFFF00"/>
                </a:solidFill>
                <a:cs typeface="B Roya" pitchFamily="2" charset="-78"/>
              </a:rPr>
              <a:t>: </a:t>
            </a:r>
            <a:r>
              <a:rPr lang="fa-IR" sz="2400" b="1" dirty="0" err="1">
                <a:solidFill>
                  <a:srgbClr val="FF0000"/>
                </a:solidFill>
                <a:cs typeface="B Roya" pitchFamily="2" charset="-78"/>
              </a:rPr>
              <a:t>شكرا</a:t>
            </a:r>
            <a:r>
              <a:rPr lang="fa-IR" sz="2400" b="1" dirty="0">
                <a:solidFill>
                  <a:srgbClr val="FF0000"/>
                </a:solidFill>
                <a:cs typeface="B Roya" pitchFamily="2" charset="-78"/>
              </a:rPr>
              <a:t> </a:t>
            </a:r>
            <a:r>
              <a:rPr lang="fa-IR" sz="2400" b="1" dirty="0" err="1">
                <a:solidFill>
                  <a:srgbClr val="FF0000"/>
                </a:solidFill>
                <a:cs typeface="B Roya" pitchFamily="2" charset="-78"/>
              </a:rPr>
              <a:t>للَّه</a:t>
            </a:r>
            <a:r>
              <a:rPr lang="fa-IR" sz="2400" b="1" dirty="0">
                <a:solidFill>
                  <a:srgbClr val="FF0000"/>
                </a:solidFill>
                <a:cs typeface="B Roya" pitchFamily="2" charset="-78"/>
              </a:rPr>
              <a:t> </a:t>
            </a:r>
            <a:r>
              <a:rPr lang="fa-IR" sz="2400" b="1" dirty="0" err="1">
                <a:solidFill>
                  <a:srgbClr val="FF0000"/>
                </a:solidFill>
                <a:cs typeface="B Roya" pitchFamily="2" charset="-78"/>
              </a:rPr>
              <a:t>على</a:t>
            </a:r>
            <a:r>
              <a:rPr lang="fa-IR" sz="2400" b="1" dirty="0">
                <a:solidFill>
                  <a:srgbClr val="FF0000"/>
                </a:solidFill>
                <a:cs typeface="B Roya" pitchFamily="2" charset="-78"/>
              </a:rPr>
              <a:t> ما </a:t>
            </a:r>
            <a:r>
              <a:rPr lang="fa-IR" sz="2400" b="1" dirty="0" err="1">
                <a:solidFill>
                  <a:srgbClr val="FF0000"/>
                </a:solidFill>
                <a:cs typeface="B Roya" pitchFamily="2" charset="-78"/>
              </a:rPr>
              <a:t>وفّقنى</a:t>
            </a:r>
            <a:r>
              <a:rPr lang="fa-IR" sz="2400" b="1" dirty="0">
                <a:solidFill>
                  <a:srgbClr val="FF0000"/>
                </a:solidFill>
                <a:cs typeface="B Roya" pitchFamily="2" charset="-78"/>
              </a:rPr>
              <a:t> له من </a:t>
            </a:r>
            <a:r>
              <a:rPr lang="fa-IR" sz="2400" b="1" dirty="0" err="1">
                <a:solidFill>
                  <a:srgbClr val="FF0000"/>
                </a:solidFill>
                <a:cs typeface="B Roya" pitchFamily="2" charset="-78"/>
              </a:rPr>
              <a:t>خدمته</a:t>
            </a:r>
            <a:r>
              <a:rPr lang="fa-IR" sz="2400" b="1" dirty="0">
                <a:solidFill>
                  <a:srgbClr val="FF0000"/>
                </a:solidFill>
                <a:cs typeface="B Roya" pitchFamily="2" charset="-78"/>
              </a:rPr>
              <a:t> و </a:t>
            </a:r>
            <a:r>
              <a:rPr lang="fa-IR" sz="2400" b="1" dirty="0" err="1">
                <a:solidFill>
                  <a:srgbClr val="FF0000"/>
                </a:solidFill>
                <a:cs typeface="B Roya" pitchFamily="2" charset="-78"/>
              </a:rPr>
              <a:t>اداء</a:t>
            </a:r>
            <a:r>
              <a:rPr lang="fa-IR" sz="2400" b="1" dirty="0">
                <a:solidFill>
                  <a:srgbClr val="FF0000"/>
                </a:solidFill>
                <a:cs typeface="B Roya" pitchFamily="2" charset="-78"/>
              </a:rPr>
              <a:t> </a:t>
            </a:r>
            <a:r>
              <a:rPr lang="fa-IR" sz="2400" b="1" dirty="0" err="1">
                <a:solidFill>
                  <a:srgbClr val="FF0000"/>
                </a:solidFill>
                <a:cs typeface="B Roya" pitchFamily="2" charset="-78"/>
              </a:rPr>
              <a:t>فرضه</a:t>
            </a:r>
            <a:r>
              <a:rPr lang="fa-IR" sz="2400" b="1" dirty="0">
                <a:solidFill>
                  <a:srgbClr val="FF0000"/>
                </a:solidFill>
                <a:cs typeface="B Roya" pitchFamily="2" charset="-78"/>
              </a:rPr>
              <a:t>. </a:t>
            </a:r>
            <a:r>
              <a:rPr lang="fa-IR" sz="2400" b="1" dirty="0" err="1">
                <a:solidFill>
                  <a:srgbClr val="FFFF00"/>
                </a:solidFill>
                <a:cs typeface="B Roya" pitchFamily="2" charset="-78"/>
              </a:rPr>
              <a:t>يعنى</a:t>
            </a:r>
            <a:r>
              <a:rPr lang="fa-IR" sz="2400" b="1" dirty="0">
                <a:solidFill>
                  <a:srgbClr val="FFFF00"/>
                </a:solidFill>
                <a:cs typeface="B Roya" pitchFamily="2" charset="-78"/>
              </a:rPr>
              <a:t>: </a:t>
            </a:r>
            <a:r>
              <a:rPr lang="fa-IR" sz="2400" b="1" dirty="0" err="1">
                <a:solidFill>
                  <a:srgbClr val="FFFF00"/>
                </a:solidFill>
                <a:cs typeface="B Roya" pitchFamily="2" charset="-78"/>
              </a:rPr>
              <a:t>اين</a:t>
            </a:r>
            <a:r>
              <a:rPr lang="fa-IR" sz="2400" b="1" dirty="0">
                <a:solidFill>
                  <a:srgbClr val="FFFF00"/>
                </a:solidFill>
                <a:cs typeface="B Roya" pitchFamily="2" charset="-78"/>
              </a:rPr>
              <a:t> سجده از من به جهت </a:t>
            </a:r>
            <a:r>
              <a:rPr lang="fa-IR" sz="2400" b="1" dirty="0" err="1">
                <a:solidFill>
                  <a:srgbClr val="FFFF00"/>
                </a:solidFill>
                <a:cs typeface="B Roya" pitchFamily="2" charset="-78"/>
              </a:rPr>
              <a:t>شكر</a:t>
            </a:r>
            <a:r>
              <a:rPr lang="fa-IR" sz="2400" b="1" dirty="0">
                <a:solidFill>
                  <a:srgbClr val="FFFF00"/>
                </a:solidFill>
                <a:cs typeface="B Roya" pitchFamily="2" charset="-78"/>
              </a:rPr>
              <a:t> خدا و </a:t>
            </a:r>
            <a:r>
              <a:rPr lang="fa-IR" sz="2400" b="1" dirty="0" err="1">
                <a:solidFill>
                  <a:srgbClr val="FFFF00"/>
                </a:solidFill>
                <a:cs typeface="B Roya" pitchFamily="2" charset="-78"/>
              </a:rPr>
              <a:t>تشكر</a:t>
            </a:r>
            <a:r>
              <a:rPr lang="fa-IR" sz="2400" b="1" dirty="0">
                <a:solidFill>
                  <a:srgbClr val="FFFF00"/>
                </a:solidFill>
                <a:cs typeface="B Roya" pitchFamily="2" charset="-78"/>
              </a:rPr>
              <a:t> از </a:t>
            </a:r>
            <a:r>
              <a:rPr lang="fa-IR" sz="2400" b="1" dirty="0" err="1">
                <a:solidFill>
                  <a:srgbClr val="FFFF00"/>
                </a:solidFill>
                <a:cs typeface="B Roya" pitchFamily="2" charset="-78"/>
              </a:rPr>
              <a:t>بارى</a:t>
            </a:r>
            <a:r>
              <a:rPr lang="fa-IR" sz="2400" b="1" dirty="0">
                <a:solidFill>
                  <a:srgbClr val="FFFF00"/>
                </a:solidFill>
                <a:cs typeface="B Roya" pitchFamily="2" charset="-78"/>
              </a:rPr>
              <a:t> </a:t>
            </a:r>
            <a:r>
              <a:rPr lang="fa-IR" sz="2400" b="1" dirty="0" err="1">
                <a:solidFill>
                  <a:srgbClr val="FFFF00"/>
                </a:solidFill>
                <a:cs typeface="B Roya" pitchFamily="2" charset="-78"/>
              </a:rPr>
              <a:t>تعالى</a:t>
            </a:r>
            <a:r>
              <a:rPr lang="fa-IR" sz="2400" b="1" dirty="0">
                <a:solidFill>
                  <a:srgbClr val="FFFF00"/>
                </a:solidFill>
                <a:cs typeface="B Roya" pitchFamily="2" charset="-78"/>
              </a:rPr>
              <a:t> است </a:t>
            </a:r>
            <a:r>
              <a:rPr lang="fa-IR" sz="2400" b="1" dirty="0" err="1">
                <a:solidFill>
                  <a:srgbClr val="FFFF00"/>
                </a:solidFill>
                <a:cs typeface="B Roya" pitchFamily="2" charset="-78"/>
              </a:rPr>
              <a:t>كه</a:t>
            </a:r>
            <a:r>
              <a:rPr lang="fa-IR" sz="2400" b="1" dirty="0">
                <a:solidFill>
                  <a:srgbClr val="FFFF00"/>
                </a:solidFill>
                <a:cs typeface="B Roya" pitchFamily="2" charset="-78"/>
              </a:rPr>
              <a:t> مرا موفّق نمود بر خدمتش و </a:t>
            </a:r>
            <a:r>
              <a:rPr lang="fa-IR" sz="2400" b="1" dirty="0" err="1">
                <a:solidFill>
                  <a:srgbClr val="FFFF00"/>
                </a:solidFill>
                <a:cs typeface="B Roya" pitchFamily="2" charset="-78"/>
              </a:rPr>
              <a:t>اداء</a:t>
            </a:r>
            <a:r>
              <a:rPr lang="fa-IR" sz="2400" b="1" dirty="0">
                <a:solidFill>
                  <a:srgbClr val="FFFF00"/>
                </a:solidFill>
                <a:cs typeface="B Roya" pitchFamily="2" charset="-78"/>
              </a:rPr>
              <a:t> </a:t>
            </a:r>
            <a:r>
              <a:rPr lang="fa-IR" sz="2400" b="1" dirty="0" err="1">
                <a:solidFill>
                  <a:srgbClr val="FFFF00"/>
                </a:solidFill>
                <a:cs typeface="B Roya" pitchFamily="2" charset="-78"/>
              </a:rPr>
              <a:t>واجبش</a:t>
            </a:r>
            <a:r>
              <a:rPr lang="fa-IR" sz="2400" b="1" dirty="0">
                <a:solidFill>
                  <a:srgbClr val="FFFF00"/>
                </a:solidFill>
                <a:cs typeface="B Roya" pitchFamily="2" charset="-78"/>
              </a:rPr>
              <a:t>. </a:t>
            </a:r>
            <a:r>
              <a:rPr lang="fa-IR" sz="2400" b="1" dirty="0" err="1">
                <a:solidFill>
                  <a:srgbClr val="FFFF00"/>
                </a:solidFill>
                <a:cs typeface="B Roya" pitchFamily="2" charset="-78"/>
              </a:rPr>
              <a:t>بايد</a:t>
            </a:r>
            <a:r>
              <a:rPr lang="fa-IR" sz="2400" b="1" dirty="0">
                <a:solidFill>
                  <a:srgbClr val="FFFF00"/>
                </a:solidFill>
                <a:cs typeface="B Roya" pitchFamily="2" charset="-78"/>
              </a:rPr>
              <a:t> توجه داشت </a:t>
            </a:r>
            <a:r>
              <a:rPr lang="fa-IR" sz="2400" b="1" dirty="0" err="1">
                <a:solidFill>
                  <a:srgbClr val="FFFF00"/>
                </a:solidFill>
                <a:cs typeface="B Roya" pitchFamily="2" charset="-78"/>
              </a:rPr>
              <a:t>كه</a:t>
            </a:r>
            <a:r>
              <a:rPr lang="fa-IR" sz="2400" b="1" dirty="0">
                <a:solidFill>
                  <a:srgbClr val="FFFF00"/>
                </a:solidFill>
                <a:cs typeface="B Roya" pitchFamily="2" charset="-78"/>
              </a:rPr>
              <a:t> </a:t>
            </a:r>
            <a:r>
              <a:rPr lang="fa-IR" sz="2400" b="1" dirty="0" err="1">
                <a:solidFill>
                  <a:srgbClr val="FFFF00"/>
                </a:solidFill>
                <a:cs typeface="B Roya" pitchFamily="2" charset="-78"/>
              </a:rPr>
              <a:t>شكر</a:t>
            </a:r>
            <a:r>
              <a:rPr lang="fa-IR" sz="2400" b="1" dirty="0">
                <a:solidFill>
                  <a:srgbClr val="FFFF00"/>
                </a:solidFill>
                <a:cs typeface="B Roya" pitchFamily="2" charset="-78"/>
              </a:rPr>
              <a:t> موجب </a:t>
            </a:r>
            <a:r>
              <a:rPr lang="fa-IR" sz="2400" b="1" dirty="0" err="1">
                <a:solidFill>
                  <a:srgbClr val="FFFF00"/>
                </a:solidFill>
                <a:cs typeface="B Roya" pitchFamily="2" charset="-78"/>
              </a:rPr>
              <a:t>زياده</a:t>
            </a:r>
            <a:r>
              <a:rPr lang="fa-IR" sz="2400" b="1" dirty="0">
                <a:solidFill>
                  <a:srgbClr val="FFFF00"/>
                </a:solidFill>
                <a:cs typeface="B Roya" pitchFamily="2" charset="-78"/>
              </a:rPr>
              <a:t> </a:t>
            </a:r>
            <a:r>
              <a:rPr lang="fa-IR" sz="2400" b="1" dirty="0" err="1">
                <a:solidFill>
                  <a:srgbClr val="FFFF00"/>
                </a:solidFill>
                <a:cs typeface="B Roya" pitchFamily="2" charset="-78"/>
              </a:rPr>
              <a:t>توفيق</a:t>
            </a:r>
            <a:r>
              <a:rPr lang="fa-IR" sz="2400" b="1" dirty="0">
                <a:solidFill>
                  <a:srgbClr val="FFFF00"/>
                </a:solidFill>
                <a:cs typeface="B Roya" pitchFamily="2" charset="-78"/>
              </a:rPr>
              <a:t> بوده و اگر در نماز </a:t>
            </a:r>
            <a:r>
              <a:rPr lang="fa-IR" sz="2400" b="1" dirty="0" err="1">
                <a:solidFill>
                  <a:srgbClr val="FFFF00"/>
                </a:solidFill>
                <a:cs typeface="B Roya" pitchFamily="2" charset="-78"/>
              </a:rPr>
              <a:t>نقصانى</a:t>
            </a:r>
            <a:r>
              <a:rPr lang="fa-IR" sz="2400" b="1" dirty="0">
                <a:solidFill>
                  <a:srgbClr val="FFFF00"/>
                </a:solidFill>
                <a:cs typeface="B Roya" pitchFamily="2" charset="-78"/>
              </a:rPr>
              <a:t> واقع شده باشد با </a:t>
            </a:r>
            <a:r>
              <a:rPr lang="fa-IR" sz="2400" b="1" dirty="0" err="1">
                <a:solidFill>
                  <a:srgbClr val="FFFF00"/>
                </a:solidFill>
                <a:cs typeface="B Roya" pitchFamily="2" charset="-78"/>
              </a:rPr>
              <a:t>اين</a:t>
            </a:r>
            <a:r>
              <a:rPr lang="fa-IR" sz="2400" b="1" dirty="0">
                <a:solidFill>
                  <a:srgbClr val="FFFF00"/>
                </a:solidFill>
                <a:cs typeface="B Roya" pitchFamily="2" charset="-78"/>
              </a:rPr>
              <a:t> سجده تکمیل و </a:t>
            </a:r>
            <a:r>
              <a:rPr lang="fa-IR" sz="2400" b="1" dirty="0" err="1">
                <a:solidFill>
                  <a:srgbClr val="FFFF00"/>
                </a:solidFill>
                <a:cs typeface="B Roya" pitchFamily="2" charset="-78"/>
              </a:rPr>
              <a:t>ترميم</a:t>
            </a:r>
            <a:r>
              <a:rPr lang="fa-IR" sz="2400" b="1" dirty="0">
                <a:solidFill>
                  <a:srgbClr val="FFFF00"/>
                </a:solidFill>
                <a:cs typeface="B Roya" pitchFamily="2" charset="-78"/>
              </a:rPr>
              <a:t> </a:t>
            </a:r>
            <a:r>
              <a:rPr lang="fa-IR" sz="2400" b="1" dirty="0" err="1">
                <a:solidFill>
                  <a:srgbClr val="FFFF00"/>
                </a:solidFill>
                <a:cs typeface="B Roya" pitchFamily="2" charset="-78"/>
              </a:rPr>
              <a:t>مى‏گردد</a:t>
            </a:r>
            <a:r>
              <a:rPr lang="fa-IR" sz="2400" b="1" dirty="0">
                <a:solidFill>
                  <a:srgbClr val="FFFF00"/>
                </a:solidFill>
                <a:cs typeface="B Roya" pitchFamily="2" charset="-78"/>
              </a:rPr>
              <a:t>  </a:t>
            </a:r>
            <a:r>
              <a:rPr lang="fa-IR" sz="2400" b="1" dirty="0">
                <a:solidFill>
                  <a:srgbClr val="FFFF00"/>
                </a:solidFill>
                <a:cs typeface="2  Badr" pitchFamily="2" charset="-78"/>
              </a:rPr>
              <a:t> </a:t>
            </a:r>
            <a:r>
              <a:rPr lang="fa-IR" dirty="0">
                <a:solidFill>
                  <a:prstClr val="white"/>
                </a:solidFill>
                <a:cs typeface="2  Kamran" pitchFamily="2" charset="-78"/>
              </a:rPr>
              <a:t>علل </a:t>
            </a:r>
            <a:r>
              <a:rPr lang="fa-IR" dirty="0" err="1">
                <a:solidFill>
                  <a:prstClr val="white"/>
                </a:solidFill>
                <a:cs typeface="2  Kamran" pitchFamily="2" charset="-78"/>
              </a:rPr>
              <a:t>الشرائع</a:t>
            </a:r>
            <a:r>
              <a:rPr lang="fa-IR" dirty="0">
                <a:solidFill>
                  <a:prstClr val="white"/>
                </a:solidFill>
                <a:cs typeface="2  Kamran" pitchFamily="2" charset="-78"/>
              </a:rPr>
              <a:t>-ترجمه </a:t>
            </a:r>
            <a:r>
              <a:rPr lang="fa-IR" dirty="0" err="1">
                <a:solidFill>
                  <a:prstClr val="white"/>
                </a:solidFill>
                <a:cs typeface="2  Kamran" pitchFamily="2" charset="-78"/>
              </a:rPr>
              <a:t>ذهنى</a:t>
            </a:r>
            <a:r>
              <a:rPr lang="fa-IR" dirty="0">
                <a:solidFill>
                  <a:prstClr val="white"/>
                </a:solidFill>
                <a:cs typeface="2  Kamran" pitchFamily="2" charset="-78"/>
              </a:rPr>
              <a:t> </a:t>
            </a:r>
            <a:r>
              <a:rPr lang="fa-IR" dirty="0" err="1">
                <a:solidFill>
                  <a:prstClr val="white"/>
                </a:solidFill>
                <a:cs typeface="2  Kamran" pitchFamily="2" charset="-78"/>
              </a:rPr>
              <a:t>تهرانى</a:t>
            </a:r>
            <a:r>
              <a:rPr lang="fa-IR" dirty="0">
                <a:solidFill>
                  <a:prstClr val="white"/>
                </a:solidFill>
                <a:cs typeface="2  Kamran" pitchFamily="2" charset="-78"/>
              </a:rPr>
              <a:t>    ج‏2    171    باب هفتاد و نهم سر سجده </a:t>
            </a:r>
            <a:r>
              <a:rPr lang="fa-IR" dirty="0" err="1">
                <a:solidFill>
                  <a:prstClr val="white"/>
                </a:solidFill>
                <a:cs typeface="2  Kamran" pitchFamily="2" charset="-78"/>
              </a:rPr>
              <a:t>شكر</a:t>
            </a:r>
            <a:r>
              <a:rPr lang="fa-IR" dirty="0">
                <a:solidFill>
                  <a:prstClr val="white"/>
                </a:solidFill>
                <a:cs typeface="2  Kamran" pitchFamily="2" charset="-78"/>
              </a:rPr>
              <a:t> .....  ص : 171</a:t>
            </a:r>
          </a:p>
          <a:p>
            <a:pPr algn="justLow" rtl="1"/>
            <a:r>
              <a:rPr lang="fa-IR" sz="2800" dirty="0">
                <a:solidFill>
                  <a:prstClr val="white"/>
                </a:solidFill>
                <a:latin typeface="Times New Roman"/>
                <a:ea typeface="SimSun"/>
                <a:cs typeface="2  Compset" pitchFamily="2" charset="-78"/>
              </a:rPr>
              <a:t>قال </a:t>
            </a:r>
            <a:r>
              <a:rPr lang="fa-IR" sz="2800" dirty="0" err="1">
                <a:solidFill>
                  <a:prstClr val="white"/>
                </a:solidFill>
                <a:latin typeface="Times New Roman"/>
                <a:ea typeface="SimSun"/>
                <a:cs typeface="2  Compset" pitchFamily="2" charset="-78"/>
              </a:rPr>
              <a:t>الصادق</a:t>
            </a:r>
            <a:r>
              <a:rPr lang="fa-IR" sz="2800" dirty="0">
                <a:solidFill>
                  <a:prstClr val="white"/>
                </a:solidFill>
                <a:latin typeface="Times New Roman"/>
                <a:ea typeface="SimSun"/>
                <a:cs typeface="2  Compset" pitchFamily="2" charset="-78"/>
              </a:rPr>
              <a:t> </a:t>
            </a:r>
            <a:r>
              <a:rPr lang="fa-IR" sz="2400" dirty="0" err="1">
                <a:solidFill>
                  <a:prstClr val="white"/>
                </a:solidFill>
                <a:latin typeface="Times New Roman"/>
                <a:ea typeface="SimSun"/>
                <a:cs typeface="2  Compset" pitchFamily="2" charset="-78"/>
              </a:rPr>
              <a:t>عليه‌السلام</a:t>
            </a:r>
            <a:r>
              <a:rPr lang="fa-IR" sz="2800" dirty="0">
                <a:solidFill>
                  <a:prstClr val="white"/>
                </a:solidFill>
                <a:latin typeface="Times New Roman"/>
                <a:ea typeface="SimSun"/>
                <a:cs typeface="2  Compset" pitchFamily="2" charset="-78"/>
              </a:rPr>
              <a:t> : </a:t>
            </a:r>
            <a:r>
              <a:rPr lang="fa-IR" sz="2800" dirty="0" err="1">
                <a:solidFill>
                  <a:prstClr val="white"/>
                </a:solidFill>
                <a:latin typeface="Times New Roman"/>
                <a:ea typeface="SimSun"/>
                <a:cs typeface="2  Compset" pitchFamily="2" charset="-78"/>
              </a:rPr>
              <a:t>إنما</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اتخذ</a:t>
            </a:r>
            <a:r>
              <a:rPr lang="fa-IR" sz="2800" dirty="0">
                <a:solidFill>
                  <a:prstClr val="white"/>
                </a:solidFill>
                <a:latin typeface="Times New Roman"/>
                <a:ea typeface="SimSun"/>
                <a:cs typeface="2  Compset" pitchFamily="2" charset="-78"/>
              </a:rPr>
              <a:t> الله </a:t>
            </a:r>
            <a:r>
              <a:rPr lang="fa-IR" sz="2800" dirty="0" err="1">
                <a:solidFill>
                  <a:prstClr val="white"/>
                </a:solidFill>
                <a:latin typeface="Times New Roman"/>
                <a:ea typeface="SimSun"/>
                <a:cs typeface="2  Compset" pitchFamily="2" charset="-78"/>
              </a:rPr>
              <a:t>ابراهيمَ</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خليلاً</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لكثرة</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سجوده</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علي</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الأرض</a:t>
            </a:r>
            <a:endParaRPr lang="fa-IR" sz="2800" dirty="0">
              <a:solidFill>
                <a:prstClr val="white"/>
              </a:solidFill>
              <a:latin typeface="Times New Roman"/>
              <a:ea typeface="SimSun"/>
              <a:cs typeface="2  Compset" pitchFamily="2" charset="-78"/>
            </a:endParaRPr>
          </a:p>
          <a:p>
            <a:pPr indent="278130" algn="justLow" rtl="1"/>
            <a:endParaRPr lang="fa-IR" sz="2800" dirty="0">
              <a:solidFill>
                <a:prstClr val="white"/>
              </a:solidFill>
              <a:latin typeface="Times New Roman"/>
              <a:ea typeface="SimSun"/>
              <a:cs typeface="2  Compset" pitchFamily="2" charset="-78"/>
            </a:endParaRPr>
          </a:p>
          <a:p>
            <a:pPr indent="278130" algn="justLow" rtl="1"/>
            <a:r>
              <a:rPr lang="fa-IR" sz="2800" dirty="0">
                <a:solidFill>
                  <a:prstClr val="white"/>
                </a:solidFill>
                <a:latin typeface="Times New Roman"/>
                <a:ea typeface="SimSun"/>
                <a:cs typeface="2  Compset" pitchFamily="2" charset="-78"/>
              </a:rPr>
              <a:t>بهتر است انسان دو مرتبه </a:t>
            </a:r>
            <a:r>
              <a:rPr lang="fa-IR" sz="2800" dirty="0" err="1">
                <a:solidFill>
                  <a:prstClr val="white"/>
                </a:solidFill>
                <a:latin typeface="Times New Roman"/>
                <a:ea typeface="SimSun"/>
                <a:cs typeface="2  Compset" pitchFamily="2" charset="-78"/>
              </a:rPr>
              <a:t>سجده‌كند</a:t>
            </a:r>
            <a:r>
              <a:rPr lang="fa-IR" sz="2800" dirty="0">
                <a:solidFill>
                  <a:prstClr val="white"/>
                </a:solidFill>
                <a:latin typeface="Times New Roman"/>
                <a:ea typeface="SimSun"/>
                <a:cs typeface="2  Compset" pitchFamily="2" charset="-78"/>
              </a:rPr>
              <a:t>؛ به </a:t>
            </a:r>
            <a:r>
              <a:rPr lang="fa-IR" sz="2800" dirty="0" err="1">
                <a:solidFill>
                  <a:prstClr val="white"/>
                </a:solidFill>
                <a:latin typeface="Times New Roman"/>
                <a:ea typeface="SimSun"/>
                <a:cs typeface="2  Compset" pitchFamily="2" charset="-78"/>
              </a:rPr>
              <a:t>اين</a:t>
            </a:r>
            <a:r>
              <a:rPr lang="fa-IR" sz="2800" dirty="0">
                <a:solidFill>
                  <a:prstClr val="white"/>
                </a:solidFill>
                <a:latin typeface="Times New Roman"/>
                <a:ea typeface="SimSun"/>
                <a:cs typeface="2  Compset" pitchFamily="2" charset="-78"/>
              </a:rPr>
              <a:t> صورت </a:t>
            </a:r>
            <a:r>
              <a:rPr lang="fa-IR" sz="2800" dirty="0" err="1">
                <a:solidFill>
                  <a:prstClr val="white"/>
                </a:solidFill>
                <a:latin typeface="Times New Roman"/>
                <a:ea typeface="SimSun"/>
                <a:cs typeface="2  Compset" pitchFamily="2" charset="-78"/>
              </a:rPr>
              <a:t>كه</a:t>
            </a:r>
            <a:r>
              <a:rPr lang="fa-IR" sz="2800" dirty="0">
                <a:solidFill>
                  <a:prstClr val="white"/>
                </a:solidFill>
                <a:latin typeface="Times New Roman"/>
                <a:ea typeface="SimSun"/>
                <a:cs typeface="2  Compset" pitchFamily="2" charset="-78"/>
              </a:rPr>
              <a:t> بعد از سجده اول </a:t>
            </a:r>
            <a:r>
              <a:rPr lang="fa-IR" sz="2800" dirty="0" err="1">
                <a:solidFill>
                  <a:prstClr val="white"/>
                </a:solidFill>
                <a:latin typeface="Times New Roman"/>
                <a:ea typeface="SimSun"/>
                <a:cs typeface="2  Compset" pitchFamily="2" charset="-78"/>
              </a:rPr>
              <a:t>گونة</a:t>
            </a:r>
            <a:r>
              <a:rPr lang="fa-IR" sz="2800" dirty="0">
                <a:solidFill>
                  <a:prstClr val="white"/>
                </a:solidFill>
                <a:latin typeface="Times New Roman"/>
                <a:ea typeface="SimSun"/>
                <a:cs typeface="2  Compset" pitchFamily="2" charset="-78"/>
              </a:rPr>
              <a:t> راست و بعد </a:t>
            </a:r>
            <a:r>
              <a:rPr lang="fa-IR" sz="2800" dirty="0" err="1">
                <a:solidFill>
                  <a:prstClr val="white"/>
                </a:solidFill>
                <a:latin typeface="Times New Roman"/>
                <a:ea typeface="SimSun"/>
                <a:cs typeface="2  Compset" pitchFamily="2" charset="-78"/>
              </a:rPr>
              <a:t>گونة</a:t>
            </a:r>
            <a:r>
              <a:rPr lang="fa-IR" sz="2800" dirty="0">
                <a:solidFill>
                  <a:prstClr val="white"/>
                </a:solidFill>
                <a:latin typeface="Times New Roman"/>
                <a:ea typeface="SimSun"/>
                <a:cs typeface="2  Compset" pitchFamily="2" charset="-78"/>
              </a:rPr>
              <a:t> چپ را به </a:t>
            </a:r>
            <a:r>
              <a:rPr lang="fa-IR" sz="2800" dirty="0" err="1">
                <a:solidFill>
                  <a:prstClr val="white"/>
                </a:solidFill>
                <a:latin typeface="Times New Roman"/>
                <a:ea typeface="SimSun"/>
                <a:cs typeface="2  Compset" pitchFamily="2" charset="-78"/>
              </a:rPr>
              <a:t>خاك</a:t>
            </a:r>
            <a:r>
              <a:rPr lang="fa-IR" sz="2800" dirty="0">
                <a:solidFill>
                  <a:prstClr val="white"/>
                </a:solidFill>
                <a:latin typeface="Times New Roman"/>
                <a:ea typeface="SimSun"/>
                <a:cs typeface="2  Compset" pitchFamily="2" charset="-78"/>
              </a:rPr>
              <a:t> بمالد و مجددا سر بر </a:t>
            </a:r>
            <a:r>
              <a:rPr lang="fa-IR" sz="2800" dirty="0" err="1">
                <a:solidFill>
                  <a:prstClr val="white"/>
                </a:solidFill>
                <a:latin typeface="Times New Roman"/>
                <a:ea typeface="SimSun"/>
                <a:cs typeface="2  Compset" pitchFamily="2" charset="-78"/>
              </a:rPr>
              <a:t>خاك</a:t>
            </a:r>
            <a:r>
              <a:rPr lang="fa-IR" sz="2800" dirty="0">
                <a:solidFill>
                  <a:prstClr val="white"/>
                </a:solidFill>
                <a:latin typeface="Times New Roman"/>
                <a:ea typeface="SimSun"/>
                <a:cs typeface="2  Compset" pitchFamily="2" charset="-78"/>
              </a:rPr>
              <a:t> گذارد</a:t>
            </a:r>
            <a:endParaRPr lang="en-US" sz="2800" dirty="0">
              <a:solidFill>
                <a:prstClr val="white"/>
              </a:solidFill>
              <a:latin typeface="Times New Roman"/>
              <a:ea typeface="SimSun"/>
              <a:cs typeface="2  Compset" pitchFamily="2" charset="-78"/>
            </a:endParaRPr>
          </a:p>
          <a:p>
            <a:pPr algn="justLow" rtl="1"/>
            <a:r>
              <a:rPr lang="ar-SA" sz="2800" dirty="0">
                <a:solidFill>
                  <a:prstClr val="white"/>
                </a:solidFill>
                <a:latin typeface="Times New Roman"/>
                <a:ea typeface="SimSun"/>
                <a:cs typeface="2  Compset" pitchFamily="2" charset="-78"/>
              </a:rPr>
              <a:t>مستحب است كه انسان دست بر موضع سجدة خود بمالد و بعد به صورت (و ساير اعضاي)خود بكشد؛ </a:t>
            </a:r>
            <a:r>
              <a:rPr lang="fa-IR" sz="2800" dirty="0" err="1">
                <a:solidFill>
                  <a:prstClr val="white"/>
                </a:solidFill>
                <a:latin typeface="Times New Roman"/>
                <a:ea typeface="SimSun"/>
                <a:cs typeface="2  Compset" pitchFamily="2" charset="-78"/>
              </a:rPr>
              <a:t>فإنّه</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أمان</a:t>
            </a:r>
            <a:r>
              <a:rPr lang="fa-IR" sz="2800" dirty="0">
                <a:solidFill>
                  <a:prstClr val="white"/>
                </a:solidFill>
                <a:latin typeface="Times New Roman"/>
                <a:ea typeface="SimSun"/>
                <a:cs typeface="2  Compset" pitchFamily="2" charset="-78"/>
              </a:rPr>
              <a:t> من </a:t>
            </a:r>
            <a:r>
              <a:rPr lang="fa-IR" sz="2800" dirty="0" err="1">
                <a:solidFill>
                  <a:prstClr val="white"/>
                </a:solidFill>
                <a:latin typeface="Times New Roman"/>
                <a:ea typeface="SimSun"/>
                <a:cs typeface="2  Compset" pitchFamily="2" charset="-78"/>
              </a:rPr>
              <a:t>كلّ</a:t>
            </a:r>
            <a:r>
              <a:rPr lang="fa-IR" sz="2800" dirty="0">
                <a:solidFill>
                  <a:prstClr val="white"/>
                </a:solidFill>
                <a:latin typeface="Times New Roman"/>
                <a:ea typeface="SimSun"/>
                <a:cs typeface="2  Compset" pitchFamily="2" charset="-78"/>
              </a:rPr>
              <a:t> </a:t>
            </a:r>
            <a:r>
              <a:rPr lang="fa-IR" sz="2800" dirty="0" err="1">
                <a:solidFill>
                  <a:prstClr val="white"/>
                </a:solidFill>
                <a:latin typeface="Times New Roman"/>
                <a:ea typeface="SimSun"/>
                <a:cs typeface="2  Compset" pitchFamily="2" charset="-78"/>
              </a:rPr>
              <a:t>سمّم</a:t>
            </a:r>
            <a:r>
              <a:rPr lang="fa-IR" sz="2800" dirty="0">
                <a:solidFill>
                  <a:prstClr val="white"/>
                </a:solidFill>
                <a:latin typeface="Times New Roman"/>
                <a:ea typeface="SimSun"/>
                <a:cs typeface="2  Compset" pitchFamily="2" charset="-78"/>
              </a:rPr>
              <a:t> و </a:t>
            </a:r>
            <a:r>
              <a:rPr lang="fa-IR" sz="2800" dirty="0" err="1">
                <a:solidFill>
                  <a:prstClr val="white"/>
                </a:solidFill>
                <a:latin typeface="Times New Roman"/>
                <a:ea typeface="SimSun"/>
                <a:cs typeface="2  Compset" pitchFamily="2" charset="-78"/>
              </a:rPr>
              <a:t>داء</a:t>
            </a:r>
            <a:r>
              <a:rPr lang="fa-IR" sz="2800" dirty="0">
                <a:solidFill>
                  <a:prstClr val="white"/>
                </a:solidFill>
                <a:latin typeface="Times New Roman"/>
                <a:ea typeface="SimSun"/>
                <a:cs typeface="2  Compset" pitchFamily="2" charset="-78"/>
              </a:rPr>
              <a:t> و </a:t>
            </a:r>
            <a:r>
              <a:rPr lang="fa-IR" sz="2800" dirty="0" err="1">
                <a:solidFill>
                  <a:prstClr val="white"/>
                </a:solidFill>
                <a:latin typeface="Times New Roman"/>
                <a:ea typeface="SimSun"/>
                <a:cs typeface="2  Compset" pitchFamily="2" charset="-78"/>
              </a:rPr>
              <a:t>آفة</a:t>
            </a:r>
            <a:r>
              <a:rPr lang="fa-IR" sz="2800" dirty="0">
                <a:solidFill>
                  <a:prstClr val="white"/>
                </a:solidFill>
                <a:latin typeface="Times New Roman"/>
                <a:ea typeface="SimSun"/>
                <a:cs typeface="2  Compset" pitchFamily="2" charset="-78"/>
              </a:rPr>
              <a:t> و </a:t>
            </a:r>
            <a:r>
              <a:rPr lang="fa-IR" sz="2800" dirty="0" err="1">
                <a:solidFill>
                  <a:prstClr val="white"/>
                </a:solidFill>
                <a:latin typeface="Times New Roman"/>
                <a:ea typeface="SimSun"/>
                <a:cs typeface="2  Compset" pitchFamily="2" charset="-78"/>
              </a:rPr>
              <a:t>عاهة</a:t>
            </a:r>
            <a:r>
              <a:rPr lang="ar-SA" sz="2800" dirty="0">
                <a:solidFill>
                  <a:prstClr val="white"/>
                </a:solidFill>
                <a:latin typeface="Times New Roman"/>
                <a:ea typeface="SimSun"/>
                <a:cs typeface="2  Compset" pitchFamily="2" charset="-78"/>
              </a:rPr>
              <a:t>. </a:t>
            </a:r>
            <a:endParaRPr lang="en-US" sz="2800" dirty="0">
              <a:solidFill>
                <a:prstClr val="white"/>
              </a:solidFill>
              <a:latin typeface="Times New Roman"/>
              <a:ea typeface="SimSun"/>
              <a:cs typeface="2  Compset" pitchFamily="2" charset="-78"/>
            </a:endParaRPr>
          </a:p>
          <a:p>
            <a:pPr algn="ctr" rtl="1"/>
            <a:endParaRPr lang="fa-IR" sz="2400" dirty="0">
              <a:solidFill>
                <a:prstClr val="white"/>
              </a:solidFill>
            </a:endParaRPr>
          </a:p>
        </p:txBody>
      </p:sp>
    </p:spTree>
    <p:extLst>
      <p:ext uri="{BB962C8B-B14F-4D97-AF65-F5344CB8AC3E}">
        <p14:creationId xmlns:p14="http://schemas.microsoft.com/office/powerpoint/2010/main" val="27020307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p:cTn id="3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p:cTn id="55"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76200" y="117600"/>
            <a:ext cx="8964000" cy="6624000"/>
          </a:xfrm>
          <a:prstGeom prst="roundRect">
            <a:avLst>
              <a:gd name="adj" fmla="val 2739"/>
            </a:avLst>
          </a:prstGeom>
          <a:solidFill>
            <a:srgbClr val="87D767"/>
          </a:solidFill>
          <a:ln w="76200">
            <a:noFill/>
          </a:ln>
          <a:effectLst>
            <a:glow rad="101600">
              <a:schemeClr val="bg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6000" dirty="0">
                <a:solidFill>
                  <a:srgbClr val="C00000"/>
                </a:solidFill>
                <a:cs typeface="B Titr" pitchFamily="2" charset="-78"/>
              </a:rPr>
              <a:t>9- اهتمام به </a:t>
            </a:r>
            <a:r>
              <a:rPr lang="fa-IR" sz="6000" dirty="0" err="1">
                <a:solidFill>
                  <a:srgbClr val="C00000"/>
                </a:solidFill>
                <a:cs typeface="B Titr" pitchFamily="2" charset="-78"/>
              </a:rPr>
              <a:t>نوافل</a:t>
            </a:r>
            <a:r>
              <a:rPr lang="fa-IR" sz="6000" dirty="0">
                <a:solidFill>
                  <a:srgbClr val="C00000"/>
                </a:solidFill>
                <a:cs typeface="B Titr" pitchFamily="2" charset="-78"/>
              </a:rPr>
              <a:t> </a:t>
            </a:r>
          </a:p>
          <a:p>
            <a:pPr algn="justLow" rtl="1">
              <a:tabLst>
                <a:tab pos="490855" algn="l"/>
              </a:tabLst>
            </a:pPr>
            <a:r>
              <a:rPr lang="ar-SA" sz="2800" dirty="0">
                <a:solidFill>
                  <a:prstClr val="black"/>
                </a:solidFill>
                <a:latin typeface="Times New Roman"/>
                <a:ea typeface="SimSun"/>
                <a:cs typeface="B Badr" pitchFamily="2" charset="-78"/>
              </a:rPr>
              <a:t>مسألة 7 تحريرالوسيلة:</a:t>
            </a:r>
            <a:endParaRPr lang="fa-IR" sz="2800" dirty="0">
              <a:solidFill>
                <a:prstClr val="black"/>
              </a:solidFill>
              <a:latin typeface="Times New Roman"/>
              <a:ea typeface="SimSun"/>
              <a:cs typeface="B Badr" pitchFamily="2" charset="-78"/>
            </a:endParaRPr>
          </a:p>
          <a:p>
            <a:pPr algn="justLow" rtl="1">
              <a:tabLst>
                <a:tab pos="490855" algn="l"/>
              </a:tabLst>
            </a:pPr>
            <a:r>
              <a:rPr lang="ar-SA" sz="2800" dirty="0">
                <a:solidFill>
                  <a:prstClr val="black"/>
                </a:solidFill>
                <a:latin typeface="Times New Roman"/>
                <a:ea typeface="SimSun"/>
                <a:cs typeface="B Badr" pitchFamily="2" charset="-78"/>
              </a:rPr>
              <a:t> يستحبّ قضاء النوافل الرواتب و يكره أكيداً تركه إذا شغله عنها جمع الدنيا. و من عجز عن قضائها، استحبّ له التصدق بقدر طوله. و أدني ذلك التصدق عن كلّ ركعتين بمدّ و إن‌لم‌يتمكّن، فعن كلّ اربع ركعات بمد و ان لم یتمکّن فمدّ لصلاة الليل و مدّ صلاة النهار. </a:t>
            </a:r>
            <a:endParaRPr lang="en-US" sz="2800" dirty="0">
              <a:solidFill>
                <a:prstClr val="black"/>
              </a:solidFill>
              <a:latin typeface="Times New Roman"/>
              <a:ea typeface="SimSun"/>
              <a:cs typeface="B Badr" pitchFamily="2" charset="-78"/>
            </a:endParaRPr>
          </a:p>
          <a:p>
            <a:pPr algn="justLow" rtl="1"/>
            <a:endParaRPr lang="fa-IR" sz="2800" dirty="0">
              <a:solidFill>
                <a:prstClr val="black"/>
              </a:solidFill>
              <a:cs typeface="B Badr" pitchFamily="2" charset="-78"/>
            </a:endParaRPr>
          </a:p>
          <a:p>
            <a:pPr algn="justLow" rtl="1"/>
            <a:r>
              <a:rPr lang="fa-IR" sz="2800" b="1" dirty="0">
                <a:solidFill>
                  <a:prstClr val="black"/>
                </a:solidFill>
                <a:cs typeface="B Badr" pitchFamily="2" charset="-78"/>
              </a:rPr>
              <a:t>عن </a:t>
            </a:r>
            <a:r>
              <a:rPr lang="fa-IR" sz="2800" b="1" dirty="0" err="1">
                <a:solidFill>
                  <a:prstClr val="black"/>
                </a:solidFill>
                <a:cs typeface="B Badr" pitchFamily="2" charset="-78"/>
              </a:rPr>
              <a:t>أبي</a:t>
            </a:r>
            <a:r>
              <a:rPr lang="fa-IR" sz="2800" b="1" dirty="0">
                <a:solidFill>
                  <a:prstClr val="black"/>
                </a:solidFill>
                <a:cs typeface="B Badr" pitchFamily="2" charset="-78"/>
              </a:rPr>
              <a:t> </a:t>
            </a:r>
            <a:r>
              <a:rPr lang="fa-IR" sz="2800" b="1" dirty="0" err="1">
                <a:solidFill>
                  <a:prstClr val="black"/>
                </a:solidFill>
                <a:cs typeface="B Badr" pitchFamily="2" charset="-78"/>
              </a:rPr>
              <a:t>بصير</a:t>
            </a:r>
            <a:r>
              <a:rPr lang="fa-IR" sz="2800" b="1" dirty="0">
                <a:solidFill>
                  <a:prstClr val="black"/>
                </a:solidFill>
                <a:cs typeface="B Badr" pitchFamily="2" charset="-78"/>
              </a:rPr>
              <a:t> عن </a:t>
            </a:r>
            <a:r>
              <a:rPr lang="fa-IR" sz="2800" b="1" dirty="0" err="1">
                <a:solidFill>
                  <a:prstClr val="black"/>
                </a:solidFill>
                <a:cs typeface="B Badr" pitchFamily="2" charset="-78"/>
              </a:rPr>
              <a:t>أبي</a:t>
            </a:r>
            <a:r>
              <a:rPr lang="fa-IR" sz="2800" b="1" dirty="0">
                <a:solidFill>
                  <a:prstClr val="black"/>
                </a:solidFill>
                <a:cs typeface="B Badr" pitchFamily="2" charset="-78"/>
              </a:rPr>
              <a:t> عبدالله </a:t>
            </a:r>
            <a:r>
              <a:rPr lang="fa-IR" sz="2800" b="1" dirty="0" err="1">
                <a:solidFill>
                  <a:prstClr val="black"/>
                </a:solidFill>
                <a:cs typeface="B Badr" pitchFamily="2" charset="-78"/>
              </a:rPr>
              <a:t>عليه‌السلام</a:t>
            </a:r>
            <a:r>
              <a:rPr lang="fa-IR" sz="2800" b="1" dirty="0">
                <a:solidFill>
                  <a:prstClr val="black"/>
                </a:solidFill>
                <a:cs typeface="B Badr" pitchFamily="2" charset="-78"/>
              </a:rPr>
              <a:t> </a:t>
            </a:r>
            <a:r>
              <a:rPr lang="fa-IR" sz="2800" b="1" dirty="0" err="1">
                <a:solidFill>
                  <a:prstClr val="black"/>
                </a:solidFill>
                <a:cs typeface="B Badr" pitchFamily="2" charset="-78"/>
              </a:rPr>
              <a:t>في</a:t>
            </a:r>
            <a:r>
              <a:rPr lang="fa-IR" sz="2800" b="1" dirty="0">
                <a:solidFill>
                  <a:prstClr val="black"/>
                </a:solidFill>
                <a:cs typeface="B Badr" pitchFamily="2" charset="-78"/>
              </a:rPr>
              <a:t> </a:t>
            </a:r>
            <a:r>
              <a:rPr lang="fa-IR" sz="2800" b="1" dirty="0" err="1">
                <a:solidFill>
                  <a:prstClr val="black"/>
                </a:solidFill>
                <a:cs typeface="B Badr" pitchFamily="2" charset="-78"/>
              </a:rPr>
              <a:t>حديث</a:t>
            </a:r>
            <a:r>
              <a:rPr lang="fa-IR" sz="2800" b="1" dirty="0">
                <a:solidFill>
                  <a:prstClr val="black"/>
                </a:solidFill>
                <a:cs typeface="B Badr" pitchFamily="2" charset="-78"/>
              </a:rPr>
              <a:t> قال: </a:t>
            </a:r>
          </a:p>
          <a:p>
            <a:pPr algn="justLow" rtl="1"/>
            <a:r>
              <a:rPr lang="fa-IR" sz="2800" b="1" dirty="0" err="1">
                <a:solidFill>
                  <a:prstClr val="black"/>
                </a:solidFill>
                <a:cs typeface="B Badr" pitchFamily="2" charset="-78"/>
              </a:rPr>
              <a:t>يا</a:t>
            </a:r>
            <a:r>
              <a:rPr lang="fa-IR" sz="2800" b="1" dirty="0">
                <a:solidFill>
                  <a:prstClr val="black"/>
                </a:solidFill>
                <a:cs typeface="B Badr" pitchFamily="2" charset="-78"/>
              </a:rPr>
              <a:t> </a:t>
            </a:r>
            <a:r>
              <a:rPr lang="fa-IR" sz="2800" b="1" dirty="0" err="1">
                <a:solidFill>
                  <a:prstClr val="black"/>
                </a:solidFill>
                <a:cs typeface="B Badr" pitchFamily="2" charset="-78"/>
              </a:rPr>
              <a:t>أبا</a:t>
            </a:r>
            <a:r>
              <a:rPr lang="fa-IR" sz="2800" b="1" dirty="0">
                <a:solidFill>
                  <a:prstClr val="black"/>
                </a:solidFill>
                <a:cs typeface="B Badr" pitchFamily="2" charset="-78"/>
              </a:rPr>
              <a:t> محمد! </a:t>
            </a:r>
            <a:r>
              <a:rPr lang="fa-IR" sz="2800" b="1" dirty="0" err="1">
                <a:solidFill>
                  <a:prstClr val="black"/>
                </a:solidFill>
                <a:cs typeface="B Badr" pitchFamily="2" charset="-78"/>
              </a:rPr>
              <a:t>إن</a:t>
            </a:r>
            <a:r>
              <a:rPr lang="fa-IR" sz="2800" b="1" dirty="0">
                <a:solidFill>
                  <a:prstClr val="black"/>
                </a:solidFill>
                <a:cs typeface="B Badr" pitchFamily="2" charset="-78"/>
              </a:rPr>
              <a:t> </a:t>
            </a:r>
            <a:r>
              <a:rPr lang="fa-IR" sz="2800" b="1" dirty="0" err="1">
                <a:solidFill>
                  <a:prstClr val="black"/>
                </a:solidFill>
                <a:cs typeface="B Badr" pitchFamily="2" charset="-78"/>
              </a:rPr>
              <a:t>العبد</a:t>
            </a:r>
            <a:r>
              <a:rPr lang="fa-IR" sz="2800" b="1" dirty="0">
                <a:solidFill>
                  <a:prstClr val="black"/>
                </a:solidFill>
                <a:cs typeface="B Badr" pitchFamily="2" charset="-78"/>
              </a:rPr>
              <a:t> </a:t>
            </a:r>
            <a:r>
              <a:rPr lang="fa-IR" sz="2800" b="1" dirty="0" err="1">
                <a:solidFill>
                  <a:prstClr val="black"/>
                </a:solidFill>
                <a:cs typeface="B Badr" pitchFamily="2" charset="-78"/>
              </a:rPr>
              <a:t>يرفع</a:t>
            </a:r>
            <a:r>
              <a:rPr lang="fa-IR" sz="2800" b="1" dirty="0">
                <a:solidFill>
                  <a:prstClr val="black"/>
                </a:solidFill>
                <a:cs typeface="B Badr" pitchFamily="2" charset="-78"/>
              </a:rPr>
              <a:t> له ثلث </a:t>
            </a:r>
            <a:r>
              <a:rPr lang="fa-IR" sz="2800" b="1" dirty="0" err="1">
                <a:solidFill>
                  <a:prstClr val="black"/>
                </a:solidFill>
                <a:cs typeface="B Badr" pitchFamily="2" charset="-78"/>
              </a:rPr>
              <a:t>صلاته</a:t>
            </a:r>
            <a:r>
              <a:rPr lang="fa-IR" sz="2800" b="1" dirty="0">
                <a:solidFill>
                  <a:prstClr val="black"/>
                </a:solidFill>
                <a:cs typeface="B Badr" pitchFamily="2" charset="-78"/>
              </a:rPr>
              <a:t> و </a:t>
            </a:r>
            <a:r>
              <a:rPr lang="fa-IR" sz="2800" b="1" dirty="0" err="1">
                <a:solidFill>
                  <a:prstClr val="black"/>
                </a:solidFill>
                <a:cs typeface="B Badr" pitchFamily="2" charset="-78"/>
              </a:rPr>
              <a:t>نصفها</a:t>
            </a:r>
            <a:r>
              <a:rPr lang="fa-IR" sz="2800" b="1" dirty="0">
                <a:solidFill>
                  <a:prstClr val="black"/>
                </a:solidFill>
                <a:cs typeface="B Badr" pitchFamily="2" charset="-78"/>
              </a:rPr>
              <a:t> و </a:t>
            </a:r>
            <a:r>
              <a:rPr lang="fa-IR" sz="2800" b="1" dirty="0" err="1">
                <a:solidFill>
                  <a:prstClr val="black"/>
                </a:solidFill>
                <a:cs typeface="B Badr" pitchFamily="2" charset="-78"/>
              </a:rPr>
              <a:t>ثلاثة</a:t>
            </a:r>
            <a:r>
              <a:rPr lang="fa-IR" sz="2800" b="1" dirty="0">
                <a:solidFill>
                  <a:prstClr val="black"/>
                </a:solidFill>
                <a:cs typeface="B Badr" pitchFamily="2" charset="-78"/>
              </a:rPr>
              <a:t> </a:t>
            </a:r>
            <a:r>
              <a:rPr lang="fa-IR" sz="2800" b="1" dirty="0" err="1">
                <a:solidFill>
                  <a:prstClr val="black"/>
                </a:solidFill>
                <a:cs typeface="B Badr" pitchFamily="2" charset="-78"/>
              </a:rPr>
              <a:t>ارباعها</a:t>
            </a:r>
            <a:r>
              <a:rPr lang="fa-IR" sz="2800" b="1" dirty="0">
                <a:solidFill>
                  <a:prstClr val="black"/>
                </a:solidFill>
                <a:cs typeface="B Badr" pitchFamily="2" charset="-78"/>
              </a:rPr>
              <a:t> و </a:t>
            </a:r>
            <a:r>
              <a:rPr lang="fa-IR" sz="2800" b="1" dirty="0" err="1">
                <a:solidFill>
                  <a:prstClr val="black"/>
                </a:solidFill>
                <a:cs typeface="B Badr" pitchFamily="2" charset="-78"/>
              </a:rPr>
              <a:t>اقلّ</a:t>
            </a:r>
            <a:r>
              <a:rPr lang="fa-IR" sz="2800" b="1" dirty="0">
                <a:solidFill>
                  <a:prstClr val="black"/>
                </a:solidFill>
                <a:cs typeface="B Badr" pitchFamily="2" charset="-78"/>
              </a:rPr>
              <a:t> و </a:t>
            </a:r>
            <a:r>
              <a:rPr lang="fa-IR" sz="2800" b="1" dirty="0" err="1">
                <a:solidFill>
                  <a:prstClr val="black"/>
                </a:solidFill>
                <a:cs typeface="B Badr" pitchFamily="2" charset="-78"/>
              </a:rPr>
              <a:t>اكثر</a:t>
            </a:r>
            <a:r>
              <a:rPr lang="fa-IR" sz="2800" b="1" dirty="0">
                <a:solidFill>
                  <a:prstClr val="black"/>
                </a:solidFill>
                <a:cs typeface="B Badr" pitchFamily="2" charset="-78"/>
              </a:rPr>
              <a:t> </a:t>
            </a:r>
            <a:r>
              <a:rPr lang="fa-IR" sz="2800" b="1" dirty="0" err="1">
                <a:solidFill>
                  <a:prstClr val="black"/>
                </a:solidFill>
                <a:cs typeface="B Badr" pitchFamily="2" charset="-78"/>
              </a:rPr>
              <a:t>علي</a:t>
            </a:r>
            <a:r>
              <a:rPr lang="fa-IR" sz="2800" b="1" dirty="0">
                <a:solidFill>
                  <a:prstClr val="black"/>
                </a:solidFill>
                <a:cs typeface="B Badr" pitchFamily="2" charset="-78"/>
              </a:rPr>
              <a:t> قدر </a:t>
            </a:r>
            <a:r>
              <a:rPr lang="fa-IR" sz="2800" b="1" dirty="0" err="1">
                <a:solidFill>
                  <a:prstClr val="black"/>
                </a:solidFill>
                <a:cs typeface="B Badr" pitchFamily="2" charset="-78"/>
              </a:rPr>
              <a:t>سهوه</a:t>
            </a:r>
            <a:r>
              <a:rPr lang="fa-IR" sz="2800" b="1" dirty="0">
                <a:solidFill>
                  <a:prstClr val="black"/>
                </a:solidFill>
                <a:cs typeface="B Badr" pitchFamily="2" charset="-78"/>
              </a:rPr>
              <a:t> </a:t>
            </a:r>
            <a:r>
              <a:rPr lang="fa-IR" sz="2800" b="1" dirty="0" err="1">
                <a:solidFill>
                  <a:prstClr val="black"/>
                </a:solidFill>
                <a:cs typeface="B Badr" pitchFamily="2" charset="-78"/>
              </a:rPr>
              <a:t>فيها</a:t>
            </a:r>
            <a:r>
              <a:rPr lang="fa-IR" sz="2800" b="1" dirty="0">
                <a:solidFill>
                  <a:prstClr val="black"/>
                </a:solidFill>
                <a:cs typeface="B Badr" pitchFamily="2" charset="-78"/>
              </a:rPr>
              <a:t>، </a:t>
            </a:r>
            <a:r>
              <a:rPr lang="fa-IR" sz="2800" b="1" dirty="0" err="1">
                <a:solidFill>
                  <a:prstClr val="black"/>
                </a:solidFill>
                <a:cs typeface="B Badr" pitchFamily="2" charset="-78"/>
              </a:rPr>
              <a:t>لكنّه</a:t>
            </a:r>
            <a:r>
              <a:rPr lang="fa-IR" sz="2800" b="1" dirty="0">
                <a:solidFill>
                  <a:prstClr val="black"/>
                </a:solidFill>
                <a:cs typeface="B Badr" pitchFamily="2" charset="-78"/>
              </a:rPr>
              <a:t> ‌</a:t>
            </a:r>
            <a:r>
              <a:rPr lang="fa-IR" sz="2800" b="1" dirty="0" err="1">
                <a:solidFill>
                  <a:prstClr val="black"/>
                </a:solidFill>
                <a:cs typeface="B Badr" pitchFamily="2" charset="-78"/>
              </a:rPr>
              <a:t>يتمّ</a:t>
            </a:r>
            <a:r>
              <a:rPr lang="fa-IR" sz="2800" b="1" dirty="0">
                <a:solidFill>
                  <a:prstClr val="black"/>
                </a:solidFill>
                <a:cs typeface="B Badr" pitchFamily="2" charset="-78"/>
              </a:rPr>
              <a:t> له من </a:t>
            </a:r>
            <a:r>
              <a:rPr lang="fa-IR" sz="2800" b="1" dirty="0" err="1">
                <a:solidFill>
                  <a:prstClr val="black"/>
                </a:solidFill>
                <a:cs typeface="B Badr" pitchFamily="2" charset="-78"/>
              </a:rPr>
              <a:t>النوافل</a:t>
            </a:r>
            <a:r>
              <a:rPr lang="fa-IR" sz="2800" b="1" dirty="0">
                <a:solidFill>
                  <a:prstClr val="black"/>
                </a:solidFill>
                <a:cs typeface="B Badr" pitchFamily="2" charset="-78"/>
              </a:rPr>
              <a:t>. قال: </a:t>
            </a:r>
            <a:r>
              <a:rPr lang="fa-IR" sz="2800" b="1" dirty="0" err="1">
                <a:solidFill>
                  <a:prstClr val="black"/>
                </a:solidFill>
                <a:cs typeface="B Badr" pitchFamily="2" charset="-78"/>
              </a:rPr>
              <a:t>فقال</a:t>
            </a:r>
            <a:r>
              <a:rPr lang="fa-IR" sz="2800" b="1" dirty="0">
                <a:solidFill>
                  <a:prstClr val="black"/>
                </a:solidFill>
                <a:cs typeface="B Badr" pitchFamily="2" charset="-78"/>
              </a:rPr>
              <a:t> له </a:t>
            </a:r>
            <a:r>
              <a:rPr lang="fa-IR" sz="2800" b="1" dirty="0" err="1">
                <a:solidFill>
                  <a:prstClr val="black"/>
                </a:solidFill>
                <a:cs typeface="B Badr" pitchFamily="2" charset="-78"/>
              </a:rPr>
              <a:t>ابوبصير</a:t>
            </a:r>
            <a:r>
              <a:rPr lang="fa-IR" sz="2800" b="1" dirty="0">
                <a:solidFill>
                  <a:prstClr val="black"/>
                </a:solidFill>
                <a:cs typeface="B Badr" pitchFamily="2" charset="-78"/>
              </a:rPr>
              <a:t>: ما </a:t>
            </a:r>
            <a:r>
              <a:rPr lang="fa-IR" sz="2800" b="1" dirty="0" err="1">
                <a:solidFill>
                  <a:prstClr val="black"/>
                </a:solidFill>
                <a:cs typeface="B Badr" pitchFamily="2" charset="-78"/>
              </a:rPr>
              <a:t>أري</a:t>
            </a:r>
            <a:r>
              <a:rPr lang="fa-IR" sz="2800" b="1" dirty="0">
                <a:solidFill>
                  <a:prstClr val="black"/>
                </a:solidFill>
                <a:cs typeface="B Badr" pitchFamily="2" charset="-78"/>
              </a:rPr>
              <a:t> </a:t>
            </a:r>
            <a:r>
              <a:rPr lang="fa-IR" sz="2800" b="1" dirty="0" err="1">
                <a:solidFill>
                  <a:prstClr val="black"/>
                </a:solidFill>
                <a:cs typeface="B Badr" pitchFamily="2" charset="-78"/>
              </a:rPr>
              <a:t>النوافل</a:t>
            </a:r>
            <a:r>
              <a:rPr lang="fa-IR" sz="2800" b="1" dirty="0">
                <a:solidFill>
                  <a:prstClr val="black"/>
                </a:solidFill>
                <a:cs typeface="B Badr" pitchFamily="2" charset="-78"/>
              </a:rPr>
              <a:t> </a:t>
            </a:r>
            <a:r>
              <a:rPr lang="fa-IR" sz="2800" b="1" dirty="0" err="1">
                <a:solidFill>
                  <a:prstClr val="black"/>
                </a:solidFill>
                <a:cs typeface="B Badr" pitchFamily="2" charset="-78"/>
              </a:rPr>
              <a:t>ينبغي</a:t>
            </a:r>
            <a:r>
              <a:rPr lang="fa-IR" sz="2800" b="1" dirty="0">
                <a:solidFill>
                  <a:prstClr val="black"/>
                </a:solidFill>
                <a:cs typeface="B Badr" pitchFamily="2" charset="-78"/>
              </a:rPr>
              <a:t> </a:t>
            </a:r>
            <a:r>
              <a:rPr lang="fa-IR" sz="2800" b="1" dirty="0" err="1">
                <a:solidFill>
                  <a:prstClr val="black"/>
                </a:solidFill>
                <a:cs typeface="B Badr" pitchFamily="2" charset="-78"/>
              </a:rPr>
              <a:t>أن‌تترك</a:t>
            </a:r>
            <a:r>
              <a:rPr lang="fa-IR" sz="2800" b="1" dirty="0">
                <a:solidFill>
                  <a:prstClr val="black"/>
                </a:solidFill>
                <a:cs typeface="B Badr" pitchFamily="2" charset="-78"/>
              </a:rPr>
              <a:t> </a:t>
            </a:r>
            <a:r>
              <a:rPr lang="fa-IR" sz="2800" b="1" dirty="0" err="1">
                <a:solidFill>
                  <a:prstClr val="black"/>
                </a:solidFill>
                <a:cs typeface="B Badr" pitchFamily="2" charset="-78"/>
              </a:rPr>
              <a:t>علي</a:t>
            </a:r>
            <a:r>
              <a:rPr lang="fa-IR" sz="2800" b="1" dirty="0">
                <a:solidFill>
                  <a:prstClr val="black"/>
                </a:solidFill>
                <a:cs typeface="B Badr" pitchFamily="2" charset="-78"/>
              </a:rPr>
              <a:t> </a:t>
            </a:r>
            <a:r>
              <a:rPr lang="fa-IR" sz="2800" b="1" dirty="0" err="1">
                <a:solidFill>
                  <a:prstClr val="black"/>
                </a:solidFill>
                <a:cs typeface="B Badr" pitchFamily="2" charset="-78"/>
              </a:rPr>
              <a:t>حالة</a:t>
            </a:r>
            <a:r>
              <a:rPr lang="fa-IR" sz="2800" b="1" dirty="0">
                <a:solidFill>
                  <a:prstClr val="black"/>
                </a:solidFill>
                <a:cs typeface="B Badr" pitchFamily="2" charset="-78"/>
              </a:rPr>
              <a:t>. </a:t>
            </a:r>
            <a:r>
              <a:rPr lang="fa-IR" sz="2800" b="1" dirty="0" err="1">
                <a:solidFill>
                  <a:prstClr val="black"/>
                </a:solidFill>
                <a:cs typeface="B Badr" pitchFamily="2" charset="-78"/>
              </a:rPr>
              <a:t>فقال</a:t>
            </a:r>
            <a:r>
              <a:rPr lang="fa-IR" sz="2800" b="1" dirty="0">
                <a:solidFill>
                  <a:prstClr val="black"/>
                </a:solidFill>
                <a:cs typeface="B Badr" pitchFamily="2" charset="-78"/>
              </a:rPr>
              <a:t> </a:t>
            </a:r>
            <a:r>
              <a:rPr lang="fa-IR" sz="2800" b="1" dirty="0" err="1">
                <a:solidFill>
                  <a:prstClr val="black"/>
                </a:solidFill>
                <a:cs typeface="B Badr" pitchFamily="2" charset="-78"/>
              </a:rPr>
              <a:t>عليه‌السلام</a:t>
            </a:r>
            <a:r>
              <a:rPr lang="fa-IR" sz="2800" b="1" dirty="0">
                <a:solidFill>
                  <a:prstClr val="black"/>
                </a:solidFill>
                <a:cs typeface="B Badr" pitchFamily="2" charset="-78"/>
              </a:rPr>
              <a:t>: اجل، لا، </a:t>
            </a:r>
          </a:p>
          <a:p>
            <a:pPr algn="justLow" rtl="1"/>
            <a:r>
              <a:rPr lang="fa-IR" sz="2800" b="1" dirty="0">
                <a:solidFill>
                  <a:prstClr val="black"/>
                </a:solidFill>
                <a:cs typeface="B Badr" pitchFamily="2" charset="-78"/>
              </a:rPr>
              <a:t>-</a:t>
            </a:r>
            <a:r>
              <a:rPr lang="fa-IR" sz="2800" b="1" dirty="0" err="1">
                <a:solidFill>
                  <a:prstClr val="black"/>
                </a:solidFill>
                <a:cs typeface="B Badr" pitchFamily="2" charset="-78"/>
              </a:rPr>
              <a:t>كل</a:t>
            </a:r>
            <a:r>
              <a:rPr lang="fa-IR" sz="2800" b="1" dirty="0">
                <a:solidFill>
                  <a:prstClr val="black"/>
                </a:solidFill>
                <a:cs typeface="B Badr" pitchFamily="2" charset="-78"/>
              </a:rPr>
              <a:t> سهو </a:t>
            </a:r>
            <a:r>
              <a:rPr lang="fa-IR" sz="2800" b="1" dirty="0" err="1">
                <a:solidFill>
                  <a:prstClr val="black"/>
                </a:solidFill>
                <a:cs typeface="B Badr" pitchFamily="2" charset="-78"/>
              </a:rPr>
              <a:t>في</a:t>
            </a:r>
            <a:r>
              <a:rPr lang="fa-IR" sz="2800" b="1" dirty="0">
                <a:solidFill>
                  <a:prstClr val="black"/>
                </a:solidFill>
                <a:cs typeface="B Badr" pitchFamily="2" charset="-78"/>
              </a:rPr>
              <a:t> </a:t>
            </a:r>
            <a:r>
              <a:rPr lang="fa-IR" sz="2800" b="1" dirty="0" err="1">
                <a:solidFill>
                  <a:prstClr val="black"/>
                </a:solidFill>
                <a:cs typeface="B Badr" pitchFamily="2" charset="-78"/>
              </a:rPr>
              <a:t>الصلوة</a:t>
            </a:r>
            <a:r>
              <a:rPr lang="fa-IR" sz="2800" b="1" dirty="0">
                <a:solidFill>
                  <a:prstClr val="black"/>
                </a:solidFill>
                <a:cs typeface="B Badr" pitchFamily="2" charset="-78"/>
              </a:rPr>
              <a:t> </a:t>
            </a:r>
            <a:r>
              <a:rPr lang="fa-IR" sz="2800" b="1" dirty="0" err="1">
                <a:solidFill>
                  <a:prstClr val="black"/>
                </a:solidFill>
                <a:cs typeface="B Badr" pitchFamily="2" charset="-78"/>
              </a:rPr>
              <a:t>يطرح</a:t>
            </a:r>
            <a:r>
              <a:rPr lang="fa-IR" sz="2800" b="1" dirty="0">
                <a:solidFill>
                  <a:prstClr val="black"/>
                </a:solidFill>
                <a:cs typeface="B Badr" pitchFamily="2" charset="-78"/>
              </a:rPr>
              <a:t> </a:t>
            </a:r>
            <a:r>
              <a:rPr lang="fa-IR" sz="2800" b="1" dirty="0" err="1">
                <a:solidFill>
                  <a:prstClr val="black"/>
                </a:solidFill>
                <a:cs typeface="B Badr" pitchFamily="2" charset="-78"/>
              </a:rPr>
              <a:t>منها</a:t>
            </a:r>
            <a:r>
              <a:rPr lang="fa-IR" sz="2800" b="1" dirty="0">
                <a:solidFill>
                  <a:prstClr val="black"/>
                </a:solidFill>
                <a:cs typeface="B Badr" pitchFamily="2" charset="-78"/>
              </a:rPr>
              <a:t> </a:t>
            </a:r>
            <a:r>
              <a:rPr lang="fa-IR" sz="2800" b="1" dirty="0" err="1">
                <a:solidFill>
                  <a:prstClr val="black"/>
                </a:solidFill>
                <a:cs typeface="B Badr" pitchFamily="2" charset="-78"/>
              </a:rPr>
              <a:t>غير</a:t>
            </a:r>
            <a:r>
              <a:rPr lang="fa-IR" sz="2800" b="1" dirty="0">
                <a:solidFill>
                  <a:prstClr val="black"/>
                </a:solidFill>
                <a:cs typeface="B Badr" pitchFamily="2" charset="-78"/>
              </a:rPr>
              <a:t> </a:t>
            </a:r>
            <a:r>
              <a:rPr lang="fa-IR" sz="2800" b="1" dirty="0" err="1">
                <a:solidFill>
                  <a:prstClr val="black"/>
                </a:solidFill>
                <a:cs typeface="B Badr" pitchFamily="2" charset="-78"/>
              </a:rPr>
              <a:t>أنّ</a:t>
            </a:r>
            <a:r>
              <a:rPr lang="fa-IR" sz="2800" b="1" dirty="0">
                <a:solidFill>
                  <a:prstClr val="black"/>
                </a:solidFill>
                <a:cs typeface="B Badr" pitchFamily="2" charset="-78"/>
              </a:rPr>
              <a:t> الله </a:t>
            </a:r>
            <a:r>
              <a:rPr lang="fa-IR" sz="2800" b="1" dirty="0" err="1">
                <a:solidFill>
                  <a:prstClr val="black"/>
                </a:solidFill>
                <a:cs typeface="B Badr" pitchFamily="2" charset="-78"/>
              </a:rPr>
              <a:t>يتمّ</a:t>
            </a:r>
            <a:r>
              <a:rPr lang="fa-IR" sz="2800" b="1" dirty="0">
                <a:solidFill>
                  <a:prstClr val="black"/>
                </a:solidFill>
                <a:cs typeface="B Badr" pitchFamily="2" charset="-78"/>
              </a:rPr>
              <a:t> </a:t>
            </a:r>
            <a:r>
              <a:rPr lang="fa-IR" sz="2800" b="1" dirty="0" err="1">
                <a:solidFill>
                  <a:prstClr val="black"/>
                </a:solidFill>
                <a:cs typeface="B Badr" pitchFamily="2" charset="-78"/>
              </a:rPr>
              <a:t>بالنوافل</a:t>
            </a:r>
            <a:r>
              <a:rPr lang="fa-IR" sz="2800" b="1" dirty="0">
                <a:solidFill>
                  <a:prstClr val="black"/>
                </a:solidFill>
                <a:cs typeface="B Badr" pitchFamily="2" charset="-78"/>
              </a:rPr>
              <a:t>. </a:t>
            </a:r>
          </a:p>
        </p:txBody>
      </p:sp>
    </p:spTree>
    <p:extLst>
      <p:ext uri="{BB962C8B-B14F-4D97-AF65-F5344CB8AC3E}">
        <p14:creationId xmlns:p14="http://schemas.microsoft.com/office/powerpoint/2010/main" val="90050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 y="3140968"/>
            <a:ext cx="3275856" cy="3600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74665"/>
            <a:ext cx="3275856" cy="314096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3180590"/>
            <a:ext cx="3563888" cy="357023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808" y="3573016"/>
            <a:ext cx="3024336" cy="30243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3134" y="5445224"/>
            <a:ext cx="2092123" cy="1582182"/>
          </a:xfrm>
          <a:prstGeom prst="ellipse">
            <a:avLst/>
          </a:prstGeom>
          <a:ln>
            <a:noFill/>
          </a:ln>
          <a:effectLst>
            <a:softEdge rad="112500"/>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61277"/>
            <a:ext cx="3059832" cy="306896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5044" y="30676"/>
            <a:ext cx="3129163" cy="3171009"/>
          </a:xfrm>
          <a:prstGeom prst="rect">
            <a:avLst/>
          </a:prstGeom>
        </p:spPr>
      </p:pic>
      <p:sp>
        <p:nvSpPr>
          <p:cNvPr id="12" name="Horizontal Scroll 11"/>
          <p:cNvSpPr/>
          <p:nvPr/>
        </p:nvSpPr>
        <p:spPr>
          <a:xfrm>
            <a:off x="1187624" y="2924944"/>
            <a:ext cx="6624736" cy="1224136"/>
          </a:xfrm>
          <a:prstGeom prst="horizontalScroll">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6000" dirty="0">
                <a:solidFill>
                  <a:srgbClr val="FF0000"/>
                </a:solidFill>
              </a:rPr>
              <a:t>موانع قبول شدن نماز </a:t>
            </a:r>
            <a:endParaRPr lang="en-US" sz="6000" dirty="0">
              <a:solidFill>
                <a:srgbClr val="FF0000"/>
              </a:solidFill>
            </a:endParaRPr>
          </a:p>
        </p:txBody>
      </p:sp>
    </p:spTree>
    <p:extLst>
      <p:ext uri="{BB962C8B-B14F-4D97-AF65-F5344CB8AC3E}">
        <p14:creationId xmlns:p14="http://schemas.microsoft.com/office/powerpoint/2010/main" val="413709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style.rotation</p:attrName>
                                        </p:attrNameLst>
                                      </p:cBhvr>
                                      <p:tavLst>
                                        <p:tav tm="0">
                                          <p:val>
                                            <p:fltVal val="720"/>
                                          </p:val>
                                        </p:tav>
                                        <p:tav tm="100000">
                                          <p:val>
                                            <p:fltVal val="0"/>
                                          </p:val>
                                        </p:tav>
                                      </p:tavLst>
                                    </p:anim>
                                    <p:anim calcmode="lin" valueType="num">
                                      <p:cBhvr>
                                        <p:cTn id="21" dur="2000" fill="hold"/>
                                        <p:tgtEl>
                                          <p:spTgt spid="9"/>
                                        </p:tgtEl>
                                        <p:attrNameLst>
                                          <p:attrName>ppt_h</p:attrName>
                                        </p:attrNameLst>
                                      </p:cBhvr>
                                      <p:tavLst>
                                        <p:tav tm="0">
                                          <p:val>
                                            <p:fltVal val="0"/>
                                          </p:val>
                                        </p:tav>
                                        <p:tav tm="100000">
                                          <p:val>
                                            <p:strVal val="#ppt_h"/>
                                          </p:val>
                                        </p:tav>
                                      </p:tavLst>
                                    </p:anim>
                                    <p:anim calcmode="lin" valueType="num">
                                      <p:cBhvr>
                                        <p:cTn id="22" dur="2000" fill="hold"/>
                                        <p:tgtEl>
                                          <p:spTgt spid="9"/>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style.rotation</p:attrName>
                                        </p:attrNameLst>
                                      </p:cBhvr>
                                      <p:tavLst>
                                        <p:tav tm="0">
                                          <p:val>
                                            <p:fltVal val="720"/>
                                          </p:val>
                                        </p:tav>
                                        <p:tav tm="100000">
                                          <p:val>
                                            <p:fltVal val="0"/>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style.rotation</p:attrName>
                                        </p:attrNameLst>
                                      </p:cBhvr>
                                      <p:tavLst>
                                        <p:tav tm="0">
                                          <p:val>
                                            <p:fltVal val="720"/>
                                          </p:val>
                                        </p:tav>
                                        <p:tav tm="100000">
                                          <p:val>
                                            <p:fltVal val="0"/>
                                          </p:val>
                                        </p:tav>
                                      </p:tavLst>
                                    </p:anim>
                                    <p:anim calcmode="lin" valueType="num">
                                      <p:cBhvr>
                                        <p:cTn id="33" dur="2000" fill="hold"/>
                                        <p:tgtEl>
                                          <p:spTgt spid="10"/>
                                        </p:tgtEl>
                                        <p:attrNameLst>
                                          <p:attrName>ppt_h</p:attrName>
                                        </p:attrNameLst>
                                      </p:cBhvr>
                                      <p:tavLst>
                                        <p:tav tm="0">
                                          <p:val>
                                            <p:fltVal val="0"/>
                                          </p:val>
                                        </p:tav>
                                        <p:tav tm="100000">
                                          <p:val>
                                            <p:strVal val="#ppt_h"/>
                                          </p:val>
                                        </p:tav>
                                      </p:tavLst>
                                    </p:anim>
                                    <p:anim calcmode="lin" valueType="num">
                                      <p:cBhvr>
                                        <p:cTn id="34" dur="2000" fill="hold"/>
                                        <p:tgtEl>
                                          <p:spTgt spid="10"/>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style.rotation</p:attrName>
                                        </p:attrNameLst>
                                      </p:cBhvr>
                                      <p:tavLst>
                                        <p:tav tm="0">
                                          <p:val>
                                            <p:fltVal val="720"/>
                                          </p:val>
                                        </p:tav>
                                        <p:tav tm="100000">
                                          <p:val>
                                            <p:fltVal val="0"/>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 calcmode="lin" valueType="num">
                                      <p:cBhvr>
                                        <p:cTn id="40" dur="2000" fill="hold"/>
                                        <p:tgtEl>
                                          <p:spTgt spid="11"/>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style.rotation</p:attrName>
                                        </p:attrNameLst>
                                      </p:cBhvr>
                                      <p:tavLst>
                                        <p:tav tm="0">
                                          <p:val>
                                            <p:fltVal val="720"/>
                                          </p:val>
                                        </p:tav>
                                        <p:tav tm="100000">
                                          <p:val>
                                            <p:fltVal val="0"/>
                                          </p:val>
                                        </p:tav>
                                      </p:tavLst>
                                    </p:anim>
                                    <p:anim calcmode="lin" valueType="num">
                                      <p:cBhvr>
                                        <p:cTn id="45" dur="2000" fill="hold"/>
                                        <p:tgtEl>
                                          <p:spTgt spid="7"/>
                                        </p:tgtEl>
                                        <p:attrNameLst>
                                          <p:attrName>ppt_h</p:attrName>
                                        </p:attrNameLst>
                                      </p:cBhvr>
                                      <p:tavLst>
                                        <p:tav tm="0">
                                          <p:val>
                                            <p:fltVal val="0"/>
                                          </p:val>
                                        </p:tav>
                                        <p:tav tm="100000">
                                          <p:val>
                                            <p:strVal val="#ppt_h"/>
                                          </p:val>
                                        </p:tav>
                                      </p:tavLst>
                                    </p:anim>
                                    <p:anim calcmode="lin" valueType="num">
                                      <p:cBhvr>
                                        <p:cTn id="46" dur="2000" fill="hold"/>
                                        <p:tgtEl>
                                          <p:spTgt spid="7"/>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6" presetClass="entr" presetSubtype="16"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show="0">
  <p:cSld>
    <p:bg>
      <p:bgPr>
        <a:gradFill rotWithShape="1">
          <a:gsLst>
            <a:gs pos="0">
              <a:srgbClr val="042606"/>
            </a:gs>
            <a:gs pos="50000">
              <a:srgbClr val="075110"/>
            </a:gs>
            <a:gs pos="100000">
              <a:srgbClr val="59DD43"/>
            </a:gs>
          </a:gsLst>
          <a:lin ang="13000000" scaled="0"/>
        </a:gradFill>
        <a:effectLst/>
      </p:bgPr>
    </p:bg>
    <p:spTree>
      <p:nvGrpSpPr>
        <p:cNvPr id="1" name=""/>
        <p:cNvGrpSpPr/>
        <p:nvPr/>
      </p:nvGrpSpPr>
      <p:grpSpPr>
        <a:xfrm>
          <a:off x="0" y="0"/>
          <a:ext cx="0" cy="0"/>
          <a:chOff x="0" y="0"/>
          <a:chExt cx="0" cy="0"/>
        </a:xfrm>
      </p:grpSpPr>
      <p:sp>
        <p:nvSpPr>
          <p:cNvPr id="4" name="نگهدارنده مکان شماره اسلاید 3"/>
          <p:cNvSpPr>
            <a:spLocks noGrp="1"/>
          </p:cNvSpPr>
          <p:nvPr>
            <p:ph type="sldNum" sz="quarter" idx="12"/>
          </p:nvPr>
        </p:nvSpPr>
        <p:spPr/>
        <p:txBody>
          <a:bodyPr/>
          <a:lstStyle/>
          <a:p>
            <a:pPr>
              <a:defRPr/>
            </a:pPr>
            <a:fld id="{3B6A4103-325F-4259-8C1E-F4C769D4A4E5}" type="slidenum">
              <a:rPr lang="fa-IR" smtClean="0">
                <a:solidFill>
                  <a:srgbClr val="EEECE1">
                    <a:shade val="50000"/>
                  </a:srgbClr>
                </a:solidFill>
              </a:rPr>
              <a:pPr>
                <a:defRPr/>
              </a:pPr>
              <a:t>88</a:t>
            </a:fld>
            <a:endParaRPr lang="fa-IR">
              <a:solidFill>
                <a:srgbClr val="EEECE1">
                  <a:shade val="50000"/>
                </a:srgbClr>
              </a:solidFill>
            </a:endParaRPr>
          </a:p>
        </p:txBody>
      </p:sp>
      <p:sp>
        <p:nvSpPr>
          <p:cNvPr id="2" name="Rounded Rectangle 1"/>
          <p:cNvSpPr/>
          <p:nvPr/>
        </p:nvSpPr>
        <p:spPr>
          <a:xfrm>
            <a:off x="72008" y="116632"/>
            <a:ext cx="8964488" cy="6669360"/>
          </a:xfrm>
          <a:prstGeom prst="roundRect">
            <a:avLst>
              <a:gd name="adj" fmla="val 2682"/>
            </a:avLst>
          </a:prstGeom>
          <a:effectLst>
            <a:glow rad="228600">
              <a:schemeClr val="accent5">
                <a:satMod val="175000"/>
                <a:alpha val="40000"/>
              </a:schemeClr>
            </a:glow>
            <a:outerShdw blurRad="38100" dist="25400" dir="5400000" algn="t" rotWithShape="0">
              <a:srgbClr val="000000">
                <a:alpha val="50000"/>
              </a:srgbClr>
            </a:outerShdw>
          </a:effectLst>
        </p:spPr>
        <p:style>
          <a:lnRef idx="1">
            <a:schemeClr val="accent5"/>
          </a:lnRef>
          <a:fillRef idx="2">
            <a:schemeClr val="accent5"/>
          </a:fillRef>
          <a:effectRef idx="1">
            <a:schemeClr val="accent5"/>
          </a:effectRef>
          <a:fontRef idx="minor">
            <a:schemeClr val="dk1"/>
          </a:fontRef>
        </p:style>
        <p:txBody>
          <a:bodyPr rtlCol="0" anchor="t"/>
          <a:lstStyle/>
          <a:p>
            <a:pPr algn="justLow" rtl="1"/>
            <a:r>
              <a:rPr lang="fa-IR" sz="1200" dirty="0">
                <a:solidFill>
                  <a:prstClr val="black"/>
                </a:solidFill>
                <a:cs typeface="B Nazanin" pitchFamily="2" charset="-78"/>
              </a:rPr>
              <a:t>20302 </a:t>
            </a:r>
            <a:r>
              <a:rPr lang="fa-IR" sz="1300" dirty="0" err="1">
                <a:solidFill>
                  <a:prstClr val="black"/>
                </a:solidFill>
                <a:cs typeface="B Nazanin" pitchFamily="2" charset="-78"/>
              </a:rPr>
              <a:t>أَحْمَدُ</a:t>
            </a:r>
            <a:r>
              <a:rPr lang="fa-IR" sz="1300" dirty="0">
                <a:solidFill>
                  <a:prstClr val="black"/>
                </a:solidFill>
                <a:cs typeface="B Nazanin" pitchFamily="2" charset="-78"/>
              </a:rPr>
              <a:t> </a:t>
            </a:r>
            <a:r>
              <a:rPr lang="fa-IR" sz="1300" dirty="0" err="1">
                <a:solidFill>
                  <a:prstClr val="black"/>
                </a:solidFill>
                <a:cs typeface="B Nazanin" pitchFamily="2" charset="-78"/>
              </a:rPr>
              <a:t>بْنُ</a:t>
            </a:r>
            <a:r>
              <a:rPr lang="fa-IR" sz="1300" dirty="0">
                <a:solidFill>
                  <a:prstClr val="black"/>
                </a:solidFill>
                <a:cs typeface="B Nazanin" pitchFamily="2" charset="-78"/>
              </a:rPr>
              <a:t> </a:t>
            </a:r>
            <a:r>
              <a:rPr lang="fa-IR" sz="1300" dirty="0" err="1">
                <a:solidFill>
                  <a:prstClr val="black"/>
                </a:solidFill>
                <a:cs typeface="B Nazanin" pitchFamily="2" charset="-78"/>
              </a:rPr>
              <a:t>مُحَمَّدٍ</a:t>
            </a:r>
            <a:r>
              <a:rPr lang="fa-IR" sz="1300" dirty="0">
                <a:solidFill>
                  <a:prstClr val="black"/>
                </a:solidFill>
                <a:cs typeface="B Nazanin" pitchFamily="2" charset="-78"/>
              </a:rPr>
              <a:t> </a:t>
            </a:r>
            <a:r>
              <a:rPr lang="fa-IR" sz="1300" dirty="0" err="1">
                <a:solidFill>
                  <a:prstClr val="black"/>
                </a:solidFill>
                <a:cs typeface="B Nazanin" pitchFamily="2" charset="-78"/>
              </a:rPr>
              <a:t>الْبَرْقِيُّ</a:t>
            </a:r>
            <a:r>
              <a:rPr lang="fa-IR" sz="1300" dirty="0">
                <a:solidFill>
                  <a:prstClr val="black"/>
                </a:solidFill>
                <a:cs typeface="B Nazanin" pitchFamily="2" charset="-78"/>
              </a:rPr>
              <a:t> </a:t>
            </a:r>
            <a:r>
              <a:rPr lang="fa-IR" sz="1300" dirty="0" err="1">
                <a:solidFill>
                  <a:prstClr val="black"/>
                </a:solidFill>
                <a:cs typeface="B Nazanin" pitchFamily="2" charset="-78"/>
              </a:rPr>
              <a:t>فِي</a:t>
            </a:r>
            <a:r>
              <a:rPr lang="fa-IR" sz="1300" dirty="0">
                <a:solidFill>
                  <a:prstClr val="black"/>
                </a:solidFill>
                <a:cs typeface="B Nazanin" pitchFamily="2" charset="-78"/>
              </a:rPr>
              <a:t> </a:t>
            </a:r>
            <a:r>
              <a:rPr lang="fa-IR" sz="1300" dirty="0" err="1">
                <a:solidFill>
                  <a:prstClr val="black"/>
                </a:solidFill>
                <a:cs typeface="B Nazanin" pitchFamily="2" charset="-78"/>
              </a:rPr>
              <a:t>الْمَحَاسِنِ</a:t>
            </a:r>
            <a:r>
              <a:rPr lang="fa-IR" sz="1300" dirty="0">
                <a:solidFill>
                  <a:prstClr val="black"/>
                </a:solidFill>
                <a:cs typeface="B Nazanin" pitchFamily="2" charset="-78"/>
              </a:rPr>
              <a:t> </a:t>
            </a:r>
            <a:r>
              <a:rPr lang="fa-IR" sz="1300" dirty="0" err="1">
                <a:solidFill>
                  <a:prstClr val="black"/>
                </a:solidFill>
                <a:cs typeface="B Nazanin" pitchFamily="2" charset="-78"/>
              </a:rPr>
              <a:t>عَنْ</a:t>
            </a:r>
            <a:r>
              <a:rPr lang="fa-IR" sz="1300" dirty="0">
                <a:solidFill>
                  <a:prstClr val="black"/>
                </a:solidFill>
                <a:cs typeface="B Nazanin" pitchFamily="2" charset="-78"/>
              </a:rPr>
              <a:t> </a:t>
            </a:r>
            <a:r>
              <a:rPr lang="fa-IR" sz="1300" dirty="0" err="1">
                <a:solidFill>
                  <a:prstClr val="black"/>
                </a:solidFill>
                <a:cs typeface="B Nazanin" pitchFamily="2" charset="-78"/>
              </a:rPr>
              <a:t>جَعْفَرِ</a:t>
            </a:r>
            <a:r>
              <a:rPr lang="fa-IR" sz="1300" dirty="0">
                <a:solidFill>
                  <a:prstClr val="black"/>
                </a:solidFill>
                <a:cs typeface="B Nazanin" pitchFamily="2" charset="-78"/>
              </a:rPr>
              <a:t> </a:t>
            </a:r>
            <a:r>
              <a:rPr lang="fa-IR" sz="1300" dirty="0" err="1">
                <a:solidFill>
                  <a:prstClr val="black"/>
                </a:solidFill>
                <a:cs typeface="B Nazanin" pitchFamily="2" charset="-78"/>
              </a:rPr>
              <a:t>بْنِ</a:t>
            </a:r>
            <a:r>
              <a:rPr lang="fa-IR" sz="1300" dirty="0">
                <a:solidFill>
                  <a:prstClr val="black"/>
                </a:solidFill>
                <a:cs typeface="B Nazanin" pitchFamily="2" charset="-78"/>
              </a:rPr>
              <a:t> </a:t>
            </a:r>
            <a:r>
              <a:rPr lang="fa-IR" sz="1300" dirty="0" err="1">
                <a:solidFill>
                  <a:prstClr val="black"/>
                </a:solidFill>
                <a:cs typeface="B Nazanin" pitchFamily="2" charset="-78"/>
              </a:rPr>
              <a:t>مُحَمَّدٍ</a:t>
            </a:r>
            <a:r>
              <a:rPr lang="fa-IR" sz="1300" dirty="0">
                <a:solidFill>
                  <a:prstClr val="black"/>
                </a:solidFill>
                <a:cs typeface="B Nazanin" pitchFamily="2" charset="-78"/>
              </a:rPr>
              <a:t> </a:t>
            </a:r>
            <a:r>
              <a:rPr lang="fa-IR" sz="1300" dirty="0" err="1">
                <a:solidFill>
                  <a:prstClr val="black"/>
                </a:solidFill>
                <a:cs typeface="B Nazanin" pitchFamily="2" charset="-78"/>
              </a:rPr>
              <a:t>الْأَشْعَرِيِّ</a:t>
            </a:r>
            <a:r>
              <a:rPr lang="fa-IR" sz="1300" dirty="0">
                <a:solidFill>
                  <a:prstClr val="black"/>
                </a:solidFill>
                <a:cs typeface="B Nazanin" pitchFamily="2" charset="-78"/>
              </a:rPr>
              <a:t> </a:t>
            </a:r>
            <a:r>
              <a:rPr lang="fa-IR" sz="1300" dirty="0" err="1">
                <a:solidFill>
                  <a:prstClr val="black"/>
                </a:solidFill>
                <a:cs typeface="B Nazanin" pitchFamily="2" charset="-78"/>
              </a:rPr>
              <a:t>عَنِ</a:t>
            </a:r>
            <a:r>
              <a:rPr lang="fa-IR" sz="1300" dirty="0">
                <a:solidFill>
                  <a:prstClr val="black"/>
                </a:solidFill>
                <a:cs typeface="B Nazanin" pitchFamily="2" charset="-78"/>
              </a:rPr>
              <a:t> </a:t>
            </a:r>
            <a:r>
              <a:rPr lang="fa-IR" sz="1300" dirty="0" err="1">
                <a:solidFill>
                  <a:prstClr val="black"/>
                </a:solidFill>
                <a:cs typeface="B Nazanin" pitchFamily="2" charset="-78"/>
              </a:rPr>
              <a:t>ابْنِ</a:t>
            </a:r>
            <a:r>
              <a:rPr lang="fa-IR" sz="1300" dirty="0">
                <a:solidFill>
                  <a:prstClr val="black"/>
                </a:solidFill>
                <a:cs typeface="B Nazanin" pitchFamily="2" charset="-78"/>
              </a:rPr>
              <a:t> </a:t>
            </a:r>
            <a:r>
              <a:rPr lang="fa-IR" sz="1300" dirty="0" err="1">
                <a:solidFill>
                  <a:prstClr val="black"/>
                </a:solidFill>
                <a:cs typeface="B Nazanin" pitchFamily="2" charset="-78"/>
              </a:rPr>
              <a:t>الْقَدَّاحِ</a:t>
            </a:r>
            <a:r>
              <a:rPr lang="fa-IR" sz="1300" dirty="0">
                <a:solidFill>
                  <a:prstClr val="black"/>
                </a:solidFill>
                <a:cs typeface="B Nazanin" pitchFamily="2" charset="-78"/>
              </a:rPr>
              <a:t> </a:t>
            </a:r>
            <a:r>
              <a:rPr lang="fa-IR" sz="1300" dirty="0" err="1">
                <a:solidFill>
                  <a:prstClr val="black"/>
                </a:solidFill>
                <a:cs typeface="B Nazanin" pitchFamily="2" charset="-78"/>
              </a:rPr>
              <a:t>عَنْ</a:t>
            </a:r>
            <a:r>
              <a:rPr lang="fa-IR" sz="1300" dirty="0">
                <a:solidFill>
                  <a:prstClr val="black"/>
                </a:solidFill>
                <a:cs typeface="B Nazanin" pitchFamily="2" charset="-78"/>
              </a:rPr>
              <a:t> </a:t>
            </a:r>
            <a:r>
              <a:rPr lang="fa-IR" sz="1300" dirty="0" err="1">
                <a:solidFill>
                  <a:prstClr val="black"/>
                </a:solidFill>
                <a:cs typeface="B Nazanin" pitchFamily="2" charset="-78"/>
              </a:rPr>
              <a:t>أَبِي</a:t>
            </a:r>
            <a:r>
              <a:rPr lang="fa-IR" sz="1300" dirty="0">
                <a:solidFill>
                  <a:prstClr val="black"/>
                </a:solidFill>
                <a:cs typeface="B Nazanin" pitchFamily="2" charset="-78"/>
              </a:rPr>
              <a:t> </a:t>
            </a:r>
            <a:r>
              <a:rPr lang="fa-IR" sz="1300" dirty="0" err="1">
                <a:solidFill>
                  <a:prstClr val="black"/>
                </a:solidFill>
                <a:cs typeface="B Nazanin" pitchFamily="2" charset="-78"/>
              </a:rPr>
              <a:t>عَبْدِ</a:t>
            </a:r>
            <a:r>
              <a:rPr lang="fa-IR" sz="1300" dirty="0">
                <a:solidFill>
                  <a:prstClr val="black"/>
                </a:solidFill>
                <a:cs typeface="B Nazanin" pitchFamily="2" charset="-78"/>
              </a:rPr>
              <a:t> </a:t>
            </a:r>
            <a:r>
              <a:rPr lang="fa-IR" sz="1300" dirty="0" err="1">
                <a:solidFill>
                  <a:prstClr val="black"/>
                </a:solidFill>
                <a:cs typeface="B Nazanin" pitchFamily="2" charset="-78"/>
              </a:rPr>
              <a:t>اللَّهِ</a:t>
            </a:r>
            <a:r>
              <a:rPr lang="fa-IR" sz="1300" dirty="0">
                <a:solidFill>
                  <a:prstClr val="black"/>
                </a:solidFill>
                <a:cs typeface="B Nazanin" pitchFamily="2" charset="-78"/>
              </a:rPr>
              <a:t> ع </a:t>
            </a:r>
            <a:r>
              <a:rPr lang="fa-IR" sz="1300" dirty="0" err="1">
                <a:solidFill>
                  <a:prstClr val="black"/>
                </a:solidFill>
                <a:cs typeface="B Nazanin" pitchFamily="2" charset="-78"/>
              </a:rPr>
              <a:t>قَالَ</a:t>
            </a:r>
            <a:r>
              <a:rPr lang="fa-IR" sz="1300" dirty="0">
                <a:solidFill>
                  <a:prstClr val="black"/>
                </a:solidFill>
                <a:cs typeface="B Nazanin" pitchFamily="2" charset="-78"/>
              </a:rPr>
              <a:t> </a:t>
            </a:r>
            <a:r>
              <a:rPr lang="fa-IR" sz="1300" dirty="0" err="1">
                <a:solidFill>
                  <a:prstClr val="black"/>
                </a:solidFill>
                <a:cs typeface="B Nazanin" pitchFamily="2" charset="-78"/>
              </a:rPr>
              <a:t>قَالَ</a:t>
            </a:r>
            <a:r>
              <a:rPr lang="fa-IR" sz="1300" dirty="0">
                <a:solidFill>
                  <a:prstClr val="black"/>
                </a:solidFill>
                <a:cs typeface="B Nazanin" pitchFamily="2" charset="-78"/>
              </a:rPr>
              <a:t> </a:t>
            </a:r>
            <a:r>
              <a:rPr lang="fa-IR" sz="1300" dirty="0" err="1">
                <a:solidFill>
                  <a:prstClr val="black"/>
                </a:solidFill>
                <a:cs typeface="B Nazanin" pitchFamily="2" charset="-78"/>
              </a:rPr>
              <a:t>اللَّهُ</a:t>
            </a:r>
            <a:r>
              <a:rPr lang="fa-IR" sz="1300" dirty="0">
                <a:solidFill>
                  <a:prstClr val="black"/>
                </a:solidFill>
                <a:cs typeface="B Nazanin" pitchFamily="2" charset="-78"/>
              </a:rPr>
              <a:t> </a:t>
            </a:r>
            <a:r>
              <a:rPr lang="fa-IR" sz="1300" dirty="0" err="1">
                <a:solidFill>
                  <a:prstClr val="black"/>
                </a:solidFill>
                <a:cs typeface="B Nazanin" pitchFamily="2" charset="-78"/>
              </a:rPr>
              <a:t>تَعَالَى</a:t>
            </a:r>
            <a:r>
              <a:rPr lang="fa-IR" sz="1300" dirty="0">
                <a:solidFill>
                  <a:prstClr val="black"/>
                </a:solidFill>
                <a:cs typeface="B Nazanin" pitchFamily="2" charset="-78"/>
              </a:rPr>
              <a:t> </a:t>
            </a:r>
            <a:r>
              <a:rPr lang="fa-IR" sz="1300" dirty="0" err="1">
                <a:solidFill>
                  <a:prstClr val="black"/>
                </a:solidFill>
                <a:cs typeface="B Nazanin" pitchFamily="2" charset="-78"/>
              </a:rPr>
              <a:t>إِنَّمَا</a:t>
            </a:r>
            <a:r>
              <a:rPr lang="fa-IR" sz="1300" dirty="0">
                <a:solidFill>
                  <a:prstClr val="black"/>
                </a:solidFill>
                <a:cs typeface="B Nazanin" pitchFamily="2" charset="-78"/>
              </a:rPr>
              <a:t> </a:t>
            </a:r>
            <a:r>
              <a:rPr lang="fa-IR" sz="1300" dirty="0" err="1">
                <a:solidFill>
                  <a:prstClr val="black"/>
                </a:solidFill>
                <a:cs typeface="B Nazanin" pitchFamily="2" charset="-78"/>
              </a:rPr>
              <a:t>أَقْبَلُ</a:t>
            </a:r>
            <a:r>
              <a:rPr lang="fa-IR" sz="1300" dirty="0">
                <a:solidFill>
                  <a:prstClr val="black"/>
                </a:solidFill>
                <a:cs typeface="B Nazanin" pitchFamily="2" charset="-78"/>
              </a:rPr>
              <a:t> </a:t>
            </a:r>
            <a:r>
              <a:rPr lang="fa-IR" sz="1300" dirty="0" err="1">
                <a:solidFill>
                  <a:prstClr val="black"/>
                </a:solidFill>
                <a:cs typeface="B Nazanin" pitchFamily="2" charset="-78"/>
              </a:rPr>
              <a:t>الصَّلَاةَ</a:t>
            </a:r>
            <a:r>
              <a:rPr lang="fa-IR" sz="1300" dirty="0">
                <a:solidFill>
                  <a:prstClr val="black"/>
                </a:solidFill>
                <a:cs typeface="B Nazanin" pitchFamily="2" charset="-78"/>
              </a:rPr>
              <a:t> </a:t>
            </a:r>
            <a:r>
              <a:rPr lang="fa-IR" sz="1300" dirty="0" err="1">
                <a:solidFill>
                  <a:prstClr val="black"/>
                </a:solidFill>
                <a:cs typeface="B Nazanin" pitchFamily="2" charset="-78"/>
              </a:rPr>
              <a:t>لِمَنْ</a:t>
            </a:r>
            <a:r>
              <a:rPr lang="fa-IR" sz="1300" dirty="0">
                <a:solidFill>
                  <a:prstClr val="black"/>
                </a:solidFill>
                <a:cs typeface="B Nazanin" pitchFamily="2" charset="-78"/>
              </a:rPr>
              <a:t> </a:t>
            </a:r>
            <a:r>
              <a:rPr lang="fa-IR" sz="1300" dirty="0" err="1">
                <a:solidFill>
                  <a:prstClr val="black"/>
                </a:solidFill>
                <a:cs typeface="B Nazanin" pitchFamily="2" charset="-78"/>
              </a:rPr>
              <a:t>تَوَاضَعَ</a:t>
            </a:r>
            <a:r>
              <a:rPr lang="fa-IR" sz="1300" dirty="0">
                <a:solidFill>
                  <a:prstClr val="black"/>
                </a:solidFill>
                <a:cs typeface="B Nazanin" pitchFamily="2" charset="-78"/>
              </a:rPr>
              <a:t> </a:t>
            </a:r>
            <a:r>
              <a:rPr lang="fa-IR" sz="1300" dirty="0" err="1">
                <a:solidFill>
                  <a:prstClr val="black"/>
                </a:solidFill>
                <a:cs typeface="B Nazanin" pitchFamily="2" charset="-78"/>
              </a:rPr>
              <a:t>لِعَظَمَتِي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يَكُفُّ</a:t>
            </a:r>
            <a:r>
              <a:rPr lang="fa-IR" sz="1300" dirty="0">
                <a:solidFill>
                  <a:prstClr val="black"/>
                </a:solidFill>
                <a:cs typeface="B Nazanin" pitchFamily="2" charset="-78"/>
              </a:rPr>
              <a:t> </a:t>
            </a:r>
            <a:r>
              <a:rPr lang="fa-IR" sz="1300" dirty="0" err="1">
                <a:solidFill>
                  <a:prstClr val="black"/>
                </a:solidFill>
                <a:cs typeface="B Nazanin" pitchFamily="2" charset="-78"/>
              </a:rPr>
              <a:t>نَفْسَهُ</a:t>
            </a:r>
            <a:r>
              <a:rPr lang="fa-IR" sz="1300" dirty="0">
                <a:solidFill>
                  <a:prstClr val="black"/>
                </a:solidFill>
                <a:cs typeface="B Nazanin" pitchFamily="2" charset="-78"/>
              </a:rPr>
              <a:t> </a:t>
            </a:r>
            <a:r>
              <a:rPr lang="fa-IR" sz="1300" dirty="0" err="1">
                <a:solidFill>
                  <a:prstClr val="black"/>
                </a:solidFill>
                <a:cs typeface="B Nazanin" pitchFamily="2" charset="-78"/>
              </a:rPr>
              <a:t>عَنِ</a:t>
            </a:r>
            <a:r>
              <a:rPr lang="fa-IR" sz="1300" dirty="0">
                <a:solidFill>
                  <a:prstClr val="black"/>
                </a:solidFill>
                <a:cs typeface="B Nazanin" pitchFamily="2" charset="-78"/>
              </a:rPr>
              <a:t> </a:t>
            </a:r>
            <a:r>
              <a:rPr lang="fa-IR" sz="1300" dirty="0" err="1">
                <a:solidFill>
                  <a:prstClr val="black"/>
                </a:solidFill>
                <a:cs typeface="B Nazanin" pitchFamily="2" charset="-78"/>
              </a:rPr>
              <a:t>الشَّهَوَاتِ</a:t>
            </a:r>
            <a:r>
              <a:rPr lang="fa-IR" sz="1300" dirty="0">
                <a:solidFill>
                  <a:prstClr val="black"/>
                </a:solidFill>
                <a:cs typeface="B Nazanin" pitchFamily="2" charset="-78"/>
              </a:rPr>
              <a:t> </a:t>
            </a:r>
            <a:r>
              <a:rPr lang="fa-IR" sz="1300" dirty="0" err="1">
                <a:solidFill>
                  <a:prstClr val="black"/>
                </a:solidFill>
                <a:cs typeface="B Nazanin" pitchFamily="2" charset="-78"/>
              </a:rPr>
              <a:t>مِنْ</a:t>
            </a:r>
            <a:r>
              <a:rPr lang="fa-IR" sz="1300" dirty="0">
                <a:solidFill>
                  <a:prstClr val="black"/>
                </a:solidFill>
                <a:cs typeface="B Nazanin" pitchFamily="2" charset="-78"/>
              </a:rPr>
              <a:t> </a:t>
            </a:r>
            <a:r>
              <a:rPr lang="fa-IR" sz="1300" dirty="0" err="1">
                <a:solidFill>
                  <a:prstClr val="black"/>
                </a:solidFill>
                <a:cs typeface="B Nazanin" pitchFamily="2" charset="-78"/>
              </a:rPr>
              <a:t>أَجْلِي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يَقْطَعُ</a:t>
            </a:r>
            <a:r>
              <a:rPr lang="fa-IR" sz="1300" dirty="0">
                <a:solidFill>
                  <a:prstClr val="black"/>
                </a:solidFill>
                <a:cs typeface="B Nazanin" pitchFamily="2" charset="-78"/>
              </a:rPr>
              <a:t> </a:t>
            </a:r>
            <a:r>
              <a:rPr lang="fa-IR" sz="1300" dirty="0" err="1">
                <a:solidFill>
                  <a:prstClr val="black"/>
                </a:solidFill>
                <a:cs typeface="B Nazanin" pitchFamily="2" charset="-78"/>
              </a:rPr>
              <a:t>نَهَارَهُ</a:t>
            </a:r>
            <a:r>
              <a:rPr lang="fa-IR" sz="1300" dirty="0">
                <a:solidFill>
                  <a:prstClr val="black"/>
                </a:solidFill>
                <a:cs typeface="B Nazanin" pitchFamily="2" charset="-78"/>
              </a:rPr>
              <a:t> </a:t>
            </a:r>
            <a:r>
              <a:rPr lang="fa-IR" sz="1300" dirty="0" err="1">
                <a:solidFill>
                  <a:prstClr val="black"/>
                </a:solidFill>
                <a:cs typeface="B Nazanin" pitchFamily="2" charset="-78"/>
              </a:rPr>
              <a:t>بِذِكْرِي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لَا</a:t>
            </a:r>
            <a:r>
              <a:rPr lang="fa-IR" sz="1300" dirty="0">
                <a:solidFill>
                  <a:prstClr val="black"/>
                </a:solidFill>
                <a:cs typeface="B Nazanin" pitchFamily="2" charset="-78"/>
              </a:rPr>
              <a:t> </a:t>
            </a:r>
            <a:r>
              <a:rPr lang="fa-IR" sz="1300" dirty="0" err="1">
                <a:solidFill>
                  <a:prstClr val="black"/>
                </a:solidFill>
                <a:cs typeface="B Nazanin" pitchFamily="2" charset="-78"/>
              </a:rPr>
              <a:t>يَتَعَاظَمُ</a:t>
            </a:r>
            <a:r>
              <a:rPr lang="fa-IR" sz="1300" dirty="0">
                <a:solidFill>
                  <a:prstClr val="black"/>
                </a:solidFill>
                <a:cs typeface="B Nazanin" pitchFamily="2" charset="-78"/>
              </a:rPr>
              <a:t> </a:t>
            </a:r>
            <a:r>
              <a:rPr lang="fa-IR" sz="1300" dirty="0" err="1">
                <a:solidFill>
                  <a:prstClr val="black"/>
                </a:solidFill>
                <a:cs typeface="B Nazanin" pitchFamily="2" charset="-78"/>
              </a:rPr>
              <a:t>عَلَى</a:t>
            </a:r>
            <a:r>
              <a:rPr lang="fa-IR" sz="1300" dirty="0">
                <a:solidFill>
                  <a:prstClr val="black"/>
                </a:solidFill>
                <a:cs typeface="B Nazanin" pitchFamily="2" charset="-78"/>
              </a:rPr>
              <a:t> </a:t>
            </a:r>
            <a:r>
              <a:rPr lang="fa-IR" sz="1300" dirty="0" err="1">
                <a:solidFill>
                  <a:prstClr val="black"/>
                </a:solidFill>
                <a:cs typeface="B Nazanin" pitchFamily="2" charset="-78"/>
              </a:rPr>
              <a:t>خَلْقِي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يُطْعِمُ</a:t>
            </a:r>
            <a:r>
              <a:rPr lang="fa-IR" sz="1300" dirty="0">
                <a:solidFill>
                  <a:prstClr val="black"/>
                </a:solidFill>
                <a:cs typeface="B Nazanin" pitchFamily="2" charset="-78"/>
              </a:rPr>
              <a:t> </a:t>
            </a:r>
            <a:r>
              <a:rPr lang="fa-IR" sz="1300" dirty="0" err="1">
                <a:solidFill>
                  <a:prstClr val="black"/>
                </a:solidFill>
                <a:cs typeface="B Nazanin" pitchFamily="2" charset="-78"/>
              </a:rPr>
              <a:t>الْجَائِعَ</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يَكْسُو</a:t>
            </a:r>
            <a:r>
              <a:rPr lang="fa-IR" sz="1300" dirty="0">
                <a:solidFill>
                  <a:prstClr val="black"/>
                </a:solidFill>
                <a:cs typeface="B Nazanin" pitchFamily="2" charset="-78"/>
              </a:rPr>
              <a:t> </a:t>
            </a:r>
            <a:r>
              <a:rPr lang="fa-IR" sz="1300" dirty="0" err="1">
                <a:solidFill>
                  <a:prstClr val="black"/>
                </a:solidFill>
                <a:cs typeface="B Nazanin" pitchFamily="2" charset="-78"/>
              </a:rPr>
              <a:t>الْعَارِيَ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يَرْحَمُ</a:t>
            </a:r>
            <a:r>
              <a:rPr lang="fa-IR" sz="1300" dirty="0">
                <a:solidFill>
                  <a:prstClr val="black"/>
                </a:solidFill>
                <a:cs typeface="B Nazanin" pitchFamily="2" charset="-78"/>
              </a:rPr>
              <a:t> </a:t>
            </a:r>
            <a:r>
              <a:rPr lang="fa-IR" sz="1300" dirty="0" err="1">
                <a:solidFill>
                  <a:prstClr val="black"/>
                </a:solidFill>
                <a:cs typeface="B Nazanin" pitchFamily="2" charset="-78"/>
              </a:rPr>
              <a:t>الْمُصَابَ</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يُؤْوِي</a:t>
            </a:r>
            <a:r>
              <a:rPr lang="fa-IR" sz="1300" dirty="0">
                <a:solidFill>
                  <a:prstClr val="black"/>
                </a:solidFill>
                <a:cs typeface="B Nazanin" pitchFamily="2" charset="-78"/>
              </a:rPr>
              <a:t> </a:t>
            </a:r>
            <a:r>
              <a:rPr lang="fa-IR" sz="1300" dirty="0" err="1">
                <a:solidFill>
                  <a:prstClr val="black"/>
                </a:solidFill>
                <a:cs typeface="B Nazanin" pitchFamily="2" charset="-78"/>
              </a:rPr>
              <a:t>الْغَرِيبَ</a:t>
            </a:r>
            <a:r>
              <a:rPr lang="fa-IR" sz="1300" dirty="0">
                <a:solidFill>
                  <a:prstClr val="black"/>
                </a:solidFill>
                <a:cs typeface="B Nazanin" pitchFamily="2" charset="-78"/>
              </a:rPr>
              <a:t> </a:t>
            </a:r>
            <a:r>
              <a:rPr lang="fa-IR" sz="1300" dirty="0" err="1">
                <a:solidFill>
                  <a:prstClr val="black"/>
                </a:solidFill>
                <a:cs typeface="B Nazanin" pitchFamily="2" charset="-78"/>
              </a:rPr>
              <a:t>فَذَلِكَ</a:t>
            </a:r>
            <a:r>
              <a:rPr lang="fa-IR" sz="1300" dirty="0">
                <a:solidFill>
                  <a:prstClr val="black"/>
                </a:solidFill>
                <a:cs typeface="B Nazanin" pitchFamily="2" charset="-78"/>
              </a:rPr>
              <a:t> </a:t>
            </a:r>
            <a:r>
              <a:rPr lang="fa-IR" sz="1300" dirty="0" err="1">
                <a:solidFill>
                  <a:prstClr val="black"/>
                </a:solidFill>
                <a:cs typeface="B Nazanin" pitchFamily="2" charset="-78"/>
              </a:rPr>
              <a:t>يُشْرِقُ</a:t>
            </a:r>
            <a:r>
              <a:rPr lang="fa-IR" sz="1300" dirty="0">
                <a:solidFill>
                  <a:prstClr val="black"/>
                </a:solidFill>
                <a:cs typeface="B Nazanin" pitchFamily="2" charset="-78"/>
              </a:rPr>
              <a:t> </a:t>
            </a:r>
            <a:r>
              <a:rPr lang="fa-IR" sz="1300" dirty="0" err="1">
                <a:solidFill>
                  <a:prstClr val="black"/>
                </a:solidFill>
                <a:cs typeface="B Nazanin" pitchFamily="2" charset="-78"/>
              </a:rPr>
              <a:t>نُورُهُ</a:t>
            </a:r>
            <a:r>
              <a:rPr lang="fa-IR" sz="1300" dirty="0">
                <a:solidFill>
                  <a:prstClr val="black"/>
                </a:solidFill>
                <a:cs typeface="B Nazanin" pitchFamily="2" charset="-78"/>
              </a:rPr>
              <a:t> </a:t>
            </a:r>
            <a:r>
              <a:rPr lang="fa-IR" sz="1300" dirty="0" err="1">
                <a:solidFill>
                  <a:prstClr val="black"/>
                </a:solidFill>
                <a:cs typeface="B Nazanin" pitchFamily="2" charset="-78"/>
              </a:rPr>
              <a:t>مِثْلَ</a:t>
            </a:r>
            <a:r>
              <a:rPr lang="fa-IR" sz="1300" dirty="0">
                <a:solidFill>
                  <a:prstClr val="black"/>
                </a:solidFill>
                <a:cs typeface="B Nazanin" pitchFamily="2" charset="-78"/>
              </a:rPr>
              <a:t> </a:t>
            </a:r>
            <a:r>
              <a:rPr lang="fa-IR" sz="1300" dirty="0" err="1">
                <a:solidFill>
                  <a:prstClr val="black"/>
                </a:solidFill>
                <a:cs typeface="B Nazanin" pitchFamily="2" charset="-78"/>
              </a:rPr>
              <a:t>الشَّمْسِ</a:t>
            </a:r>
            <a:r>
              <a:rPr lang="fa-IR" sz="1300" dirty="0">
                <a:solidFill>
                  <a:prstClr val="black"/>
                </a:solidFill>
                <a:cs typeface="B Nazanin" pitchFamily="2" charset="-78"/>
              </a:rPr>
              <a:t> </a:t>
            </a:r>
            <a:r>
              <a:rPr lang="fa-IR" sz="1300" dirty="0" err="1">
                <a:solidFill>
                  <a:prstClr val="black"/>
                </a:solidFill>
                <a:cs typeface="B Nazanin" pitchFamily="2" charset="-78"/>
              </a:rPr>
              <a:t>أَجْعَلُ</a:t>
            </a:r>
            <a:r>
              <a:rPr lang="fa-IR" sz="1300" dirty="0">
                <a:solidFill>
                  <a:prstClr val="black"/>
                </a:solidFill>
                <a:cs typeface="B Nazanin" pitchFamily="2" charset="-78"/>
              </a:rPr>
              <a:t> </a:t>
            </a:r>
            <a:r>
              <a:rPr lang="fa-IR" sz="1300" dirty="0" err="1">
                <a:solidFill>
                  <a:prstClr val="black"/>
                </a:solidFill>
                <a:cs typeface="B Nazanin" pitchFamily="2" charset="-78"/>
              </a:rPr>
              <a:t>لَهُ</a:t>
            </a:r>
            <a:r>
              <a:rPr lang="fa-IR" sz="1300" dirty="0">
                <a:solidFill>
                  <a:prstClr val="black"/>
                </a:solidFill>
                <a:cs typeface="B Nazanin" pitchFamily="2" charset="-78"/>
              </a:rPr>
              <a:t> </a:t>
            </a:r>
            <a:r>
              <a:rPr lang="fa-IR" sz="1300" dirty="0" err="1">
                <a:solidFill>
                  <a:prstClr val="black"/>
                </a:solidFill>
                <a:cs typeface="B Nazanin" pitchFamily="2" charset="-78"/>
              </a:rPr>
              <a:t>فِي</a:t>
            </a:r>
            <a:r>
              <a:rPr lang="fa-IR" sz="1300" dirty="0">
                <a:solidFill>
                  <a:prstClr val="black"/>
                </a:solidFill>
                <a:cs typeface="B Nazanin" pitchFamily="2" charset="-78"/>
              </a:rPr>
              <a:t> </a:t>
            </a:r>
            <a:r>
              <a:rPr lang="fa-IR" sz="1300" dirty="0" err="1">
                <a:solidFill>
                  <a:prstClr val="black"/>
                </a:solidFill>
                <a:cs typeface="B Nazanin" pitchFamily="2" charset="-78"/>
              </a:rPr>
              <a:t>الظُّلُمَاتِ</a:t>
            </a:r>
            <a:r>
              <a:rPr lang="fa-IR" sz="1300" dirty="0">
                <a:solidFill>
                  <a:prstClr val="black"/>
                </a:solidFill>
                <a:cs typeface="B Nazanin" pitchFamily="2" charset="-78"/>
              </a:rPr>
              <a:t> </a:t>
            </a:r>
            <a:r>
              <a:rPr lang="fa-IR" sz="1300" dirty="0" err="1">
                <a:solidFill>
                  <a:prstClr val="black"/>
                </a:solidFill>
                <a:cs typeface="B Nazanin" pitchFamily="2" charset="-78"/>
              </a:rPr>
              <a:t>نُوراً</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فِي</a:t>
            </a:r>
            <a:r>
              <a:rPr lang="fa-IR" sz="1300" dirty="0">
                <a:solidFill>
                  <a:prstClr val="black"/>
                </a:solidFill>
                <a:cs typeface="B Nazanin" pitchFamily="2" charset="-78"/>
              </a:rPr>
              <a:t> </a:t>
            </a:r>
            <a:r>
              <a:rPr lang="fa-IR" sz="1300" dirty="0" err="1">
                <a:solidFill>
                  <a:prstClr val="black"/>
                </a:solidFill>
                <a:cs typeface="B Nazanin" pitchFamily="2" charset="-78"/>
              </a:rPr>
              <a:t>الْجَهَالَةِ</a:t>
            </a:r>
            <a:r>
              <a:rPr lang="fa-IR" sz="1300" dirty="0">
                <a:solidFill>
                  <a:prstClr val="black"/>
                </a:solidFill>
                <a:cs typeface="B Nazanin" pitchFamily="2" charset="-78"/>
              </a:rPr>
              <a:t> </a:t>
            </a:r>
            <a:r>
              <a:rPr lang="fa-IR" sz="1300" dirty="0" err="1">
                <a:solidFill>
                  <a:prstClr val="black"/>
                </a:solidFill>
                <a:cs typeface="B Nazanin" pitchFamily="2" charset="-78"/>
              </a:rPr>
              <a:t>حِلْماً</a:t>
            </a:r>
            <a:r>
              <a:rPr lang="fa-IR" sz="1300" dirty="0">
                <a:solidFill>
                  <a:prstClr val="black"/>
                </a:solidFill>
                <a:cs typeface="B Nazanin" pitchFamily="2" charset="-78"/>
              </a:rPr>
              <a:t> </a:t>
            </a:r>
            <a:r>
              <a:rPr lang="fa-IR" sz="1300" dirty="0" err="1">
                <a:solidFill>
                  <a:prstClr val="black"/>
                </a:solidFill>
                <a:cs typeface="B Nazanin" pitchFamily="2" charset="-78"/>
              </a:rPr>
              <a:t>أَكْلَؤُهُ</a:t>
            </a:r>
            <a:r>
              <a:rPr lang="fa-IR" sz="1300" dirty="0">
                <a:solidFill>
                  <a:prstClr val="black"/>
                </a:solidFill>
                <a:cs typeface="B Nazanin" pitchFamily="2" charset="-78"/>
              </a:rPr>
              <a:t> </a:t>
            </a:r>
            <a:r>
              <a:rPr lang="fa-IR" sz="1300" dirty="0" err="1">
                <a:solidFill>
                  <a:prstClr val="black"/>
                </a:solidFill>
                <a:cs typeface="B Nazanin" pitchFamily="2" charset="-78"/>
              </a:rPr>
              <a:t>بِعِزَّتِي</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أَسْتَحْفِظُهُ</a:t>
            </a:r>
            <a:r>
              <a:rPr lang="fa-IR" sz="1300" dirty="0">
                <a:solidFill>
                  <a:prstClr val="black"/>
                </a:solidFill>
                <a:cs typeface="B Nazanin" pitchFamily="2" charset="-78"/>
              </a:rPr>
              <a:t> </a:t>
            </a:r>
            <a:r>
              <a:rPr lang="fa-IR" sz="1300" dirty="0" err="1">
                <a:solidFill>
                  <a:prstClr val="black"/>
                </a:solidFill>
                <a:cs typeface="B Nazanin" pitchFamily="2" charset="-78"/>
              </a:rPr>
              <a:t>مَلَائِكَتِي</a:t>
            </a:r>
            <a:r>
              <a:rPr lang="fa-IR" sz="1300" dirty="0">
                <a:solidFill>
                  <a:prstClr val="black"/>
                </a:solidFill>
                <a:cs typeface="B Nazanin" pitchFamily="2" charset="-78"/>
              </a:rPr>
              <a:t> </a:t>
            </a:r>
            <a:r>
              <a:rPr lang="fa-IR" sz="1300" dirty="0" err="1">
                <a:solidFill>
                  <a:prstClr val="black"/>
                </a:solidFill>
                <a:cs typeface="B Nazanin" pitchFamily="2" charset="-78"/>
              </a:rPr>
              <a:t>يَدْعُونِي</a:t>
            </a:r>
            <a:r>
              <a:rPr lang="fa-IR" sz="1300" dirty="0">
                <a:solidFill>
                  <a:prstClr val="black"/>
                </a:solidFill>
                <a:cs typeface="B Nazanin" pitchFamily="2" charset="-78"/>
              </a:rPr>
              <a:t> </a:t>
            </a:r>
            <a:r>
              <a:rPr lang="fa-IR" sz="1300" dirty="0" err="1">
                <a:solidFill>
                  <a:prstClr val="black"/>
                </a:solidFill>
                <a:cs typeface="B Nazanin" pitchFamily="2" charset="-78"/>
              </a:rPr>
              <a:t>فَأُلَبِّيهِ</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يَسْأَلُنِي</a:t>
            </a:r>
            <a:r>
              <a:rPr lang="fa-IR" sz="1300" dirty="0">
                <a:solidFill>
                  <a:prstClr val="black"/>
                </a:solidFill>
                <a:cs typeface="B Nazanin" pitchFamily="2" charset="-78"/>
              </a:rPr>
              <a:t> </a:t>
            </a:r>
            <a:r>
              <a:rPr lang="fa-IR" sz="1300" dirty="0" err="1">
                <a:solidFill>
                  <a:prstClr val="black"/>
                </a:solidFill>
                <a:cs typeface="B Nazanin" pitchFamily="2" charset="-78"/>
              </a:rPr>
              <a:t>فَأُعْطِيهِ</a:t>
            </a:r>
            <a:r>
              <a:rPr lang="fa-IR" sz="1300" dirty="0">
                <a:solidFill>
                  <a:prstClr val="black"/>
                </a:solidFill>
                <a:cs typeface="B Nazanin" pitchFamily="2" charset="-78"/>
              </a:rPr>
              <a:t> </a:t>
            </a:r>
            <a:r>
              <a:rPr lang="fa-IR" sz="1300" dirty="0" err="1">
                <a:solidFill>
                  <a:prstClr val="black"/>
                </a:solidFill>
                <a:cs typeface="B Nazanin" pitchFamily="2" charset="-78"/>
              </a:rPr>
              <a:t>فَمَثَلُ</a:t>
            </a:r>
            <a:r>
              <a:rPr lang="fa-IR" sz="1300" dirty="0">
                <a:solidFill>
                  <a:prstClr val="black"/>
                </a:solidFill>
                <a:cs typeface="B Nazanin" pitchFamily="2" charset="-78"/>
              </a:rPr>
              <a:t> </a:t>
            </a:r>
            <a:r>
              <a:rPr lang="fa-IR" sz="1300" dirty="0" err="1">
                <a:solidFill>
                  <a:prstClr val="black"/>
                </a:solidFill>
                <a:cs typeface="B Nazanin" pitchFamily="2" charset="-78"/>
              </a:rPr>
              <a:t>ذَلِكَ</a:t>
            </a:r>
            <a:r>
              <a:rPr lang="fa-IR" sz="1300" dirty="0">
                <a:solidFill>
                  <a:prstClr val="black"/>
                </a:solidFill>
                <a:cs typeface="B Nazanin" pitchFamily="2" charset="-78"/>
              </a:rPr>
              <a:t> </a:t>
            </a:r>
            <a:r>
              <a:rPr lang="fa-IR" sz="1300" dirty="0" err="1">
                <a:solidFill>
                  <a:prstClr val="black"/>
                </a:solidFill>
                <a:cs typeface="B Nazanin" pitchFamily="2" charset="-78"/>
              </a:rPr>
              <a:t>عِنْدِي</a:t>
            </a:r>
            <a:r>
              <a:rPr lang="fa-IR" sz="1300" dirty="0">
                <a:solidFill>
                  <a:prstClr val="black"/>
                </a:solidFill>
                <a:cs typeface="B Nazanin" pitchFamily="2" charset="-78"/>
              </a:rPr>
              <a:t> </a:t>
            </a:r>
            <a:r>
              <a:rPr lang="fa-IR" sz="1300" dirty="0" err="1">
                <a:solidFill>
                  <a:prstClr val="black"/>
                </a:solidFill>
                <a:cs typeface="B Nazanin" pitchFamily="2" charset="-78"/>
              </a:rPr>
              <a:t>كَمَثَلِ</a:t>
            </a:r>
            <a:r>
              <a:rPr lang="fa-IR" sz="1300" dirty="0">
                <a:solidFill>
                  <a:prstClr val="black"/>
                </a:solidFill>
                <a:cs typeface="B Nazanin" pitchFamily="2" charset="-78"/>
              </a:rPr>
              <a:t> </a:t>
            </a:r>
            <a:r>
              <a:rPr lang="fa-IR" sz="1300" dirty="0" err="1">
                <a:solidFill>
                  <a:prstClr val="black"/>
                </a:solidFill>
                <a:cs typeface="B Nazanin" pitchFamily="2" charset="-78"/>
              </a:rPr>
              <a:t>جَنَّاتِ</a:t>
            </a:r>
            <a:r>
              <a:rPr lang="fa-IR" sz="1300" dirty="0">
                <a:solidFill>
                  <a:prstClr val="black"/>
                </a:solidFill>
                <a:cs typeface="B Nazanin" pitchFamily="2" charset="-78"/>
              </a:rPr>
              <a:t> </a:t>
            </a:r>
            <a:r>
              <a:rPr lang="fa-IR" sz="1300" dirty="0" err="1">
                <a:solidFill>
                  <a:prstClr val="black"/>
                </a:solidFill>
                <a:cs typeface="B Nazanin" pitchFamily="2" charset="-78"/>
              </a:rPr>
              <a:t>عَدْنٍ</a:t>
            </a:r>
            <a:r>
              <a:rPr lang="fa-IR" sz="1300" dirty="0">
                <a:solidFill>
                  <a:prstClr val="black"/>
                </a:solidFill>
                <a:cs typeface="B Nazanin" pitchFamily="2" charset="-78"/>
              </a:rPr>
              <a:t> </a:t>
            </a:r>
            <a:r>
              <a:rPr lang="fa-IR" sz="1300" dirty="0" err="1">
                <a:solidFill>
                  <a:prstClr val="black"/>
                </a:solidFill>
                <a:cs typeface="B Nazanin" pitchFamily="2" charset="-78"/>
              </a:rPr>
              <a:t>لَا</a:t>
            </a:r>
            <a:r>
              <a:rPr lang="fa-IR" sz="1300" dirty="0">
                <a:solidFill>
                  <a:prstClr val="black"/>
                </a:solidFill>
                <a:cs typeface="B Nazanin" pitchFamily="2" charset="-78"/>
              </a:rPr>
              <a:t> </a:t>
            </a:r>
            <a:r>
              <a:rPr lang="fa-IR" sz="1300" dirty="0" err="1">
                <a:solidFill>
                  <a:prstClr val="black"/>
                </a:solidFill>
                <a:cs typeface="B Nazanin" pitchFamily="2" charset="-78"/>
              </a:rPr>
              <a:t>يَسْمُو</a:t>
            </a:r>
            <a:r>
              <a:rPr lang="fa-IR" sz="1300" dirty="0">
                <a:solidFill>
                  <a:prstClr val="black"/>
                </a:solidFill>
                <a:cs typeface="B Nazanin" pitchFamily="2" charset="-78"/>
              </a:rPr>
              <a:t> </a:t>
            </a:r>
            <a:r>
              <a:rPr lang="fa-IR" sz="1300" dirty="0" err="1">
                <a:solidFill>
                  <a:prstClr val="black"/>
                </a:solidFill>
                <a:cs typeface="B Nazanin" pitchFamily="2" charset="-78"/>
              </a:rPr>
              <a:t>ثَمَرُهَا</a:t>
            </a:r>
            <a:r>
              <a:rPr lang="fa-IR" sz="1300" dirty="0">
                <a:solidFill>
                  <a:prstClr val="black"/>
                </a:solidFill>
                <a:cs typeface="B Nazanin" pitchFamily="2" charset="-78"/>
              </a:rPr>
              <a:t> </a:t>
            </a:r>
            <a:r>
              <a:rPr lang="fa-IR" sz="1300" dirty="0" err="1">
                <a:solidFill>
                  <a:prstClr val="black"/>
                </a:solidFill>
                <a:cs typeface="B Nazanin" pitchFamily="2" charset="-78"/>
              </a:rPr>
              <a:t>وَ</a:t>
            </a:r>
            <a:r>
              <a:rPr lang="fa-IR" sz="1300" dirty="0">
                <a:solidFill>
                  <a:prstClr val="black"/>
                </a:solidFill>
                <a:cs typeface="B Nazanin" pitchFamily="2" charset="-78"/>
              </a:rPr>
              <a:t> </a:t>
            </a:r>
            <a:r>
              <a:rPr lang="fa-IR" sz="1300" dirty="0" err="1">
                <a:solidFill>
                  <a:prstClr val="black"/>
                </a:solidFill>
                <a:cs typeface="B Nazanin" pitchFamily="2" charset="-78"/>
              </a:rPr>
              <a:t>لَا</a:t>
            </a:r>
            <a:r>
              <a:rPr lang="fa-IR" sz="1300" dirty="0">
                <a:solidFill>
                  <a:prstClr val="black"/>
                </a:solidFill>
                <a:cs typeface="B Nazanin" pitchFamily="2" charset="-78"/>
              </a:rPr>
              <a:t> </a:t>
            </a:r>
            <a:r>
              <a:rPr lang="fa-IR" sz="1300" dirty="0" err="1">
                <a:solidFill>
                  <a:prstClr val="black"/>
                </a:solidFill>
                <a:cs typeface="B Nazanin" pitchFamily="2" charset="-78"/>
              </a:rPr>
              <a:t>تَتَغَيَّرُ</a:t>
            </a:r>
            <a:r>
              <a:rPr lang="fa-IR" sz="1300" dirty="0">
                <a:solidFill>
                  <a:prstClr val="black"/>
                </a:solidFill>
                <a:cs typeface="B Nazanin" pitchFamily="2" charset="-78"/>
              </a:rPr>
              <a:t> </a:t>
            </a:r>
            <a:r>
              <a:rPr lang="fa-IR" sz="1300" dirty="0" err="1">
                <a:solidFill>
                  <a:prstClr val="black"/>
                </a:solidFill>
                <a:cs typeface="B Nazanin" pitchFamily="2" charset="-78"/>
              </a:rPr>
              <a:t>عَنْ</a:t>
            </a:r>
            <a:r>
              <a:rPr lang="fa-IR" sz="1300" dirty="0">
                <a:solidFill>
                  <a:prstClr val="black"/>
                </a:solidFill>
                <a:cs typeface="B Nazanin" pitchFamily="2" charset="-78"/>
              </a:rPr>
              <a:t> </a:t>
            </a:r>
            <a:r>
              <a:rPr lang="fa-IR" sz="1300" dirty="0" err="1">
                <a:solidFill>
                  <a:prstClr val="black"/>
                </a:solidFill>
                <a:cs typeface="B Nazanin" pitchFamily="2" charset="-78"/>
              </a:rPr>
              <a:t>حَالِهَ</a:t>
            </a:r>
            <a:endParaRPr lang="fa-IR" sz="1300" dirty="0">
              <a:solidFill>
                <a:prstClr val="black"/>
              </a:solidFill>
              <a:cs typeface="B Nazanin" pitchFamily="2" charset="-78"/>
            </a:endParaRPr>
          </a:p>
          <a:p>
            <a:pPr algn="justLow" rtl="1"/>
            <a:r>
              <a:rPr lang="fa-IR" dirty="0" err="1">
                <a:solidFill>
                  <a:prstClr val="black"/>
                </a:solidFill>
                <a:cs typeface="B Nazanin" pitchFamily="2" charset="-78"/>
              </a:rPr>
              <a:t>تفصيل</a:t>
            </a:r>
            <a:r>
              <a:rPr lang="fa-IR" dirty="0">
                <a:solidFill>
                  <a:prstClr val="black"/>
                </a:solidFill>
                <a:cs typeface="B Nazanin" pitchFamily="2" charset="-78"/>
              </a:rPr>
              <a:t> </a:t>
            </a:r>
            <a:r>
              <a:rPr lang="fa-IR" dirty="0" err="1">
                <a:solidFill>
                  <a:prstClr val="black"/>
                </a:solidFill>
                <a:cs typeface="B Nazanin" pitchFamily="2" charset="-78"/>
              </a:rPr>
              <a:t>وسائل</a:t>
            </a:r>
            <a:r>
              <a:rPr lang="fa-IR" dirty="0">
                <a:solidFill>
                  <a:prstClr val="black"/>
                </a:solidFill>
                <a:cs typeface="B Nazanin" pitchFamily="2" charset="-78"/>
              </a:rPr>
              <a:t> </a:t>
            </a:r>
            <a:r>
              <a:rPr lang="fa-IR" dirty="0" err="1">
                <a:solidFill>
                  <a:prstClr val="black"/>
                </a:solidFill>
                <a:cs typeface="B Nazanin" pitchFamily="2" charset="-78"/>
              </a:rPr>
              <a:t>الشيعة</a:t>
            </a:r>
            <a:r>
              <a:rPr lang="fa-IR" dirty="0">
                <a:solidFill>
                  <a:prstClr val="black"/>
                </a:solidFill>
                <a:cs typeface="B Nazanin" pitchFamily="2" charset="-78"/>
              </a:rPr>
              <a:t> </a:t>
            </a:r>
            <a:r>
              <a:rPr lang="fa-IR" dirty="0" err="1">
                <a:solidFill>
                  <a:prstClr val="black"/>
                </a:solidFill>
                <a:cs typeface="B Nazanin" pitchFamily="2" charset="-78"/>
              </a:rPr>
              <a:t>إلى</a:t>
            </a:r>
            <a:r>
              <a:rPr lang="fa-IR" dirty="0">
                <a:solidFill>
                  <a:prstClr val="black"/>
                </a:solidFill>
                <a:cs typeface="B Nazanin" pitchFamily="2" charset="-78"/>
              </a:rPr>
              <a:t> </a:t>
            </a:r>
            <a:r>
              <a:rPr lang="fa-IR" dirty="0" err="1">
                <a:solidFill>
                  <a:prstClr val="black"/>
                </a:solidFill>
                <a:cs typeface="B Nazanin" pitchFamily="2" charset="-78"/>
              </a:rPr>
              <a:t>تحصيل</a:t>
            </a:r>
            <a:r>
              <a:rPr lang="fa-IR" dirty="0">
                <a:solidFill>
                  <a:prstClr val="black"/>
                </a:solidFill>
                <a:cs typeface="B Nazanin" pitchFamily="2" charset="-78"/>
              </a:rPr>
              <a:t> مسائل </a:t>
            </a:r>
            <a:r>
              <a:rPr lang="fa-IR" dirty="0" err="1">
                <a:solidFill>
                  <a:prstClr val="black"/>
                </a:solidFill>
                <a:cs typeface="B Nazanin" pitchFamily="2" charset="-78"/>
              </a:rPr>
              <a:t>الشريعة</a:t>
            </a:r>
            <a:r>
              <a:rPr lang="fa-IR" dirty="0">
                <a:solidFill>
                  <a:prstClr val="black"/>
                </a:solidFill>
                <a:cs typeface="B Nazanin" pitchFamily="2" charset="-78"/>
              </a:rPr>
              <a:t>    ج‏15   ص 210 باب وجوب </a:t>
            </a:r>
            <a:r>
              <a:rPr lang="fa-IR" dirty="0" err="1">
                <a:solidFill>
                  <a:prstClr val="black"/>
                </a:solidFill>
                <a:cs typeface="B Nazanin" pitchFamily="2" charset="-78"/>
              </a:rPr>
              <a:t>غلبة</a:t>
            </a:r>
            <a:r>
              <a:rPr lang="fa-IR" dirty="0">
                <a:solidFill>
                  <a:prstClr val="black"/>
                </a:solidFill>
                <a:cs typeface="B Nazanin" pitchFamily="2" charset="-78"/>
              </a:rPr>
              <a:t> </a:t>
            </a:r>
            <a:r>
              <a:rPr lang="fa-IR" dirty="0" err="1">
                <a:solidFill>
                  <a:prstClr val="black"/>
                </a:solidFill>
                <a:cs typeface="B Nazanin" pitchFamily="2" charset="-78"/>
              </a:rPr>
              <a:t>العقل</a:t>
            </a:r>
            <a:r>
              <a:rPr lang="fa-IR" dirty="0">
                <a:solidFill>
                  <a:prstClr val="black"/>
                </a:solidFill>
                <a:cs typeface="B Nazanin" pitchFamily="2" charset="-78"/>
              </a:rPr>
              <a:t> </a:t>
            </a:r>
            <a:r>
              <a:rPr lang="fa-IR" dirty="0" err="1">
                <a:solidFill>
                  <a:prstClr val="black"/>
                </a:solidFill>
                <a:cs typeface="B Nazanin" pitchFamily="2" charset="-78"/>
              </a:rPr>
              <a:t>على</a:t>
            </a:r>
            <a:r>
              <a:rPr lang="fa-IR" dirty="0">
                <a:solidFill>
                  <a:prstClr val="black"/>
                </a:solidFill>
                <a:cs typeface="B Nazanin" pitchFamily="2" charset="-78"/>
              </a:rPr>
              <a:t> </a:t>
            </a:r>
            <a:r>
              <a:rPr lang="fa-IR" dirty="0" err="1">
                <a:solidFill>
                  <a:prstClr val="black"/>
                </a:solidFill>
                <a:cs typeface="B Nazanin" pitchFamily="2" charset="-78"/>
              </a:rPr>
              <a:t>الشهوة</a:t>
            </a:r>
            <a:r>
              <a:rPr lang="fa-IR" dirty="0">
                <a:solidFill>
                  <a:prstClr val="black"/>
                </a:solidFill>
                <a:cs typeface="B Nazanin" pitchFamily="2" charset="-78"/>
              </a:rPr>
              <a:t> و </a:t>
            </a:r>
            <a:r>
              <a:rPr lang="fa-IR" dirty="0" err="1">
                <a:solidFill>
                  <a:prstClr val="black"/>
                </a:solidFill>
                <a:cs typeface="B Nazanin" pitchFamily="2" charset="-78"/>
              </a:rPr>
              <a:t>تحريم</a:t>
            </a:r>
            <a:r>
              <a:rPr lang="fa-IR" dirty="0">
                <a:solidFill>
                  <a:prstClr val="black"/>
                </a:solidFill>
                <a:cs typeface="B Nazanin" pitchFamily="2" charset="-78"/>
              </a:rPr>
              <a:t> </a:t>
            </a:r>
            <a:r>
              <a:rPr lang="fa-IR" dirty="0" err="1">
                <a:solidFill>
                  <a:prstClr val="black"/>
                </a:solidFill>
                <a:cs typeface="B Nazanin" pitchFamily="2" charset="-78"/>
              </a:rPr>
              <a:t>العكس</a:t>
            </a:r>
            <a:r>
              <a:rPr lang="fa-IR" dirty="0">
                <a:solidFill>
                  <a:prstClr val="black"/>
                </a:solidFill>
                <a:cs typeface="B Nazanin" pitchFamily="2" charset="-78"/>
              </a:rPr>
              <a:t> ...</a:t>
            </a:r>
            <a:endParaRPr lang="fa-IR" sz="2800" b="1" dirty="0">
              <a:solidFill>
                <a:prstClr val="black"/>
              </a:solidFill>
              <a:cs typeface="B Nazanin" pitchFamily="2" charset="-78"/>
            </a:endParaRPr>
          </a:p>
          <a:p>
            <a:pPr algn="justLow" rtl="1">
              <a:lnSpc>
                <a:spcPct val="150000"/>
              </a:lnSpc>
            </a:pPr>
            <a:r>
              <a:rPr lang="fa-IR" sz="2800" b="1" dirty="0">
                <a:solidFill>
                  <a:prstClr val="black"/>
                </a:solidFill>
                <a:cs typeface="B Nazanin" pitchFamily="2" charset="-78"/>
              </a:rPr>
              <a:t> </a:t>
            </a:r>
            <a:r>
              <a:rPr lang="fa-IR" sz="2500" b="1" dirty="0">
                <a:solidFill>
                  <a:prstClr val="black"/>
                </a:solidFill>
                <a:cs typeface="B Nazanin" pitchFamily="2" charset="-78"/>
              </a:rPr>
              <a:t>امام صادق </a:t>
            </a:r>
            <a:r>
              <a:rPr lang="fa-IR" sz="2500" b="1" dirty="0" err="1">
                <a:solidFill>
                  <a:prstClr val="black"/>
                </a:solidFill>
                <a:cs typeface="B Nazanin" pitchFamily="2" charset="-78"/>
              </a:rPr>
              <a:t>عليه</a:t>
            </a:r>
            <a:r>
              <a:rPr lang="fa-IR" sz="2500" b="1" dirty="0">
                <a:solidFill>
                  <a:prstClr val="black"/>
                </a:solidFill>
                <a:cs typeface="B Nazanin" pitchFamily="2" charset="-78"/>
              </a:rPr>
              <a:t> </a:t>
            </a:r>
            <a:r>
              <a:rPr lang="fa-IR" sz="2500" b="1" dirty="0" err="1">
                <a:solidFill>
                  <a:prstClr val="black"/>
                </a:solidFill>
                <a:cs typeface="B Nazanin" pitchFamily="2" charset="-78"/>
              </a:rPr>
              <a:t>السلام</a:t>
            </a:r>
            <a:r>
              <a:rPr lang="fa-IR" sz="2500" b="1" dirty="0">
                <a:solidFill>
                  <a:prstClr val="black"/>
                </a:solidFill>
                <a:cs typeface="B Nazanin" pitchFamily="2" charset="-78"/>
              </a:rPr>
              <a:t> فرمود: </a:t>
            </a:r>
          </a:p>
          <a:p>
            <a:pPr algn="justLow" rtl="1">
              <a:lnSpc>
                <a:spcPct val="150000"/>
              </a:lnSpc>
            </a:pPr>
            <a:r>
              <a:rPr lang="fa-IR" sz="2500" b="1" dirty="0">
                <a:solidFill>
                  <a:prstClr val="black"/>
                </a:solidFill>
                <a:cs typeface="B Nazanin" pitchFamily="2" charset="-78"/>
              </a:rPr>
              <a:t>خداوند متعال </a:t>
            </a:r>
            <a:r>
              <a:rPr lang="fa-IR" sz="2500" b="1" dirty="0" err="1">
                <a:solidFill>
                  <a:prstClr val="black"/>
                </a:solidFill>
                <a:cs typeface="B Nazanin" pitchFamily="2" charset="-78"/>
              </a:rPr>
              <a:t>مى‏فرمايد</a:t>
            </a:r>
            <a:r>
              <a:rPr lang="fa-IR" sz="2500" b="1" dirty="0">
                <a:solidFill>
                  <a:prstClr val="black"/>
                </a:solidFill>
                <a:cs typeface="B Nazanin" pitchFamily="2" charset="-78"/>
              </a:rPr>
              <a:t>: همانا نماز را </a:t>
            </a:r>
            <a:r>
              <a:rPr lang="fa-IR" sz="2500" b="1" dirty="0" err="1">
                <a:solidFill>
                  <a:prstClr val="black"/>
                </a:solidFill>
                <a:cs typeface="B Nazanin" pitchFamily="2" charset="-78"/>
              </a:rPr>
              <a:t>ازكسى</a:t>
            </a:r>
            <a:r>
              <a:rPr lang="fa-IR" sz="2500" b="1" dirty="0">
                <a:solidFill>
                  <a:prstClr val="black"/>
                </a:solidFill>
                <a:cs typeface="B Nazanin" pitchFamily="2" charset="-78"/>
              </a:rPr>
              <a:t> </a:t>
            </a:r>
            <a:r>
              <a:rPr lang="fa-IR" sz="2500" b="1" dirty="0" err="1">
                <a:solidFill>
                  <a:prstClr val="black"/>
                </a:solidFill>
                <a:cs typeface="B Nazanin" pitchFamily="2" charset="-78"/>
              </a:rPr>
              <a:t>مى‏پذيرم</a:t>
            </a:r>
            <a:r>
              <a:rPr lang="fa-IR" sz="2500" b="1" dirty="0">
                <a:solidFill>
                  <a:prstClr val="black"/>
                </a:solidFill>
                <a:cs typeface="B Nazanin" pitchFamily="2" charset="-78"/>
              </a:rPr>
              <a:t> </a:t>
            </a:r>
            <a:r>
              <a:rPr lang="fa-IR" sz="2500" b="1" dirty="0" err="1">
                <a:solidFill>
                  <a:prstClr val="black"/>
                </a:solidFill>
                <a:cs typeface="B Nazanin" pitchFamily="2" charset="-78"/>
              </a:rPr>
              <a:t>كه</a:t>
            </a:r>
            <a:r>
              <a:rPr lang="fa-IR" sz="2500" b="1" dirty="0">
                <a:solidFill>
                  <a:prstClr val="black"/>
                </a:solidFill>
                <a:cs typeface="B Nazanin" pitchFamily="2" charset="-78"/>
              </a:rPr>
              <a:t> </a:t>
            </a:r>
            <a:r>
              <a:rPr lang="fa-IR" sz="2500" b="1" dirty="0" err="1">
                <a:solidFill>
                  <a:prstClr val="black"/>
                </a:solidFill>
                <a:cs typeface="B Nazanin" pitchFamily="2" charset="-78"/>
              </a:rPr>
              <a:t>براى</a:t>
            </a:r>
            <a:r>
              <a:rPr lang="fa-IR" sz="2500" b="1" dirty="0">
                <a:solidFill>
                  <a:prstClr val="black"/>
                </a:solidFill>
                <a:cs typeface="B Nazanin" pitchFamily="2" charset="-78"/>
              </a:rPr>
              <a:t> عظمت من تواضع </a:t>
            </a:r>
            <a:r>
              <a:rPr lang="fa-IR" sz="2500" b="1" dirty="0" err="1">
                <a:solidFill>
                  <a:prstClr val="black"/>
                </a:solidFill>
                <a:cs typeface="B Nazanin" pitchFamily="2" charset="-78"/>
              </a:rPr>
              <a:t>كند</a:t>
            </a:r>
            <a:r>
              <a:rPr lang="fa-IR" sz="2500" b="1" dirty="0">
                <a:solidFill>
                  <a:prstClr val="black"/>
                </a:solidFill>
                <a:cs typeface="B Nazanin" pitchFamily="2" charset="-78"/>
              </a:rPr>
              <a:t> و بخاطر من نفس خود را از شهوات باز دارد، و روز خود را با </a:t>
            </a:r>
            <a:r>
              <a:rPr lang="fa-IR" sz="2500" b="1" dirty="0" err="1">
                <a:solidFill>
                  <a:prstClr val="black"/>
                </a:solidFill>
                <a:cs typeface="B Nazanin" pitchFamily="2" charset="-78"/>
              </a:rPr>
              <a:t>ياد</a:t>
            </a:r>
            <a:r>
              <a:rPr lang="fa-IR" sz="2500" b="1" dirty="0">
                <a:solidFill>
                  <a:prstClr val="black"/>
                </a:solidFill>
                <a:cs typeface="B Nazanin" pitchFamily="2" charset="-78"/>
              </a:rPr>
              <a:t> من بگذراند، و به مخلوق من </a:t>
            </a:r>
            <a:r>
              <a:rPr lang="fa-IR" sz="2500" b="1" dirty="0" err="1">
                <a:solidFill>
                  <a:prstClr val="black"/>
                </a:solidFill>
                <a:cs typeface="B Nazanin" pitchFamily="2" charset="-78"/>
              </a:rPr>
              <a:t>تعظيم</a:t>
            </a:r>
            <a:r>
              <a:rPr lang="fa-IR" sz="2500" b="1" dirty="0">
                <a:solidFill>
                  <a:prstClr val="black"/>
                </a:solidFill>
                <a:cs typeface="B Nazanin" pitchFamily="2" charset="-78"/>
              </a:rPr>
              <a:t> </a:t>
            </a:r>
            <a:r>
              <a:rPr lang="fa-IR" sz="2500" b="1" dirty="0" err="1">
                <a:solidFill>
                  <a:prstClr val="black"/>
                </a:solidFill>
                <a:cs typeface="B Nazanin" pitchFamily="2" charset="-78"/>
              </a:rPr>
              <a:t>نكند</a:t>
            </a:r>
            <a:r>
              <a:rPr lang="fa-IR" sz="2500" b="1" dirty="0">
                <a:solidFill>
                  <a:prstClr val="black"/>
                </a:solidFill>
                <a:cs typeface="B Nazanin" pitchFamily="2" charset="-78"/>
              </a:rPr>
              <a:t> و گرسنه را </a:t>
            </a:r>
            <a:r>
              <a:rPr lang="fa-IR" sz="2500" b="1" dirty="0" err="1">
                <a:solidFill>
                  <a:prstClr val="black"/>
                </a:solidFill>
                <a:cs typeface="B Nazanin" pitchFamily="2" charset="-78"/>
              </a:rPr>
              <a:t>سير</a:t>
            </a:r>
            <a:r>
              <a:rPr lang="fa-IR" sz="2500" b="1" dirty="0">
                <a:solidFill>
                  <a:prstClr val="black"/>
                </a:solidFill>
                <a:cs typeface="B Nazanin" pitchFamily="2" charset="-78"/>
              </a:rPr>
              <a:t> گرداند و برهنه را بپوشاند و </a:t>
            </a:r>
            <a:r>
              <a:rPr lang="fa-IR" sz="2500" b="1" dirty="0" err="1">
                <a:solidFill>
                  <a:prstClr val="black"/>
                </a:solidFill>
                <a:cs typeface="B Nazanin" pitchFamily="2" charset="-78"/>
              </a:rPr>
              <a:t>مصيبت</a:t>
            </a:r>
            <a:r>
              <a:rPr lang="fa-IR" sz="2500" b="1" dirty="0">
                <a:solidFill>
                  <a:prstClr val="black"/>
                </a:solidFill>
                <a:cs typeface="B Nazanin" pitchFamily="2" charset="-78"/>
              </a:rPr>
              <a:t> </a:t>
            </a:r>
            <a:r>
              <a:rPr lang="fa-IR" sz="2500" b="1" dirty="0" err="1">
                <a:solidFill>
                  <a:prstClr val="black"/>
                </a:solidFill>
                <a:cs typeface="B Nazanin" pitchFamily="2" charset="-78"/>
              </a:rPr>
              <a:t>ديده</a:t>
            </a:r>
            <a:r>
              <a:rPr lang="fa-IR" sz="2500" b="1" dirty="0">
                <a:solidFill>
                  <a:prstClr val="black"/>
                </a:solidFill>
                <a:cs typeface="B Nazanin" pitchFamily="2" charset="-78"/>
              </a:rPr>
              <a:t> را رحم </a:t>
            </a:r>
            <a:r>
              <a:rPr lang="fa-IR" sz="2500" b="1" dirty="0" err="1">
                <a:solidFill>
                  <a:prstClr val="black"/>
                </a:solidFill>
                <a:cs typeface="B Nazanin" pitchFamily="2" charset="-78"/>
              </a:rPr>
              <a:t>نمايد</a:t>
            </a:r>
            <a:r>
              <a:rPr lang="fa-IR" sz="2500" b="1" dirty="0">
                <a:solidFill>
                  <a:prstClr val="black"/>
                </a:solidFill>
                <a:cs typeface="B Nazanin" pitchFamily="2" charset="-78"/>
              </a:rPr>
              <a:t> و </a:t>
            </a:r>
            <a:r>
              <a:rPr lang="fa-IR" sz="2500" b="1" dirty="0" err="1">
                <a:solidFill>
                  <a:prstClr val="black"/>
                </a:solidFill>
                <a:cs typeface="B Nazanin" pitchFamily="2" charset="-78"/>
              </a:rPr>
              <a:t>غريب</a:t>
            </a:r>
            <a:r>
              <a:rPr lang="fa-IR" sz="2500" b="1" dirty="0">
                <a:solidFill>
                  <a:prstClr val="black"/>
                </a:solidFill>
                <a:cs typeface="B Nazanin" pitchFamily="2" charset="-78"/>
              </a:rPr>
              <a:t> را </a:t>
            </a:r>
            <a:r>
              <a:rPr lang="fa-IR" sz="2500" b="1" dirty="0" err="1">
                <a:solidFill>
                  <a:prstClr val="black"/>
                </a:solidFill>
                <a:cs typeface="B Nazanin" pitchFamily="2" charset="-78"/>
              </a:rPr>
              <a:t>جاى</a:t>
            </a:r>
            <a:r>
              <a:rPr lang="fa-IR" sz="2500" b="1" dirty="0">
                <a:solidFill>
                  <a:prstClr val="black"/>
                </a:solidFill>
                <a:cs typeface="B Nazanin" pitchFamily="2" charset="-78"/>
              </a:rPr>
              <a:t> دهد. پس </a:t>
            </a:r>
            <a:r>
              <a:rPr lang="fa-IR" sz="2500" b="1" dirty="0" err="1">
                <a:solidFill>
                  <a:prstClr val="black"/>
                </a:solidFill>
                <a:cs typeface="B Nazanin" pitchFamily="2" charset="-78"/>
              </a:rPr>
              <a:t>چنين</a:t>
            </a:r>
            <a:r>
              <a:rPr lang="fa-IR" sz="2500" b="1" dirty="0">
                <a:solidFill>
                  <a:prstClr val="black"/>
                </a:solidFill>
                <a:cs typeface="B Nazanin" pitchFamily="2" charset="-78"/>
              </a:rPr>
              <a:t> </a:t>
            </a:r>
            <a:r>
              <a:rPr lang="fa-IR" sz="2500" b="1" dirty="0" err="1">
                <a:solidFill>
                  <a:prstClr val="black"/>
                </a:solidFill>
                <a:cs typeface="B Nazanin" pitchFamily="2" charset="-78"/>
              </a:rPr>
              <a:t>كسى</a:t>
            </a:r>
            <a:r>
              <a:rPr lang="fa-IR" sz="2500" b="1" dirty="0">
                <a:solidFill>
                  <a:prstClr val="black"/>
                </a:solidFill>
                <a:cs typeface="B Nazanin" pitchFamily="2" charset="-78"/>
              </a:rPr>
              <a:t> </a:t>
            </a:r>
            <a:r>
              <a:rPr lang="fa-IR" sz="2500" b="1" dirty="0" err="1">
                <a:solidFill>
                  <a:prstClr val="black"/>
                </a:solidFill>
                <a:cs typeface="B Nazanin" pitchFamily="2" charset="-78"/>
              </a:rPr>
              <a:t>نورش</a:t>
            </a:r>
            <a:r>
              <a:rPr lang="fa-IR" sz="2500" b="1" dirty="0">
                <a:solidFill>
                  <a:prstClr val="black"/>
                </a:solidFill>
                <a:cs typeface="B Nazanin" pitchFamily="2" charset="-78"/>
              </a:rPr>
              <a:t> چون نور </a:t>
            </a:r>
            <a:r>
              <a:rPr lang="fa-IR" sz="2500" b="1" dirty="0" err="1">
                <a:solidFill>
                  <a:prstClr val="black"/>
                </a:solidFill>
                <a:cs typeface="B Nazanin" pitchFamily="2" charset="-78"/>
              </a:rPr>
              <a:t>خورشيد</a:t>
            </a:r>
            <a:r>
              <a:rPr lang="fa-IR" sz="2500" b="1" dirty="0">
                <a:solidFill>
                  <a:prstClr val="black"/>
                </a:solidFill>
                <a:cs typeface="B Nazanin" pitchFamily="2" charset="-78"/>
              </a:rPr>
              <a:t> پرتو </a:t>
            </a:r>
            <a:r>
              <a:rPr lang="fa-IR" sz="2500" b="1" dirty="0" err="1">
                <a:solidFill>
                  <a:prstClr val="black"/>
                </a:solidFill>
                <a:cs typeface="B Nazanin" pitchFamily="2" charset="-78"/>
              </a:rPr>
              <a:t>مى‏افكند</a:t>
            </a:r>
            <a:r>
              <a:rPr lang="fa-IR" sz="2500" b="1" dirty="0">
                <a:solidFill>
                  <a:prstClr val="black"/>
                </a:solidFill>
                <a:cs typeface="B Nazanin" pitchFamily="2" charset="-78"/>
              </a:rPr>
              <a:t>. در </a:t>
            </a:r>
            <a:r>
              <a:rPr lang="fa-IR" sz="2500" b="1" dirty="0" err="1">
                <a:solidFill>
                  <a:prstClr val="black"/>
                </a:solidFill>
                <a:cs typeface="B Nazanin" pitchFamily="2" charset="-78"/>
              </a:rPr>
              <a:t>تاريكيها</a:t>
            </a:r>
            <a:r>
              <a:rPr lang="fa-IR" sz="2500" b="1" dirty="0">
                <a:solidFill>
                  <a:prstClr val="black"/>
                </a:solidFill>
                <a:cs typeface="B Nazanin" pitchFamily="2" charset="-78"/>
              </a:rPr>
              <a:t> </a:t>
            </a:r>
            <a:r>
              <a:rPr lang="fa-IR" sz="2500" b="1" dirty="0" err="1">
                <a:solidFill>
                  <a:prstClr val="black"/>
                </a:solidFill>
                <a:cs typeface="B Nazanin" pitchFamily="2" charset="-78"/>
              </a:rPr>
              <a:t>برايش</a:t>
            </a:r>
            <a:r>
              <a:rPr lang="fa-IR" sz="2500" b="1" dirty="0">
                <a:solidFill>
                  <a:prstClr val="black"/>
                </a:solidFill>
                <a:cs typeface="B Nazanin" pitchFamily="2" charset="-78"/>
              </a:rPr>
              <a:t> نور قرار </a:t>
            </a:r>
            <a:r>
              <a:rPr lang="fa-IR" sz="2500" b="1" dirty="0" err="1">
                <a:solidFill>
                  <a:prstClr val="black"/>
                </a:solidFill>
                <a:cs typeface="B Nazanin" pitchFamily="2" charset="-78"/>
              </a:rPr>
              <a:t>مى‏دهم</a:t>
            </a:r>
            <a:r>
              <a:rPr lang="fa-IR" sz="2500" b="1" dirty="0">
                <a:solidFill>
                  <a:prstClr val="black"/>
                </a:solidFill>
                <a:cs typeface="B Nazanin" pitchFamily="2" charset="-78"/>
              </a:rPr>
              <a:t> و در </a:t>
            </a:r>
            <a:r>
              <a:rPr lang="fa-IR" sz="2500" b="1" dirty="0" err="1">
                <a:solidFill>
                  <a:prstClr val="black"/>
                </a:solidFill>
                <a:cs typeface="B Nazanin" pitchFamily="2" charset="-78"/>
              </a:rPr>
              <a:t>جهالت</a:t>
            </a:r>
            <a:r>
              <a:rPr lang="fa-IR" sz="2500" b="1" dirty="0">
                <a:solidFill>
                  <a:prstClr val="black"/>
                </a:solidFill>
                <a:cs typeface="B Nazanin" pitchFamily="2" charset="-78"/>
              </a:rPr>
              <a:t> </a:t>
            </a:r>
            <a:r>
              <a:rPr lang="fa-IR" sz="2500" b="1" dirty="0" err="1">
                <a:solidFill>
                  <a:prstClr val="black"/>
                </a:solidFill>
                <a:cs typeface="B Nazanin" pitchFamily="2" charset="-78"/>
              </a:rPr>
              <a:t>بردباريش</a:t>
            </a:r>
            <a:r>
              <a:rPr lang="fa-IR" sz="2500" b="1" dirty="0">
                <a:solidFill>
                  <a:prstClr val="black"/>
                </a:solidFill>
                <a:cs typeface="B Nazanin" pitchFamily="2" charset="-78"/>
              </a:rPr>
              <a:t> </a:t>
            </a:r>
            <a:r>
              <a:rPr lang="fa-IR" sz="2500" b="1" dirty="0" err="1">
                <a:solidFill>
                  <a:prstClr val="black"/>
                </a:solidFill>
                <a:cs typeface="B Nazanin" pitchFamily="2" charset="-78"/>
              </a:rPr>
              <a:t>مى‏بخشم</a:t>
            </a:r>
            <a:r>
              <a:rPr lang="fa-IR" sz="2500" b="1" dirty="0">
                <a:solidFill>
                  <a:prstClr val="black"/>
                </a:solidFill>
                <a:cs typeface="B Nazanin" pitchFamily="2" charset="-78"/>
              </a:rPr>
              <a:t>، به عزت خود </a:t>
            </a:r>
            <a:r>
              <a:rPr lang="fa-IR" sz="2500" b="1" dirty="0" err="1">
                <a:solidFill>
                  <a:prstClr val="black"/>
                </a:solidFill>
                <a:cs typeface="B Nazanin" pitchFamily="2" charset="-78"/>
              </a:rPr>
              <a:t>مى‏پوشانمش</a:t>
            </a:r>
            <a:r>
              <a:rPr lang="fa-IR" sz="2500" b="1" dirty="0">
                <a:solidFill>
                  <a:prstClr val="black"/>
                </a:solidFill>
                <a:cs typeface="B Nazanin" pitchFamily="2" charset="-78"/>
              </a:rPr>
              <a:t> و </a:t>
            </a:r>
            <a:r>
              <a:rPr lang="fa-IR" sz="2500" b="1" dirty="0" err="1">
                <a:solidFill>
                  <a:prstClr val="black"/>
                </a:solidFill>
                <a:cs typeface="B Nazanin" pitchFamily="2" charset="-78"/>
              </a:rPr>
              <a:t>بوسيله</a:t>
            </a:r>
            <a:r>
              <a:rPr lang="fa-IR" sz="2500" b="1" dirty="0">
                <a:solidFill>
                  <a:prstClr val="black"/>
                </a:solidFill>
                <a:cs typeface="B Nazanin" pitchFamily="2" charset="-78"/>
              </a:rPr>
              <a:t> </a:t>
            </a:r>
            <a:r>
              <a:rPr lang="fa-IR" sz="2500" b="1" dirty="0" err="1">
                <a:solidFill>
                  <a:prstClr val="black"/>
                </a:solidFill>
                <a:cs typeface="B Nazanin" pitchFamily="2" charset="-78"/>
              </a:rPr>
              <a:t>فرشتگانم</a:t>
            </a:r>
            <a:r>
              <a:rPr lang="fa-IR" sz="2500" b="1" dirty="0">
                <a:solidFill>
                  <a:prstClr val="black"/>
                </a:solidFill>
                <a:cs typeface="B Nazanin" pitchFamily="2" charset="-78"/>
              </a:rPr>
              <a:t> </a:t>
            </a:r>
            <a:r>
              <a:rPr lang="fa-IR" sz="2500" b="1" dirty="0" err="1">
                <a:solidFill>
                  <a:prstClr val="black"/>
                </a:solidFill>
                <a:cs typeface="B Nazanin" pitchFamily="2" charset="-78"/>
              </a:rPr>
              <a:t>حفظش</a:t>
            </a:r>
            <a:r>
              <a:rPr lang="fa-IR" sz="2500" b="1" dirty="0">
                <a:solidFill>
                  <a:prstClr val="black"/>
                </a:solidFill>
                <a:cs typeface="B Nazanin" pitchFamily="2" charset="-78"/>
              </a:rPr>
              <a:t> </a:t>
            </a:r>
            <a:r>
              <a:rPr lang="fa-IR" sz="2500" b="1" dirty="0" err="1">
                <a:solidFill>
                  <a:prstClr val="black"/>
                </a:solidFill>
                <a:cs typeface="B Nazanin" pitchFamily="2" charset="-78"/>
              </a:rPr>
              <a:t>مى‏كنم</a:t>
            </a:r>
            <a:r>
              <a:rPr lang="fa-IR" sz="2500" b="1" dirty="0">
                <a:solidFill>
                  <a:prstClr val="black"/>
                </a:solidFill>
                <a:cs typeface="B Nazanin" pitchFamily="2" charset="-78"/>
              </a:rPr>
              <a:t>، چون </a:t>
            </a:r>
            <a:r>
              <a:rPr lang="fa-IR" sz="2500" b="1" dirty="0" err="1">
                <a:solidFill>
                  <a:prstClr val="black"/>
                </a:solidFill>
                <a:cs typeface="B Nazanin" pitchFamily="2" charset="-78"/>
              </a:rPr>
              <a:t>بخواندم</a:t>
            </a:r>
            <a:r>
              <a:rPr lang="fa-IR" sz="2500" b="1" dirty="0">
                <a:solidFill>
                  <a:prstClr val="black"/>
                </a:solidFill>
                <a:cs typeface="B Nazanin" pitchFamily="2" charset="-78"/>
              </a:rPr>
              <a:t> جوابش </a:t>
            </a:r>
            <a:r>
              <a:rPr lang="fa-IR" sz="2500" b="1" dirty="0" err="1">
                <a:solidFill>
                  <a:prstClr val="black"/>
                </a:solidFill>
                <a:cs typeface="B Nazanin" pitchFamily="2" charset="-78"/>
              </a:rPr>
              <a:t>مى‏دهم</a:t>
            </a:r>
            <a:r>
              <a:rPr lang="fa-IR" sz="2500" b="1" dirty="0">
                <a:solidFill>
                  <a:prstClr val="black"/>
                </a:solidFill>
                <a:cs typeface="B Nazanin" pitchFamily="2" charset="-78"/>
              </a:rPr>
              <a:t> و اگر </a:t>
            </a:r>
            <a:r>
              <a:rPr lang="fa-IR" sz="2500" b="1" dirty="0" err="1">
                <a:solidFill>
                  <a:prstClr val="black"/>
                </a:solidFill>
                <a:cs typeface="B Nazanin" pitchFamily="2" charset="-78"/>
              </a:rPr>
              <a:t>چيزى</a:t>
            </a:r>
            <a:r>
              <a:rPr lang="fa-IR" sz="2500" b="1" dirty="0">
                <a:solidFill>
                  <a:prstClr val="black"/>
                </a:solidFill>
                <a:cs typeface="B Nazanin" pitchFamily="2" charset="-78"/>
              </a:rPr>
              <a:t> بخواهد </a:t>
            </a:r>
            <a:r>
              <a:rPr lang="fa-IR" sz="2500" b="1" dirty="0" err="1">
                <a:solidFill>
                  <a:prstClr val="black"/>
                </a:solidFill>
                <a:cs typeface="B Nazanin" pitchFamily="2" charset="-78"/>
              </a:rPr>
              <a:t>عطايش</a:t>
            </a:r>
            <a:r>
              <a:rPr lang="fa-IR" sz="2500" b="1" dirty="0">
                <a:solidFill>
                  <a:prstClr val="black"/>
                </a:solidFill>
                <a:cs typeface="B Nazanin" pitchFamily="2" charset="-78"/>
              </a:rPr>
              <a:t> </a:t>
            </a:r>
            <a:r>
              <a:rPr lang="fa-IR" sz="2500" b="1" dirty="0" err="1">
                <a:solidFill>
                  <a:prstClr val="black"/>
                </a:solidFill>
                <a:cs typeface="B Nazanin" pitchFamily="2" charset="-78"/>
              </a:rPr>
              <a:t>مى‏كنم</a:t>
            </a:r>
            <a:r>
              <a:rPr lang="fa-IR" sz="2500" b="1" dirty="0">
                <a:solidFill>
                  <a:prstClr val="black"/>
                </a:solidFill>
                <a:cs typeface="B Nazanin" pitchFamily="2" charset="-78"/>
              </a:rPr>
              <a:t>، پس مثل </a:t>
            </a:r>
            <a:r>
              <a:rPr lang="fa-IR" sz="2500" b="1" dirty="0" err="1">
                <a:solidFill>
                  <a:prstClr val="black"/>
                </a:solidFill>
                <a:cs typeface="B Nazanin" pitchFamily="2" charset="-78"/>
              </a:rPr>
              <a:t>چنين</a:t>
            </a:r>
            <a:r>
              <a:rPr lang="fa-IR" sz="2500" b="1" dirty="0">
                <a:solidFill>
                  <a:prstClr val="black"/>
                </a:solidFill>
                <a:cs typeface="B Nazanin" pitchFamily="2" charset="-78"/>
              </a:rPr>
              <a:t> </a:t>
            </a:r>
            <a:r>
              <a:rPr lang="fa-IR" sz="2500" b="1" dirty="0" err="1">
                <a:solidFill>
                  <a:prstClr val="black"/>
                </a:solidFill>
                <a:cs typeface="B Nazanin" pitchFamily="2" charset="-78"/>
              </a:rPr>
              <a:t>كسى</a:t>
            </a:r>
            <a:r>
              <a:rPr lang="fa-IR" sz="2500" b="1" dirty="0">
                <a:solidFill>
                  <a:prstClr val="black"/>
                </a:solidFill>
                <a:cs typeface="B Nazanin" pitchFamily="2" charset="-78"/>
              </a:rPr>
              <a:t> نزد من چون مثل </a:t>
            </a:r>
            <a:r>
              <a:rPr lang="fa-IR" sz="2500" b="1" dirty="0" err="1">
                <a:solidFill>
                  <a:prstClr val="black"/>
                </a:solidFill>
                <a:cs typeface="B Nazanin" pitchFamily="2" charset="-78"/>
              </a:rPr>
              <a:t>بهشت‏هاى</a:t>
            </a:r>
            <a:r>
              <a:rPr lang="fa-IR" sz="2500" b="1" dirty="0">
                <a:solidFill>
                  <a:prstClr val="black"/>
                </a:solidFill>
                <a:cs typeface="B Nazanin" pitchFamily="2" charset="-78"/>
              </a:rPr>
              <a:t> عدن است </a:t>
            </a:r>
            <a:r>
              <a:rPr lang="fa-IR" sz="2500" b="1" dirty="0" err="1">
                <a:solidFill>
                  <a:prstClr val="black"/>
                </a:solidFill>
                <a:cs typeface="B Nazanin" pitchFamily="2" charset="-78"/>
              </a:rPr>
              <a:t>كه</a:t>
            </a:r>
            <a:r>
              <a:rPr lang="fa-IR" sz="2500" b="1" dirty="0">
                <a:solidFill>
                  <a:prstClr val="black"/>
                </a:solidFill>
                <a:cs typeface="B Nazanin" pitchFamily="2" charset="-78"/>
              </a:rPr>
              <a:t> </a:t>
            </a:r>
            <a:r>
              <a:rPr lang="fa-IR" sz="2500" b="1" dirty="0" err="1">
                <a:solidFill>
                  <a:prstClr val="black"/>
                </a:solidFill>
                <a:cs typeface="B Nazanin" pitchFamily="2" charset="-78"/>
              </a:rPr>
              <a:t>ميوه‏هايش</a:t>
            </a:r>
            <a:r>
              <a:rPr lang="fa-IR" sz="2500" b="1" dirty="0">
                <a:solidFill>
                  <a:prstClr val="black"/>
                </a:solidFill>
                <a:cs typeface="B Nazanin" pitchFamily="2" charset="-78"/>
              </a:rPr>
              <a:t> در </a:t>
            </a:r>
            <a:r>
              <a:rPr lang="fa-IR" sz="2500" b="1" dirty="0" err="1">
                <a:solidFill>
                  <a:prstClr val="black"/>
                </a:solidFill>
                <a:cs typeface="B Nazanin" pitchFamily="2" charset="-78"/>
              </a:rPr>
              <a:t>بلندى</a:t>
            </a:r>
            <a:r>
              <a:rPr lang="fa-IR" sz="2500" b="1" dirty="0">
                <a:solidFill>
                  <a:prstClr val="black"/>
                </a:solidFill>
                <a:cs typeface="B Nazanin" pitchFamily="2" charset="-78"/>
              </a:rPr>
              <a:t> نبوده و </a:t>
            </a:r>
            <a:r>
              <a:rPr lang="fa-IR" sz="2500" b="1" dirty="0" err="1">
                <a:solidFill>
                  <a:prstClr val="black"/>
                </a:solidFill>
                <a:cs typeface="B Nazanin" pitchFamily="2" charset="-78"/>
              </a:rPr>
              <a:t>حالتش</a:t>
            </a:r>
            <a:r>
              <a:rPr lang="fa-IR" sz="2500" b="1" dirty="0">
                <a:solidFill>
                  <a:prstClr val="black"/>
                </a:solidFill>
                <a:cs typeface="B Nazanin" pitchFamily="2" charset="-78"/>
              </a:rPr>
              <a:t> دگرگون </a:t>
            </a:r>
            <a:r>
              <a:rPr lang="fa-IR" sz="2500" b="1" dirty="0" smtClean="0">
                <a:solidFill>
                  <a:prstClr val="black"/>
                </a:solidFill>
                <a:cs typeface="B Nazanin" pitchFamily="2" charset="-78"/>
              </a:rPr>
              <a:t>نگردد. </a:t>
            </a:r>
            <a:r>
              <a:rPr lang="fa-IR" sz="2000" dirty="0">
                <a:solidFill>
                  <a:prstClr val="black"/>
                </a:solidFill>
                <a:cs typeface="B Nazanin" pitchFamily="2" charset="-78"/>
              </a:rPr>
              <a:t>(</a:t>
            </a:r>
            <a:r>
              <a:rPr lang="fa-IR" sz="1400" dirty="0" err="1">
                <a:solidFill>
                  <a:prstClr val="black"/>
                </a:solidFill>
                <a:cs typeface="B Nazanin" pitchFamily="2" charset="-78"/>
              </a:rPr>
              <a:t>شايد</a:t>
            </a:r>
            <a:r>
              <a:rPr lang="fa-IR" sz="1400" dirty="0">
                <a:solidFill>
                  <a:prstClr val="black"/>
                </a:solidFill>
                <a:cs typeface="B Nazanin" pitchFamily="2" charset="-78"/>
              </a:rPr>
              <a:t> اشاره به تواضع و ثبات مؤمن و </a:t>
            </a:r>
            <a:r>
              <a:rPr lang="fa-IR" sz="1400" dirty="0" err="1">
                <a:solidFill>
                  <a:prstClr val="black"/>
                </a:solidFill>
                <a:cs typeface="B Nazanin" pitchFamily="2" charset="-78"/>
              </a:rPr>
              <a:t>يا</a:t>
            </a:r>
            <a:r>
              <a:rPr lang="fa-IR" sz="1400" dirty="0">
                <a:solidFill>
                  <a:prstClr val="black"/>
                </a:solidFill>
                <a:cs typeface="B Nazanin" pitchFamily="2" charset="-78"/>
              </a:rPr>
              <a:t> اشاره به بخشش مؤمن باشد</a:t>
            </a:r>
            <a:r>
              <a:rPr lang="fa-IR" sz="1400" dirty="0" smtClean="0">
                <a:solidFill>
                  <a:prstClr val="black"/>
                </a:solidFill>
                <a:cs typeface="B Nazanin" pitchFamily="2" charset="-78"/>
              </a:rPr>
              <a:t>)  </a:t>
            </a:r>
            <a:endParaRPr lang="en-US" sz="1400" dirty="0">
              <a:solidFill>
                <a:prstClr val="black"/>
              </a:solidFill>
              <a:cs typeface="B Nazanin" pitchFamily="2" charset="-78"/>
            </a:endParaRPr>
          </a:p>
        </p:txBody>
      </p:sp>
    </p:spTree>
    <p:extLst>
      <p:ext uri="{BB962C8B-B14F-4D97-AF65-F5344CB8AC3E}">
        <p14:creationId xmlns:p14="http://schemas.microsoft.com/office/powerpoint/2010/main" val="2686509009"/>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971600" y="1124744"/>
            <a:ext cx="6336704" cy="2808312"/>
          </a:xfrm>
          <a:prstGeom prst="roundRect">
            <a:avLst>
              <a:gd name="adj" fmla="val 38108"/>
            </a:avLst>
          </a:prstGeom>
          <a:solidFill>
            <a:schemeClr val="tx1">
              <a:lumMod val="6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2" name="Rounded Rectangle 1"/>
          <p:cNvSpPr/>
          <p:nvPr/>
        </p:nvSpPr>
        <p:spPr>
          <a:xfrm>
            <a:off x="76200" y="112440"/>
            <a:ext cx="8991600" cy="6669360"/>
          </a:xfrm>
          <a:prstGeom prst="roundRect">
            <a:avLst>
              <a:gd name="adj" fmla="val 2652"/>
            </a:avLst>
          </a:prstGeom>
          <a:solidFill>
            <a:srgbClr val="85CE24"/>
          </a:solidFill>
          <a:ln>
            <a:noFill/>
          </a:ln>
          <a:effectLst>
            <a:glow rad="101600">
              <a:srgbClr val="023004">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7200" dirty="0">
                <a:ln w="18415" cmpd="sng">
                  <a:noFill/>
                  <a:prstDash val="solid"/>
                </a:ln>
                <a:solidFill>
                  <a:prstClr val="black"/>
                </a:solidFill>
                <a:cs typeface="B Titr" pitchFamily="2" charset="-78"/>
              </a:rPr>
              <a:t>1- عدم حضور قلب</a:t>
            </a:r>
          </a:p>
          <a:p>
            <a:pPr algn="ctr" rtl="1"/>
            <a:endPar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endParaRPr>
          </a:p>
          <a:p>
            <a:pPr algn="ctr" rtl="1"/>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أعراف</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 29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قُلْ</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أَمَرَ</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رَبِّي</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بِالْقِسْطِ</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وَ</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أَقيمُوا</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وُجُوهَكُمْ</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عِنْدَ</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كُلِّ</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مَسْجِدٍ</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وَ</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ادْعُوهُ</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مُخْلِصينَ</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لَهُ</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الدِّينَ</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كَما</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بَدَأَكُمْ</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تَعُودُونَ</a:t>
            </a:r>
            <a:r>
              <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rPr>
              <a:t> / </a:t>
            </a:r>
            <a:r>
              <a:rPr lang="fa-IR" sz="1600" dirty="0" err="1">
                <a:ln w="18415" cmpd="sng">
                  <a:noFill/>
                  <a:prstDash val="solid"/>
                </a:ln>
                <a:solidFill>
                  <a:prstClr val="black"/>
                </a:solidFill>
                <a:effectLst>
                  <a:outerShdw blurRad="63500" dir="3600000" algn="tl" rotWithShape="0">
                    <a:srgbClr val="000000">
                      <a:alpha val="70000"/>
                    </a:srgbClr>
                  </a:outerShdw>
                </a:effectLst>
                <a:cs typeface="B Homa" pitchFamily="2" charset="-78"/>
              </a:rPr>
              <a:t>المیزان</a:t>
            </a:r>
            <a:endParaRPr lang="fa-IR" sz="1600" dirty="0">
              <a:ln w="18415" cmpd="sng">
                <a:noFill/>
                <a:prstDash val="solid"/>
              </a:ln>
              <a:solidFill>
                <a:prstClr val="black"/>
              </a:solidFill>
              <a:effectLst>
                <a:outerShdw blurRad="63500" dir="3600000" algn="tl" rotWithShape="0">
                  <a:srgbClr val="000000">
                    <a:alpha val="70000"/>
                  </a:srgbClr>
                </a:outerShdw>
              </a:effectLst>
              <a:cs typeface="B Homa" pitchFamily="2" charset="-78"/>
            </a:endParaRPr>
          </a:p>
          <a:p>
            <a:pPr algn="ctr" rtl="1"/>
            <a:r>
              <a:rPr lang="fa-IR" sz="2400" dirty="0">
                <a:ln w="18415" cmpd="sng">
                  <a:noFill/>
                  <a:prstDash val="solid"/>
                </a:ln>
                <a:solidFill>
                  <a:prstClr val="black"/>
                </a:solidFill>
                <a:cs typeface="B Badr" panose="00000400000000000000" pitchFamily="2" charset="-78"/>
              </a:rPr>
              <a:t>الف )  </a:t>
            </a:r>
            <a:r>
              <a:rPr lang="fa-IR" sz="2800" dirty="0" err="1">
                <a:ln w="18415" cmpd="sng">
                  <a:noFill/>
                  <a:prstDash val="solid"/>
                </a:ln>
                <a:solidFill>
                  <a:prstClr val="black"/>
                </a:solidFill>
                <a:cs typeface="B Badr" panose="00000400000000000000" pitchFamily="2" charset="-78"/>
              </a:rPr>
              <a:t>لايَقبَلُ</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اللهُ</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صلوةَ</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عبدٍ</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لايُحضِرُ</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قَلبَهُ</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مع</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بدنِه</a:t>
            </a:r>
            <a:r>
              <a:rPr lang="fa-IR" sz="1400" dirty="0">
                <a:ln w="18415" cmpd="sng">
                  <a:noFill/>
                  <a:prstDash val="solid"/>
                </a:ln>
                <a:solidFill>
                  <a:prstClr val="black"/>
                </a:solidFill>
                <a:cs typeface="B Badr" panose="00000400000000000000" pitchFamily="2" charset="-78"/>
              </a:rPr>
              <a:t>. </a:t>
            </a:r>
          </a:p>
          <a:p>
            <a:pPr algn="ctr" rtl="1"/>
            <a:r>
              <a:rPr lang="fa-IR" sz="1050" dirty="0">
                <a:ln w="18415" cmpd="sng">
                  <a:noFill/>
                  <a:prstDash val="solid"/>
                </a:ln>
                <a:solidFill>
                  <a:prstClr val="black"/>
                </a:solidFill>
                <a:cs typeface="B Badr" panose="00000400000000000000" pitchFamily="2" charset="-78"/>
              </a:rPr>
              <a:t>(رسول الله صلی الله علیه </a:t>
            </a:r>
            <a:r>
              <a:rPr lang="fa-IR" sz="1050" dirty="0" err="1">
                <a:ln w="18415" cmpd="sng">
                  <a:noFill/>
                  <a:prstDash val="solid"/>
                </a:ln>
                <a:solidFill>
                  <a:prstClr val="black"/>
                </a:solidFill>
                <a:cs typeface="B Badr" panose="00000400000000000000" pitchFamily="2" charset="-78"/>
              </a:rPr>
              <a:t>وآله</a:t>
            </a:r>
            <a:r>
              <a:rPr lang="fa-IR" sz="1050" dirty="0">
                <a:ln w="18415" cmpd="sng">
                  <a:noFill/>
                  <a:prstDash val="solid"/>
                </a:ln>
                <a:solidFill>
                  <a:prstClr val="black"/>
                </a:solidFill>
                <a:cs typeface="B Badr" panose="00000400000000000000" pitchFamily="2" charset="-78"/>
              </a:rPr>
              <a:t> </a:t>
            </a:r>
            <a:r>
              <a:rPr lang="fa-IR" sz="1050" dirty="0" err="1">
                <a:ln w="18415" cmpd="sng">
                  <a:noFill/>
                  <a:prstDash val="solid"/>
                </a:ln>
                <a:solidFill>
                  <a:prstClr val="black"/>
                </a:solidFill>
                <a:cs typeface="B Badr" panose="00000400000000000000" pitchFamily="2" charset="-78"/>
              </a:rPr>
              <a:t>المحاسن</a:t>
            </a:r>
            <a:r>
              <a:rPr lang="fa-IR" sz="1050" dirty="0">
                <a:ln w="18415" cmpd="sng">
                  <a:noFill/>
                  <a:prstDash val="solid"/>
                </a:ln>
                <a:solidFill>
                  <a:prstClr val="black"/>
                </a:solidFill>
                <a:cs typeface="B Badr" panose="00000400000000000000" pitchFamily="2" charset="-78"/>
              </a:rPr>
              <a:t> ج 1 ص406 /ح 921 )</a:t>
            </a:r>
            <a:endParaRPr lang="fa-IR" sz="2800" dirty="0">
              <a:ln w="18415" cmpd="sng">
                <a:noFill/>
                <a:prstDash val="solid"/>
              </a:ln>
              <a:solidFill>
                <a:prstClr val="black"/>
              </a:solidFill>
              <a:cs typeface="B Badr" panose="00000400000000000000" pitchFamily="2" charset="-78"/>
            </a:endParaRPr>
          </a:p>
          <a:p>
            <a:pPr algn="ctr" rtl="1"/>
            <a:r>
              <a:rPr lang="fa-IR" sz="2400" dirty="0">
                <a:ln w="18415" cmpd="sng">
                  <a:noFill/>
                  <a:prstDash val="solid"/>
                </a:ln>
                <a:solidFill>
                  <a:prstClr val="black"/>
                </a:solidFill>
                <a:cs typeface="B Badr" panose="00000400000000000000" pitchFamily="2" charset="-78"/>
              </a:rPr>
              <a:t>ب )  </a:t>
            </a:r>
            <a:r>
              <a:rPr lang="fa-IR" sz="2800" dirty="0" err="1">
                <a:ln w="18415" cmpd="sng">
                  <a:noFill/>
                  <a:prstDash val="solid"/>
                </a:ln>
                <a:solidFill>
                  <a:prstClr val="black"/>
                </a:solidFill>
                <a:cs typeface="B Badr" panose="00000400000000000000" pitchFamily="2" charset="-78"/>
              </a:rPr>
              <a:t>إنّ</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العبد</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ليصلّي</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الصلوة</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لايكتب</a:t>
            </a:r>
            <a:r>
              <a:rPr lang="fa-IR" sz="2800" dirty="0">
                <a:ln w="18415" cmpd="sng">
                  <a:noFill/>
                  <a:prstDash val="solid"/>
                </a:ln>
                <a:solidFill>
                  <a:prstClr val="black"/>
                </a:solidFill>
                <a:cs typeface="B Badr" panose="00000400000000000000" pitchFamily="2" charset="-78"/>
              </a:rPr>
              <a:t> له </a:t>
            </a:r>
            <a:r>
              <a:rPr lang="fa-IR" sz="2800" dirty="0" err="1">
                <a:ln w="18415" cmpd="sng">
                  <a:noFill/>
                  <a:prstDash val="solid"/>
                </a:ln>
                <a:solidFill>
                  <a:prstClr val="black"/>
                </a:solidFill>
                <a:cs typeface="B Badr" panose="00000400000000000000" pitchFamily="2" charset="-78"/>
              </a:rPr>
              <a:t>سُدسها</a:t>
            </a:r>
            <a:r>
              <a:rPr lang="fa-IR" sz="2800" dirty="0">
                <a:ln w="18415" cmpd="sng">
                  <a:noFill/>
                  <a:prstDash val="solid"/>
                </a:ln>
                <a:solidFill>
                  <a:prstClr val="black"/>
                </a:solidFill>
                <a:cs typeface="B Badr" panose="00000400000000000000" pitchFamily="2" charset="-78"/>
              </a:rPr>
              <a:t> و لا </a:t>
            </a:r>
            <a:r>
              <a:rPr lang="fa-IR" sz="2800" dirty="0" err="1">
                <a:ln w="18415" cmpd="sng">
                  <a:noFill/>
                  <a:prstDash val="solid"/>
                </a:ln>
                <a:solidFill>
                  <a:prstClr val="black"/>
                </a:solidFill>
                <a:cs typeface="B Badr" panose="00000400000000000000" pitchFamily="2" charset="-78"/>
              </a:rPr>
              <a:t>عُشرها</a:t>
            </a:r>
            <a:r>
              <a:rPr lang="fa-IR" sz="2800" dirty="0">
                <a:ln w="18415" cmpd="sng">
                  <a:noFill/>
                  <a:prstDash val="solid"/>
                </a:ln>
                <a:solidFill>
                  <a:prstClr val="black"/>
                </a:solidFill>
                <a:cs typeface="B Badr" panose="00000400000000000000" pitchFamily="2" charset="-78"/>
              </a:rPr>
              <a:t> و </a:t>
            </a:r>
            <a:r>
              <a:rPr lang="fa-IR" sz="2800" dirty="0" err="1">
                <a:ln w="18415" cmpd="sng">
                  <a:noFill/>
                  <a:prstDash val="solid"/>
                </a:ln>
                <a:solidFill>
                  <a:prstClr val="black"/>
                </a:solidFill>
                <a:cs typeface="B Badr" panose="00000400000000000000" pitchFamily="2" charset="-78"/>
              </a:rPr>
              <a:t>إنما</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يكتب</a:t>
            </a:r>
            <a:r>
              <a:rPr lang="fa-IR" sz="2800" dirty="0">
                <a:ln w="18415" cmpd="sng">
                  <a:noFill/>
                  <a:prstDash val="solid"/>
                </a:ln>
                <a:solidFill>
                  <a:prstClr val="black"/>
                </a:solidFill>
                <a:cs typeface="B Badr" panose="00000400000000000000" pitchFamily="2" charset="-78"/>
              </a:rPr>
              <a:t> </a:t>
            </a:r>
            <a:r>
              <a:rPr lang="fa-IR" sz="2800" dirty="0" err="1">
                <a:ln w="18415" cmpd="sng">
                  <a:noFill/>
                  <a:prstDash val="solid"/>
                </a:ln>
                <a:solidFill>
                  <a:prstClr val="black"/>
                </a:solidFill>
                <a:cs typeface="B Badr" panose="00000400000000000000" pitchFamily="2" charset="-78"/>
              </a:rPr>
              <a:t>للعبد</a:t>
            </a:r>
            <a:r>
              <a:rPr lang="fa-IR" sz="2800" dirty="0">
                <a:ln w="18415" cmpd="sng">
                  <a:noFill/>
                  <a:prstDash val="solid"/>
                </a:ln>
                <a:solidFill>
                  <a:prstClr val="black"/>
                </a:solidFill>
                <a:cs typeface="B Badr" panose="00000400000000000000" pitchFamily="2" charset="-78"/>
              </a:rPr>
              <a:t> من </a:t>
            </a:r>
            <a:r>
              <a:rPr lang="fa-IR" sz="2800" dirty="0" err="1">
                <a:ln w="18415" cmpd="sng">
                  <a:noFill/>
                  <a:prstDash val="solid"/>
                </a:ln>
                <a:solidFill>
                  <a:prstClr val="black"/>
                </a:solidFill>
                <a:cs typeface="B Badr" panose="00000400000000000000" pitchFamily="2" charset="-78"/>
              </a:rPr>
              <a:t>صلوته</a:t>
            </a:r>
            <a:r>
              <a:rPr lang="fa-IR" sz="2800" dirty="0">
                <a:ln w="18415" cmpd="sng">
                  <a:noFill/>
                  <a:prstDash val="solid"/>
                </a:ln>
                <a:solidFill>
                  <a:prstClr val="black"/>
                </a:solidFill>
                <a:cs typeface="B Badr" panose="00000400000000000000" pitchFamily="2" charset="-78"/>
              </a:rPr>
              <a:t> ما عقل </a:t>
            </a:r>
            <a:r>
              <a:rPr lang="fa-IR" sz="2800" dirty="0" err="1">
                <a:ln w="18415" cmpd="sng">
                  <a:noFill/>
                  <a:prstDash val="solid"/>
                </a:ln>
                <a:solidFill>
                  <a:prstClr val="black"/>
                </a:solidFill>
                <a:cs typeface="B Badr" panose="00000400000000000000" pitchFamily="2" charset="-78"/>
              </a:rPr>
              <a:t>منها</a:t>
            </a:r>
            <a:endParaRPr lang="fa-IR" sz="2800" dirty="0">
              <a:ln w="18415" cmpd="sng">
                <a:noFill/>
                <a:prstDash val="solid"/>
              </a:ln>
              <a:solidFill>
                <a:prstClr val="black"/>
              </a:solidFill>
              <a:cs typeface="B Badr" panose="00000400000000000000" pitchFamily="2" charset="-78"/>
            </a:endParaRPr>
          </a:p>
          <a:p>
            <a:pPr algn="just" rtl="1"/>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أَيُّمَا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عَبْدٍ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الْتَفَتَ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صَلَاتِهِ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قَالَ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تَعَالَى</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يَا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عَبْدِي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إِلَى</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أَيْنَ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تَقْصِدُ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تَطْلُبُ</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رَبّاً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غَيْرِي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تُرِيدُ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رَقِيباً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سِوَايَ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تَطْلُبُ</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جَوَاداً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خَلَايَ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تَبْتَغِي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أَنَا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أَكْرَمُ</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الْأَكْرَمِينَ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أَجْوَدُ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الْأَجْوَدَيْنِ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أَفْضَلُ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الْمُعْطِينَ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أُثِيبُكَ</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ثَوَاباً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لَا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يُحْصَى</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قَدْرُهُ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فَأَقْبِلْ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عَلَيَّ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فَإِنِّي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عَلَيْكَ</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مُقْبِلٌ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مَلَائِكَتِي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عَلَيْكَ</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مُقْبِلُونَ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أَقْبَلَ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زَالَ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إِثْمُ</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كَانَ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الْتَفَتَ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بَعْدُ</a:t>
            </a:r>
            <a:r>
              <a:rPr lang="fa-IR" sz="2000" dirty="0">
                <a:ln w="18415" cmpd="sng">
                  <a:noFill/>
                  <a:prstDash val="solid"/>
                </a:ln>
                <a:solidFill>
                  <a:prstClr val="black"/>
                </a:solidFill>
                <a:cs typeface="B Kamran" pitchFamily="2" charset="-78"/>
              </a:rPr>
              <a:t> «4» </a:t>
            </a:r>
            <a:r>
              <a:rPr lang="fa-IR" sz="2000" dirty="0" err="1">
                <a:ln w="18415" cmpd="sng">
                  <a:noFill/>
                  <a:prstDash val="solid"/>
                </a:ln>
                <a:solidFill>
                  <a:prstClr val="black"/>
                </a:solidFill>
                <a:cs typeface="B Kamran" pitchFamily="2" charset="-78"/>
              </a:rPr>
              <a:t>أَعَادَ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مَقَالَتَهُ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أَقْبَلَ‏زَالَ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إِثْمُ</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كَانَ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الْتَفَتَ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ثَالِثَةً</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أَعَادَ</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مَقَالَتَهُ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فَإِنْ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أَقْبَلَ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عَلَى</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صَلَاتِهِ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غَفَرَ</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تَقَدَّمَ</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ذَنْبِهِ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الْتَفَتَ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رَابِعَةً</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أَعْرَضَ</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اللَّهُ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أَعْرَضَتِ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الْمَلَائِكَةُ</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عَنْهُ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يَقُولُ</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وَلَّيْتُكَ</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يَا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عَبْدِي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مَا</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تَوَلَّيْتَ</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التفسير</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المنسوب</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إلى</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الإمام</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الحسن</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العسكري</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عليه</a:t>
            </a:r>
            <a:r>
              <a:rPr lang="fa-IR" sz="2000" dirty="0">
                <a:ln w="18415" cmpd="sng">
                  <a:noFill/>
                  <a:prstDash val="solid"/>
                </a:ln>
                <a:solidFill>
                  <a:prstClr val="black"/>
                </a:solidFill>
                <a:cs typeface="B Kamran" pitchFamily="2" charset="-78"/>
              </a:rPr>
              <a:t> </a:t>
            </a:r>
            <a:r>
              <a:rPr lang="fa-IR" sz="2000" dirty="0" err="1">
                <a:ln w="18415" cmpd="sng">
                  <a:noFill/>
                  <a:prstDash val="solid"/>
                </a:ln>
                <a:solidFill>
                  <a:prstClr val="black"/>
                </a:solidFill>
                <a:cs typeface="B Kamran" pitchFamily="2" charset="-78"/>
              </a:rPr>
              <a:t>السلام</a:t>
            </a:r>
            <a:r>
              <a:rPr lang="fa-IR" sz="2000" dirty="0">
                <a:ln w="18415" cmpd="sng">
                  <a:noFill/>
                  <a:prstDash val="solid"/>
                </a:ln>
                <a:solidFill>
                  <a:prstClr val="black"/>
                </a:solidFill>
                <a:cs typeface="B Kamran" pitchFamily="2" charset="-78"/>
              </a:rPr>
              <a:t>     ص /    524 )</a:t>
            </a:r>
          </a:p>
          <a:p>
            <a:pPr algn="just" rtl="1"/>
            <a:r>
              <a:rPr lang="ar-SA" sz="2400" b="1" dirty="0">
                <a:solidFill>
                  <a:prstClr val="white"/>
                </a:solidFill>
                <a:latin typeface="Times New Roman"/>
                <a:ea typeface="SimSun"/>
                <a:cs typeface="B Kamran" pitchFamily="2" charset="-78"/>
              </a:rPr>
              <a:t>(یکی از بزرگان به كسي كه گفته‌بود در نماز به معاني آن فكرمي‌كنم، فرموده‌بودند: پس كي نماز مي‌خواني؟!) </a:t>
            </a:r>
            <a:endParaRPr lang="fa-IR" sz="2400" b="1" dirty="0">
              <a:solidFill>
                <a:prstClr val="white"/>
              </a:solidFill>
              <a:latin typeface="Times New Roman"/>
              <a:ea typeface="SimSun"/>
              <a:cs typeface="B Kamran" pitchFamily="2" charset="-78"/>
            </a:endParaRPr>
          </a:p>
          <a:p>
            <a:pPr algn="ctr" rtl="1">
              <a:tabLst>
                <a:tab pos="725805" algn="l"/>
              </a:tabLst>
            </a:pPr>
            <a:r>
              <a:rPr lang="fa-IR" sz="3200" b="1" dirty="0">
                <a:solidFill>
                  <a:prstClr val="white"/>
                </a:solidFill>
                <a:latin typeface="Times New Roman"/>
                <a:ea typeface="SimSun"/>
                <a:cs typeface="B Kamran" pitchFamily="2" charset="-78"/>
              </a:rPr>
              <a:t>برخی از </a:t>
            </a:r>
            <a:r>
              <a:rPr lang="fa-IR" sz="3200" b="1" dirty="0" err="1">
                <a:solidFill>
                  <a:prstClr val="white"/>
                </a:solidFill>
                <a:latin typeface="Times New Roman"/>
                <a:ea typeface="SimSun"/>
                <a:cs typeface="B Kamran" pitchFamily="2" charset="-78"/>
              </a:rPr>
              <a:t>راه‌هاي</a:t>
            </a:r>
            <a:r>
              <a:rPr lang="fa-IR" sz="3200" b="1" dirty="0">
                <a:solidFill>
                  <a:prstClr val="white"/>
                </a:solidFill>
                <a:latin typeface="Times New Roman"/>
                <a:ea typeface="SimSun"/>
                <a:cs typeface="B Kamran" pitchFamily="2" charset="-78"/>
              </a:rPr>
              <a:t> </a:t>
            </a:r>
            <a:r>
              <a:rPr lang="fa-IR" sz="3200" b="1" dirty="0" err="1">
                <a:solidFill>
                  <a:prstClr val="white"/>
                </a:solidFill>
                <a:latin typeface="Times New Roman"/>
                <a:ea typeface="SimSun"/>
                <a:cs typeface="B Kamran" pitchFamily="2" charset="-78"/>
              </a:rPr>
              <a:t>تحصيل</a:t>
            </a:r>
            <a:r>
              <a:rPr lang="fa-IR" sz="3200" b="1" dirty="0">
                <a:solidFill>
                  <a:prstClr val="white"/>
                </a:solidFill>
                <a:latin typeface="Times New Roman"/>
                <a:ea typeface="SimSun"/>
                <a:cs typeface="B Kamran" pitchFamily="2" charset="-78"/>
              </a:rPr>
              <a:t> حضور قلب ؛</a:t>
            </a:r>
          </a:p>
          <a:p>
            <a:pPr algn="ctr" rtl="1">
              <a:tabLst>
                <a:tab pos="725805" algn="l"/>
              </a:tabLst>
            </a:pPr>
            <a:r>
              <a:rPr lang="fa-IR" sz="2400" b="1" dirty="0">
                <a:solidFill>
                  <a:prstClr val="white"/>
                </a:solidFill>
                <a:latin typeface="Times New Roman"/>
                <a:ea typeface="SimSun"/>
                <a:cs typeface="B Kamran" pitchFamily="2" charset="-78"/>
              </a:rPr>
              <a:t> 1- دعا «ربّ </a:t>
            </a:r>
            <a:r>
              <a:rPr lang="fa-IR" sz="2400" b="1" dirty="0" err="1">
                <a:solidFill>
                  <a:prstClr val="white"/>
                </a:solidFill>
                <a:latin typeface="Times New Roman"/>
                <a:ea typeface="SimSun"/>
                <a:cs typeface="B Kamran" pitchFamily="2" charset="-78"/>
              </a:rPr>
              <a:t>اجْعلني</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مقيم</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الصلوة</a:t>
            </a:r>
            <a:r>
              <a:rPr lang="fa-IR" sz="2400" b="1" dirty="0">
                <a:solidFill>
                  <a:prstClr val="white"/>
                </a:solidFill>
                <a:latin typeface="Times New Roman"/>
                <a:ea typeface="SimSun"/>
                <a:cs typeface="B Kamran" pitchFamily="2" charset="-78"/>
              </a:rPr>
              <a:t>. » 2- فهم </a:t>
            </a:r>
            <a:r>
              <a:rPr lang="fa-IR" sz="2400" b="1" dirty="0" err="1">
                <a:solidFill>
                  <a:prstClr val="white"/>
                </a:solidFill>
                <a:latin typeface="Times New Roman"/>
                <a:ea typeface="SimSun"/>
                <a:cs typeface="B Kamran" pitchFamily="2" charset="-78"/>
              </a:rPr>
              <a:t>اهميت</a:t>
            </a:r>
            <a:r>
              <a:rPr lang="fa-IR" sz="2400" b="1" dirty="0">
                <a:solidFill>
                  <a:prstClr val="white"/>
                </a:solidFill>
                <a:latin typeface="Times New Roman"/>
                <a:ea typeface="SimSun"/>
                <a:cs typeface="B Kamran" pitchFamily="2" charset="-78"/>
              </a:rPr>
              <a:t> نماز 3ـ توسل </a:t>
            </a:r>
            <a:r>
              <a:rPr lang="fa-IR" sz="2400" b="1" dirty="0" err="1">
                <a:solidFill>
                  <a:prstClr val="white"/>
                </a:solidFill>
                <a:latin typeface="Times New Roman"/>
                <a:ea typeface="SimSun"/>
                <a:cs typeface="B Kamran" pitchFamily="2" charset="-78"/>
              </a:rPr>
              <a:t>هميشگي</a:t>
            </a:r>
            <a:r>
              <a:rPr lang="fa-IR" sz="2400" b="1" dirty="0">
                <a:solidFill>
                  <a:prstClr val="white"/>
                </a:solidFill>
                <a:latin typeface="Times New Roman"/>
                <a:ea typeface="SimSun"/>
                <a:cs typeface="B Kamran" pitchFamily="2" charset="-78"/>
              </a:rPr>
              <a:t> به امام زمان </a:t>
            </a:r>
            <a:r>
              <a:rPr lang="fa-IR" sz="2400" b="1" dirty="0" err="1">
                <a:solidFill>
                  <a:prstClr val="white"/>
                </a:solidFill>
                <a:latin typeface="Times New Roman"/>
                <a:ea typeface="SimSun"/>
                <a:cs typeface="B Kamran" pitchFamily="2" charset="-78"/>
              </a:rPr>
              <a:t>عليه‌السلام</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بكم</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تُقبَل</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الطاعة</a:t>
            </a:r>
            <a:r>
              <a:rPr lang="fa-IR" sz="2400" b="1" dirty="0">
                <a:solidFill>
                  <a:prstClr val="white"/>
                </a:solidFill>
                <a:latin typeface="Times New Roman"/>
                <a:ea typeface="SimSun"/>
                <a:cs typeface="B Kamran" pitchFamily="2" charset="-78"/>
              </a:rPr>
              <a:t> </a:t>
            </a:r>
            <a:r>
              <a:rPr lang="fa-IR" sz="2400" b="1" dirty="0" err="1">
                <a:solidFill>
                  <a:prstClr val="white"/>
                </a:solidFill>
                <a:latin typeface="Times New Roman"/>
                <a:ea typeface="SimSun"/>
                <a:cs typeface="B Kamran" pitchFamily="2" charset="-78"/>
              </a:rPr>
              <a:t>المفترضة</a:t>
            </a:r>
            <a:r>
              <a:rPr lang="fa-IR" sz="2400" b="1" dirty="0">
                <a:solidFill>
                  <a:prstClr val="white"/>
                </a:solidFill>
                <a:latin typeface="Times New Roman"/>
                <a:ea typeface="SimSun"/>
                <a:cs typeface="B Kamran" pitchFamily="2" charset="-78"/>
              </a:rPr>
              <a:t>. 4ـ </a:t>
            </a:r>
            <a:r>
              <a:rPr lang="fa-IR" sz="2400" b="1" dirty="0" err="1">
                <a:solidFill>
                  <a:prstClr val="white"/>
                </a:solidFill>
                <a:latin typeface="Times New Roman"/>
                <a:ea typeface="SimSun"/>
                <a:cs typeface="B Kamran" pitchFamily="2" charset="-78"/>
              </a:rPr>
              <a:t>ترك</a:t>
            </a:r>
            <a:r>
              <a:rPr lang="fa-IR" sz="2400" b="1" dirty="0">
                <a:solidFill>
                  <a:prstClr val="white"/>
                </a:solidFill>
                <a:latin typeface="Times New Roman"/>
                <a:ea typeface="SimSun"/>
                <a:cs typeface="B Kamran" pitchFamily="2" charset="-78"/>
              </a:rPr>
              <a:t> گناه. 5- </a:t>
            </a:r>
            <a:r>
              <a:rPr lang="fa-IR" sz="2400" b="1" dirty="0" err="1">
                <a:solidFill>
                  <a:prstClr val="white"/>
                </a:solidFill>
                <a:latin typeface="Times New Roman"/>
                <a:ea typeface="SimSun"/>
                <a:cs typeface="B Kamran" pitchFamily="2" charset="-78"/>
              </a:rPr>
              <a:t>برطرف‌كردن</a:t>
            </a:r>
            <a:r>
              <a:rPr lang="fa-IR" sz="2400" b="1" dirty="0">
                <a:solidFill>
                  <a:prstClr val="white"/>
                </a:solidFill>
                <a:latin typeface="Times New Roman"/>
                <a:ea typeface="SimSun"/>
                <a:cs typeface="B Kamran" pitchFamily="2" charset="-78"/>
              </a:rPr>
              <a:t> موجبات </a:t>
            </a:r>
            <a:r>
              <a:rPr lang="fa-IR" sz="2400" b="1" dirty="0" err="1">
                <a:solidFill>
                  <a:prstClr val="white"/>
                </a:solidFill>
                <a:latin typeface="Times New Roman"/>
                <a:ea typeface="SimSun"/>
                <a:cs typeface="B Kamran" pitchFamily="2" charset="-78"/>
              </a:rPr>
              <a:t>حواس‌پرتي</a:t>
            </a:r>
            <a:r>
              <a:rPr lang="fa-IR" sz="2400" b="1" dirty="0">
                <a:solidFill>
                  <a:prstClr val="white"/>
                </a:solidFill>
                <a:latin typeface="Times New Roman"/>
                <a:ea typeface="SimSun"/>
                <a:cs typeface="B Kamran" pitchFamily="2" charset="-78"/>
              </a:rPr>
              <a:t>. </a:t>
            </a:r>
            <a:endParaRPr lang="en-US" sz="2400" b="1" dirty="0">
              <a:solidFill>
                <a:prstClr val="white"/>
              </a:solidFill>
              <a:latin typeface="Times New Roman"/>
              <a:ea typeface="SimSun"/>
              <a:cs typeface="B Kamran" pitchFamily="2" charset="-78"/>
            </a:endParaRPr>
          </a:p>
        </p:txBody>
      </p:sp>
    </p:spTree>
    <p:extLst>
      <p:ext uri="{BB962C8B-B14F-4D97-AF65-F5344CB8AC3E}">
        <p14:creationId xmlns:p14="http://schemas.microsoft.com/office/powerpoint/2010/main" val="22847349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6" dur="5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randombar(horizontal)">
                                      <p:cBhvr>
                                        <p:cTn id="5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9144000" cy="6858000"/>
          </a:xfrm>
          <a:prstGeom prst="roundRect">
            <a:avLst>
              <a:gd name="adj" fmla="val 1049"/>
            </a:avLst>
          </a:prstGeom>
          <a:gradFill>
            <a:gsLst>
              <a:gs pos="0">
                <a:schemeClr val="bg2">
                  <a:lumMod val="20000"/>
                  <a:lumOff val="80000"/>
                </a:schemeClr>
              </a:gs>
              <a:gs pos="100000">
                <a:srgbClr val="2FE92F"/>
              </a:gs>
            </a:gsLst>
            <a:lin ang="5400000" scaled="0"/>
          </a:gradFill>
          <a:ln>
            <a:noFill/>
          </a:ln>
          <a:effectLst>
            <a:glow rad="228600">
              <a:schemeClr val="accent3">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rtl="1">
              <a:lnSpc>
                <a:spcPct val="200000"/>
              </a:lnSpc>
              <a:spcAft>
                <a:spcPts val="1000"/>
              </a:spcAft>
            </a:pPr>
            <a:r>
              <a:rPr lang="fa-IR" sz="7200" b="1" dirty="0">
                <a:ln>
                  <a:solidFill>
                    <a:schemeClr val="tx1"/>
                  </a:solidFill>
                </a:ln>
                <a:solidFill>
                  <a:srgbClr val="01470D"/>
                </a:solidFill>
                <a:latin typeface="IranNastaliq" pitchFamily="18" charset="0"/>
                <a:cs typeface="IranNastaliq" pitchFamily="18" charset="0"/>
              </a:rPr>
              <a:t>ارزش    انسان  </a:t>
            </a:r>
            <a:r>
              <a:rPr lang="fa-IR" sz="7200" b="1" dirty="0" smtClean="0">
                <a:ln>
                  <a:solidFill>
                    <a:schemeClr val="tx1"/>
                  </a:solidFill>
                </a:ln>
                <a:solidFill>
                  <a:srgbClr val="01470D"/>
                </a:solidFill>
                <a:latin typeface="IranNastaliq" pitchFamily="18" charset="0"/>
                <a:cs typeface="IranNastaliq" pitchFamily="18" charset="0"/>
              </a:rPr>
              <a:t> </a:t>
            </a:r>
            <a:r>
              <a:rPr lang="fa-IR" sz="7200" b="1" dirty="0">
                <a:ln>
                  <a:solidFill>
                    <a:schemeClr val="tx1"/>
                  </a:solidFill>
                </a:ln>
                <a:solidFill>
                  <a:srgbClr val="01470D"/>
                </a:solidFill>
                <a:latin typeface="IranNastaliq" pitchFamily="18" charset="0"/>
                <a:cs typeface="IranNastaliq" pitchFamily="18" charset="0"/>
              </a:rPr>
              <a:t>به    </a:t>
            </a:r>
            <a:r>
              <a:rPr lang="fa-IR" sz="7200" b="1" dirty="0">
                <a:ln>
                  <a:solidFill>
                    <a:schemeClr val="tx1"/>
                  </a:solidFill>
                </a:ln>
                <a:solidFill>
                  <a:srgbClr val="FF0000"/>
                </a:solidFill>
                <a:latin typeface="IranNastaliq" pitchFamily="18" charset="0"/>
                <a:cs typeface="IranNastaliq" pitchFamily="18" charset="0"/>
              </a:rPr>
              <a:t>نماز</a:t>
            </a:r>
            <a:r>
              <a:rPr lang="fa-IR" sz="7200" b="1" dirty="0">
                <a:ln>
                  <a:solidFill>
                    <a:schemeClr val="tx1"/>
                  </a:solidFill>
                </a:ln>
                <a:solidFill>
                  <a:srgbClr val="C00000"/>
                </a:solidFill>
                <a:latin typeface="IranNastaliq" pitchFamily="18" charset="0"/>
                <a:cs typeface="IranNastaliq" pitchFamily="18" charset="0"/>
              </a:rPr>
              <a:t> </a:t>
            </a:r>
            <a:endParaRPr lang="fa-IR" sz="7200" b="1" dirty="0" smtClean="0">
              <a:ln>
                <a:solidFill>
                  <a:schemeClr val="tx1"/>
                </a:solidFill>
              </a:ln>
              <a:solidFill>
                <a:srgbClr val="C00000"/>
              </a:solidFill>
              <a:latin typeface="IranNastaliq" pitchFamily="18" charset="0"/>
              <a:cs typeface="IranNastaliq" pitchFamily="18" charset="0"/>
            </a:endParaRPr>
          </a:p>
          <a:p>
            <a:pPr algn="ctr" rtl="1">
              <a:lnSpc>
                <a:spcPct val="200000"/>
              </a:lnSpc>
              <a:spcAft>
                <a:spcPts val="1000"/>
              </a:spcAft>
            </a:pPr>
            <a:r>
              <a:rPr lang="fa-IR" sz="7200" b="1" dirty="0" smtClean="0">
                <a:ln>
                  <a:solidFill>
                    <a:schemeClr val="tx1"/>
                  </a:solidFill>
                </a:ln>
                <a:solidFill>
                  <a:srgbClr val="01470D"/>
                </a:solidFill>
                <a:latin typeface="IranNastaliq" pitchFamily="18" charset="0"/>
                <a:cs typeface="IranNastaliq" pitchFamily="18" charset="0"/>
              </a:rPr>
              <a:t>و   ارزش    </a:t>
            </a:r>
            <a:r>
              <a:rPr lang="fa-IR" sz="7200" b="1" dirty="0">
                <a:ln>
                  <a:solidFill>
                    <a:schemeClr val="tx1"/>
                  </a:solidFill>
                </a:ln>
                <a:solidFill>
                  <a:srgbClr val="00B050"/>
                </a:solidFill>
                <a:latin typeface="IranNastaliq" pitchFamily="18" charset="0"/>
                <a:cs typeface="IranNastaliq" pitchFamily="18" charset="0"/>
              </a:rPr>
              <a:t>نماز</a:t>
            </a:r>
            <a:r>
              <a:rPr lang="fa-IR" sz="7200" b="1" dirty="0">
                <a:ln>
                  <a:solidFill>
                    <a:schemeClr val="tx1"/>
                  </a:solidFill>
                </a:ln>
                <a:solidFill>
                  <a:srgbClr val="01470D"/>
                </a:solidFill>
                <a:latin typeface="IranNastaliq" pitchFamily="18" charset="0"/>
                <a:cs typeface="IranNastaliq" pitchFamily="18" charset="0"/>
              </a:rPr>
              <a:t>   </a:t>
            </a:r>
            <a:r>
              <a:rPr lang="fa-IR" sz="7200" b="1" dirty="0" smtClean="0">
                <a:ln>
                  <a:solidFill>
                    <a:schemeClr val="tx1"/>
                  </a:solidFill>
                </a:ln>
                <a:solidFill>
                  <a:srgbClr val="01470D"/>
                </a:solidFill>
                <a:latin typeface="IranNastaliq" pitchFamily="18" charset="0"/>
                <a:cs typeface="IranNastaliq" pitchFamily="18" charset="0"/>
              </a:rPr>
              <a:t> </a:t>
            </a:r>
            <a:r>
              <a:rPr lang="fa-IR" sz="7200" b="1" dirty="0">
                <a:ln>
                  <a:solidFill>
                    <a:schemeClr val="tx1"/>
                  </a:solidFill>
                </a:ln>
                <a:solidFill>
                  <a:srgbClr val="01470D"/>
                </a:solidFill>
                <a:latin typeface="IranNastaliq" pitchFamily="18" charset="0"/>
                <a:cs typeface="IranNastaliq" pitchFamily="18" charset="0"/>
              </a:rPr>
              <a:t>به  </a:t>
            </a:r>
            <a:endParaRPr lang="fa-IR" sz="7200" b="1" dirty="0" smtClean="0">
              <a:ln>
                <a:solidFill>
                  <a:schemeClr val="tx1"/>
                </a:solidFill>
              </a:ln>
              <a:solidFill>
                <a:srgbClr val="01470D"/>
              </a:solidFill>
              <a:latin typeface="IranNastaliq" pitchFamily="18" charset="0"/>
              <a:cs typeface="IranNastaliq" pitchFamily="18" charset="0"/>
            </a:endParaRPr>
          </a:p>
          <a:p>
            <a:pPr algn="ctr" rtl="1">
              <a:lnSpc>
                <a:spcPct val="200000"/>
              </a:lnSpc>
              <a:spcAft>
                <a:spcPts val="1000"/>
              </a:spcAft>
            </a:pPr>
            <a:r>
              <a:rPr lang="fa-IR" sz="7200" b="1" dirty="0" smtClean="0">
                <a:ln>
                  <a:solidFill>
                    <a:schemeClr val="tx1"/>
                  </a:solidFill>
                </a:ln>
                <a:solidFill>
                  <a:srgbClr val="01470D"/>
                </a:solidFill>
                <a:latin typeface="IranNastaliq" pitchFamily="18" charset="0"/>
                <a:cs typeface="IranNastaliq" pitchFamily="18" charset="0"/>
              </a:rPr>
              <a:t> </a:t>
            </a:r>
            <a:r>
              <a:rPr lang="fa-IR" sz="7200" b="1" dirty="0">
                <a:ln>
                  <a:solidFill>
                    <a:schemeClr val="tx1"/>
                  </a:solidFill>
                </a:ln>
                <a:solidFill>
                  <a:srgbClr val="FF0000"/>
                </a:solidFill>
                <a:latin typeface="IranNastaliq" pitchFamily="18" charset="0"/>
                <a:cs typeface="IranNastaliq" pitchFamily="18" charset="0"/>
              </a:rPr>
              <a:t>پشتوانه </a:t>
            </a:r>
            <a:r>
              <a:rPr lang="fa-IR" sz="7200" b="1" dirty="0" smtClean="0">
                <a:ln>
                  <a:solidFill>
                    <a:schemeClr val="tx1"/>
                  </a:solidFill>
                </a:ln>
                <a:solidFill>
                  <a:srgbClr val="FF0000"/>
                </a:solidFill>
                <a:latin typeface="IranNastaliq" pitchFamily="18" charset="0"/>
                <a:cs typeface="IranNastaliq" pitchFamily="18" charset="0"/>
              </a:rPr>
              <a:t> عقلی    </a:t>
            </a:r>
            <a:r>
              <a:rPr lang="fa-IR" sz="7200" b="1" dirty="0" smtClean="0">
                <a:ln>
                  <a:solidFill>
                    <a:prstClr val="black"/>
                  </a:solidFill>
                </a:ln>
                <a:solidFill>
                  <a:srgbClr val="01470D"/>
                </a:solidFill>
                <a:latin typeface="IranNastaliq" pitchFamily="18" charset="0"/>
                <a:cs typeface="IranNastaliq" pitchFamily="18" charset="0"/>
              </a:rPr>
              <a:t>است  .</a:t>
            </a:r>
            <a:endParaRPr lang="fa-IR" sz="7200" b="1" dirty="0">
              <a:ln>
                <a:solidFill>
                  <a:prstClr val="black"/>
                </a:solidFill>
              </a:ln>
              <a:solidFill>
                <a:srgbClr val="01470D"/>
              </a:solidFill>
              <a:latin typeface="IranNastaliq" pitchFamily="18" charset="0"/>
              <a:cs typeface="IranNastaliq" pitchFamily="18" charset="0"/>
            </a:endParaRPr>
          </a:p>
        </p:txBody>
      </p:sp>
    </p:spTree>
    <p:extLst>
      <p:ext uri="{BB962C8B-B14F-4D97-AF65-F5344CB8AC3E}">
        <p14:creationId xmlns:p14="http://schemas.microsoft.com/office/powerpoint/2010/main" val="34728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12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par>
                          <p:cTn id="16" fill="hold">
                            <p:stCondLst>
                              <p:cond delay="22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Bevel 1"/>
          <p:cNvSpPr/>
          <p:nvPr/>
        </p:nvSpPr>
        <p:spPr>
          <a:xfrm>
            <a:off x="107504" y="116632"/>
            <a:ext cx="8964488" cy="6597352"/>
          </a:xfrm>
          <a:prstGeom prst="bevel">
            <a:avLst>
              <a:gd name="adj" fmla="val 2020"/>
            </a:avLst>
          </a:prstGeom>
          <a:solidFill>
            <a:srgbClr val="4A020E"/>
          </a:solidFill>
          <a:ln w="57150">
            <a:noFill/>
            <a:prstDash val="solid"/>
          </a:ln>
          <a:effectLst>
            <a:glow rad="101600">
              <a:schemeClr val="bg1">
                <a:alpha val="60000"/>
              </a:schemeClr>
            </a:glow>
            <a:outerShdw blurRad="95000" algn="tl" rotWithShape="0">
              <a:srgbClr val="000000">
                <a:alpha val="50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rtl="1"/>
            <a:r>
              <a:rPr lang="fa-IR" sz="4400" b="1" dirty="0">
                <a:ln>
                  <a:solidFill>
                    <a:prstClr val="black"/>
                  </a:solidFill>
                </a:ln>
                <a:solidFill>
                  <a:srgbClr val="FFFF4F"/>
                </a:solidFill>
                <a:latin typeface="Times New Roman"/>
                <a:ea typeface="SimSun"/>
                <a:cs typeface="B Titr" pitchFamily="2" charset="-78"/>
              </a:rPr>
              <a:t>2- </a:t>
            </a:r>
            <a:r>
              <a:rPr lang="fa-IR" sz="4400" b="1" dirty="0" err="1">
                <a:ln>
                  <a:solidFill>
                    <a:prstClr val="black"/>
                  </a:solidFill>
                </a:ln>
                <a:solidFill>
                  <a:srgbClr val="FFFF4F"/>
                </a:solidFill>
                <a:latin typeface="Times New Roman"/>
                <a:ea typeface="SimSun"/>
                <a:cs typeface="B Titr" pitchFamily="2" charset="-78"/>
              </a:rPr>
              <a:t>عقوق</a:t>
            </a:r>
            <a:r>
              <a:rPr lang="fa-IR" sz="4400" b="1" dirty="0">
                <a:ln>
                  <a:solidFill>
                    <a:prstClr val="black"/>
                  </a:solidFill>
                </a:ln>
                <a:solidFill>
                  <a:srgbClr val="FFFF4F"/>
                </a:solidFill>
                <a:latin typeface="Times New Roman"/>
                <a:ea typeface="SimSun"/>
                <a:cs typeface="B Titr" pitchFamily="2" charset="-78"/>
              </a:rPr>
              <a:t> والدین و ناراحت کردن ایشان:</a:t>
            </a:r>
          </a:p>
          <a:p>
            <a:pPr algn="ctr" rtl="1"/>
            <a:endParaRPr lang="fa-IR" sz="3200" dirty="0">
              <a:solidFill>
                <a:srgbClr val="FFFF4F"/>
              </a:solidFill>
              <a:latin typeface="Times New Roman"/>
              <a:ea typeface="SimSun"/>
              <a:cs typeface="B Badr"/>
            </a:endParaRPr>
          </a:p>
          <a:p>
            <a:pPr algn="ctr" rtl="1"/>
            <a:r>
              <a:rPr lang="fa-IR" sz="3200" dirty="0">
                <a:solidFill>
                  <a:srgbClr val="FFFF4F"/>
                </a:solidFill>
                <a:latin typeface="Times New Roman"/>
                <a:ea typeface="SimSun"/>
                <a:cs typeface="B Badr"/>
              </a:rPr>
              <a:t>احسان به پدر و مادر واجب است، هرچند </a:t>
            </a:r>
            <a:r>
              <a:rPr lang="fa-IR" sz="3200" dirty="0" err="1">
                <a:solidFill>
                  <a:srgbClr val="FFFF4F"/>
                </a:solidFill>
                <a:latin typeface="Times New Roman"/>
                <a:ea typeface="SimSun"/>
                <a:cs typeface="B Badr"/>
              </a:rPr>
              <a:t>مشرك</a:t>
            </a:r>
            <a:r>
              <a:rPr lang="fa-IR" sz="3200" dirty="0">
                <a:solidFill>
                  <a:srgbClr val="FFFF4F"/>
                </a:solidFill>
                <a:latin typeface="Times New Roman"/>
                <a:ea typeface="SimSun"/>
                <a:cs typeface="B Badr"/>
              </a:rPr>
              <a:t> باشند. </a:t>
            </a:r>
          </a:p>
          <a:p>
            <a:pPr algn="ctr" rtl="1"/>
            <a:r>
              <a:rPr lang="fa-IR" sz="2000" b="1" dirty="0">
                <a:solidFill>
                  <a:srgbClr val="FFFF4F"/>
                </a:solidFill>
                <a:latin typeface="Times New Roman"/>
                <a:ea typeface="SimSun"/>
                <a:cs typeface="B Badr"/>
              </a:rPr>
              <a:t>قال </a:t>
            </a:r>
            <a:r>
              <a:rPr lang="fa-IR" sz="2000" b="1" dirty="0" err="1">
                <a:solidFill>
                  <a:srgbClr val="FFFF4F"/>
                </a:solidFill>
                <a:latin typeface="Times New Roman"/>
                <a:ea typeface="SimSun"/>
                <a:cs typeface="B Badr"/>
              </a:rPr>
              <a:t>النبي</a:t>
            </a:r>
            <a:r>
              <a:rPr lang="fa-IR" sz="2000" b="1" dirty="0">
                <a:solidFill>
                  <a:srgbClr val="FFFF4F"/>
                </a:solidFill>
                <a:latin typeface="Times New Roman"/>
                <a:ea typeface="SimSun"/>
                <a:cs typeface="B Badr"/>
              </a:rPr>
              <a:t> </a:t>
            </a:r>
            <a:r>
              <a:rPr lang="fa-IR" sz="2000" b="1" dirty="0" err="1">
                <a:solidFill>
                  <a:srgbClr val="FFFF4F"/>
                </a:solidFill>
                <a:latin typeface="Times New Roman"/>
                <a:ea typeface="SimSun"/>
                <a:cs typeface="B Badr"/>
              </a:rPr>
              <a:t>صلّي</a:t>
            </a:r>
            <a:r>
              <a:rPr lang="fa-IR" sz="2000" b="1" dirty="0">
                <a:solidFill>
                  <a:srgbClr val="FFFF4F"/>
                </a:solidFill>
                <a:latin typeface="Times New Roman"/>
                <a:ea typeface="SimSun"/>
                <a:cs typeface="B Badr"/>
              </a:rPr>
              <a:t> </a:t>
            </a:r>
            <a:r>
              <a:rPr lang="fa-IR" sz="2000" b="1" dirty="0" err="1">
                <a:solidFill>
                  <a:srgbClr val="FFFF4F"/>
                </a:solidFill>
                <a:latin typeface="Times New Roman"/>
                <a:ea typeface="SimSun"/>
                <a:cs typeface="B Badr"/>
              </a:rPr>
              <a:t>اللهُ</a:t>
            </a:r>
            <a:r>
              <a:rPr lang="fa-IR" sz="2000" b="1" dirty="0">
                <a:solidFill>
                  <a:srgbClr val="FFFF4F"/>
                </a:solidFill>
                <a:latin typeface="Times New Roman"/>
                <a:ea typeface="SimSun"/>
                <a:cs typeface="B Badr"/>
              </a:rPr>
              <a:t> </a:t>
            </a:r>
            <a:r>
              <a:rPr lang="fa-IR" sz="2000" b="1" dirty="0" err="1">
                <a:solidFill>
                  <a:srgbClr val="FFFF4F"/>
                </a:solidFill>
                <a:latin typeface="Times New Roman"/>
                <a:ea typeface="SimSun"/>
                <a:cs typeface="B Badr"/>
              </a:rPr>
              <a:t>عليه</a:t>
            </a:r>
            <a:r>
              <a:rPr lang="fa-IR" sz="2000" b="1" dirty="0">
                <a:solidFill>
                  <a:srgbClr val="FFFF4F"/>
                </a:solidFill>
                <a:latin typeface="Times New Roman"/>
                <a:ea typeface="SimSun"/>
                <a:cs typeface="B Badr"/>
              </a:rPr>
              <a:t> و </a:t>
            </a:r>
            <a:r>
              <a:rPr lang="fa-IR" sz="2000" b="1" dirty="0" err="1">
                <a:solidFill>
                  <a:srgbClr val="FFFF4F"/>
                </a:solidFill>
                <a:latin typeface="Times New Roman"/>
                <a:ea typeface="SimSun"/>
                <a:cs typeface="B Badr"/>
              </a:rPr>
              <a:t>آله</a:t>
            </a:r>
            <a:r>
              <a:rPr lang="fa-IR" sz="2000" b="1" dirty="0">
                <a:solidFill>
                  <a:srgbClr val="FFFF4F"/>
                </a:solidFill>
                <a:latin typeface="Times New Roman"/>
                <a:ea typeface="SimSun"/>
                <a:cs typeface="B Badr"/>
              </a:rPr>
              <a:t> </a:t>
            </a:r>
            <a:r>
              <a:rPr lang="fa-IR" sz="2000" b="1" dirty="0" err="1">
                <a:solidFill>
                  <a:srgbClr val="FFFF4F"/>
                </a:solidFill>
                <a:latin typeface="Times New Roman"/>
                <a:ea typeface="SimSun"/>
                <a:cs typeface="B Badr"/>
              </a:rPr>
              <a:t>وسلم</a:t>
            </a:r>
            <a:r>
              <a:rPr lang="fa-IR" sz="2000" b="1" dirty="0">
                <a:solidFill>
                  <a:srgbClr val="FFFF4F"/>
                </a:solidFill>
                <a:latin typeface="Times New Roman"/>
                <a:ea typeface="SimSun"/>
                <a:cs typeface="B Badr"/>
              </a:rPr>
              <a:t>    </a:t>
            </a:r>
            <a:r>
              <a:rPr lang="fa-IR" sz="1400" b="1" dirty="0">
                <a:solidFill>
                  <a:srgbClr val="FFFF4F"/>
                </a:solidFill>
                <a:latin typeface="Times New Roman"/>
                <a:ea typeface="SimSun"/>
                <a:cs typeface="2  Kamran" pitchFamily="2" charset="-78"/>
              </a:rPr>
              <a:t>جامع </a:t>
            </a:r>
            <a:r>
              <a:rPr lang="fa-IR" sz="1400" b="1" dirty="0" err="1">
                <a:solidFill>
                  <a:srgbClr val="FFFF4F"/>
                </a:solidFill>
                <a:latin typeface="Times New Roman"/>
                <a:ea typeface="SimSun"/>
                <a:cs typeface="2  Kamran" pitchFamily="2" charset="-78"/>
              </a:rPr>
              <a:t>الأخبار</a:t>
            </a:r>
            <a:r>
              <a:rPr lang="fa-IR" sz="1400" b="1" dirty="0">
                <a:solidFill>
                  <a:srgbClr val="FFFF4F"/>
                </a:solidFill>
                <a:latin typeface="Times New Roman"/>
                <a:ea typeface="SimSun"/>
                <a:cs typeface="2  Kamran" pitchFamily="2" charset="-78"/>
              </a:rPr>
              <a:t> ص / 83  </a:t>
            </a:r>
            <a:r>
              <a:rPr lang="fa-IR" sz="1400" b="1" dirty="0" err="1">
                <a:solidFill>
                  <a:srgbClr val="FFFF4F"/>
                </a:solidFill>
                <a:latin typeface="Times New Roman"/>
                <a:ea typeface="SimSun"/>
                <a:cs typeface="2  Kamran" pitchFamily="2" charset="-78"/>
              </a:rPr>
              <a:t>الفصل</a:t>
            </a:r>
            <a:r>
              <a:rPr lang="fa-IR" sz="1400" b="1" dirty="0">
                <a:solidFill>
                  <a:srgbClr val="FFFF4F"/>
                </a:solidFill>
                <a:latin typeface="Times New Roman"/>
                <a:ea typeface="SimSun"/>
                <a:cs typeface="2  Kamran" pitchFamily="2" charset="-78"/>
              </a:rPr>
              <a:t> </a:t>
            </a:r>
            <a:r>
              <a:rPr lang="fa-IR" sz="1400" b="1" dirty="0" err="1">
                <a:solidFill>
                  <a:srgbClr val="FFFF4F"/>
                </a:solidFill>
                <a:latin typeface="Times New Roman"/>
                <a:ea typeface="SimSun"/>
                <a:cs typeface="2  Kamran" pitchFamily="2" charset="-78"/>
              </a:rPr>
              <a:t>الأربعون</a:t>
            </a:r>
            <a:r>
              <a:rPr lang="fa-IR" sz="1400" b="1" dirty="0">
                <a:solidFill>
                  <a:srgbClr val="FFFF4F"/>
                </a:solidFill>
                <a:latin typeface="Times New Roman"/>
                <a:ea typeface="SimSun"/>
                <a:cs typeface="2  Kamran" pitchFamily="2" charset="-78"/>
              </a:rPr>
              <a:t> </a:t>
            </a:r>
            <a:r>
              <a:rPr lang="fa-IR" sz="1400" b="1" dirty="0" err="1">
                <a:solidFill>
                  <a:srgbClr val="FFFF4F"/>
                </a:solidFill>
                <a:latin typeface="Times New Roman"/>
                <a:ea typeface="SimSun"/>
                <a:cs typeface="2  Kamran" pitchFamily="2" charset="-78"/>
              </a:rPr>
              <a:t>في</a:t>
            </a:r>
            <a:r>
              <a:rPr lang="fa-IR" sz="1400" b="1" dirty="0">
                <a:solidFill>
                  <a:srgbClr val="FFFF4F"/>
                </a:solidFill>
                <a:latin typeface="Times New Roman"/>
                <a:ea typeface="SimSun"/>
                <a:cs typeface="2  Kamran" pitchFamily="2" charset="-78"/>
              </a:rPr>
              <a:t> </a:t>
            </a:r>
            <a:r>
              <a:rPr lang="fa-IR" sz="1400" b="1" dirty="0" err="1">
                <a:solidFill>
                  <a:srgbClr val="FFFF4F"/>
                </a:solidFill>
                <a:latin typeface="Times New Roman"/>
                <a:ea typeface="SimSun"/>
                <a:cs typeface="2  Kamran" pitchFamily="2" charset="-78"/>
              </a:rPr>
              <a:t>فضيلة</a:t>
            </a:r>
            <a:r>
              <a:rPr lang="fa-IR" sz="1400" b="1" dirty="0">
                <a:solidFill>
                  <a:srgbClr val="FFFF4F"/>
                </a:solidFill>
                <a:latin typeface="Times New Roman"/>
                <a:ea typeface="SimSun"/>
                <a:cs typeface="2  Kamran" pitchFamily="2" charset="-78"/>
              </a:rPr>
              <a:t> بر </a:t>
            </a:r>
            <a:r>
              <a:rPr lang="fa-IR" sz="1400" b="1" dirty="0" err="1">
                <a:solidFill>
                  <a:srgbClr val="FFFF4F"/>
                </a:solidFill>
                <a:latin typeface="Times New Roman"/>
                <a:ea typeface="SimSun"/>
                <a:cs typeface="2  Kamran" pitchFamily="2" charset="-78"/>
              </a:rPr>
              <a:t>الوالدين</a:t>
            </a:r>
            <a:r>
              <a:rPr lang="fa-IR" sz="1400" b="1" dirty="0">
                <a:solidFill>
                  <a:srgbClr val="FFFF4F"/>
                </a:solidFill>
                <a:latin typeface="Times New Roman"/>
                <a:ea typeface="SimSun"/>
                <a:cs typeface="2  Kamran" pitchFamily="2" charset="-78"/>
              </a:rPr>
              <a:t>‏</a:t>
            </a:r>
            <a:endParaRPr lang="fa-IR" sz="2000" b="1" dirty="0">
              <a:solidFill>
                <a:srgbClr val="FFFF4F"/>
              </a:solidFill>
              <a:latin typeface="Times New Roman"/>
              <a:ea typeface="SimSun"/>
              <a:cs typeface="B Badr"/>
            </a:endParaRPr>
          </a:p>
          <a:p>
            <a:pPr algn="ctr" rtl="1"/>
            <a:r>
              <a:rPr lang="fa-IR" sz="4800" dirty="0" err="1">
                <a:solidFill>
                  <a:srgbClr val="FFFF4F"/>
                </a:solidFill>
                <a:latin typeface="Times New Roman"/>
                <a:ea typeface="SimSun"/>
                <a:cs typeface="B Badr"/>
              </a:rPr>
              <a:t>يقال</a:t>
            </a:r>
            <a:r>
              <a:rPr lang="fa-IR" sz="4800" dirty="0">
                <a:solidFill>
                  <a:srgbClr val="FFFF4F"/>
                </a:solidFill>
                <a:latin typeface="Times New Roman"/>
                <a:ea typeface="SimSun"/>
                <a:cs typeface="B Badr"/>
              </a:rPr>
              <a:t> </a:t>
            </a:r>
            <a:r>
              <a:rPr lang="fa-IR" sz="4800" dirty="0" err="1">
                <a:solidFill>
                  <a:srgbClr val="FFFF4F"/>
                </a:solidFill>
                <a:latin typeface="Times New Roman"/>
                <a:ea typeface="SimSun"/>
                <a:cs typeface="B Badr"/>
              </a:rPr>
              <a:t>للعاق</a:t>
            </a:r>
            <a:r>
              <a:rPr lang="fa-IR" sz="4800" dirty="0">
                <a:solidFill>
                  <a:srgbClr val="FFFF4F"/>
                </a:solidFill>
                <a:latin typeface="Times New Roman"/>
                <a:ea typeface="SimSun"/>
                <a:cs typeface="B Badr"/>
              </a:rPr>
              <a:t>: </a:t>
            </a:r>
            <a:r>
              <a:rPr lang="fa-IR" sz="4800" dirty="0" err="1">
                <a:solidFill>
                  <a:srgbClr val="FFFF4F"/>
                </a:solidFill>
                <a:latin typeface="Times New Roman"/>
                <a:ea typeface="SimSun"/>
                <a:cs typeface="B Badr"/>
              </a:rPr>
              <a:t>ِاعمل</a:t>
            </a:r>
            <a:r>
              <a:rPr lang="fa-IR" sz="4800" dirty="0">
                <a:solidFill>
                  <a:srgbClr val="FFFF4F"/>
                </a:solidFill>
                <a:latin typeface="Times New Roman"/>
                <a:ea typeface="SimSun"/>
                <a:cs typeface="B Badr"/>
              </a:rPr>
              <a:t> ما </a:t>
            </a:r>
            <a:r>
              <a:rPr lang="fa-IR" sz="4800" dirty="0" err="1">
                <a:solidFill>
                  <a:srgbClr val="FFFF4F"/>
                </a:solidFill>
                <a:latin typeface="Times New Roman"/>
                <a:ea typeface="SimSun"/>
                <a:cs typeface="B Badr"/>
              </a:rPr>
              <a:t>شئت</a:t>
            </a:r>
            <a:r>
              <a:rPr lang="fa-IR" sz="4800" dirty="0">
                <a:solidFill>
                  <a:srgbClr val="FFFF4F"/>
                </a:solidFill>
                <a:latin typeface="Times New Roman"/>
                <a:ea typeface="SimSun"/>
                <a:cs typeface="B Badr"/>
              </a:rPr>
              <a:t>، </a:t>
            </a:r>
            <a:r>
              <a:rPr lang="fa-IR" sz="4800" dirty="0" err="1">
                <a:solidFill>
                  <a:srgbClr val="FFFF4F"/>
                </a:solidFill>
                <a:latin typeface="Times New Roman"/>
                <a:ea typeface="SimSun"/>
                <a:cs typeface="B Badr"/>
              </a:rPr>
              <a:t>فإني</a:t>
            </a:r>
            <a:r>
              <a:rPr lang="fa-IR" sz="4800" dirty="0">
                <a:solidFill>
                  <a:srgbClr val="FFFF4F"/>
                </a:solidFill>
                <a:latin typeface="Times New Roman"/>
                <a:ea typeface="SimSun"/>
                <a:cs typeface="B Badr"/>
              </a:rPr>
              <a:t> </a:t>
            </a:r>
            <a:r>
              <a:rPr lang="fa-IR" sz="4800" dirty="0" err="1">
                <a:solidFill>
                  <a:srgbClr val="FFFF4F"/>
                </a:solidFill>
                <a:latin typeface="Times New Roman"/>
                <a:ea typeface="SimSun"/>
                <a:cs typeface="B Badr"/>
              </a:rPr>
              <a:t>لااغفر</a:t>
            </a:r>
            <a:r>
              <a:rPr lang="fa-IR" sz="4800" dirty="0">
                <a:solidFill>
                  <a:srgbClr val="FFFF4F"/>
                </a:solidFill>
                <a:latin typeface="Times New Roman"/>
                <a:ea typeface="SimSun"/>
                <a:cs typeface="B Badr"/>
              </a:rPr>
              <a:t> </a:t>
            </a:r>
            <a:r>
              <a:rPr lang="fa-IR" sz="4800" dirty="0" err="1">
                <a:solidFill>
                  <a:srgbClr val="FFFF4F"/>
                </a:solidFill>
                <a:latin typeface="Times New Roman"/>
                <a:ea typeface="SimSun"/>
                <a:cs typeface="B Badr"/>
              </a:rPr>
              <a:t>لك</a:t>
            </a:r>
            <a:r>
              <a:rPr lang="fa-IR" sz="2800" dirty="0">
                <a:solidFill>
                  <a:srgbClr val="FFFF4F"/>
                </a:solidFill>
                <a:latin typeface="Times New Roman"/>
                <a:ea typeface="SimSun"/>
                <a:cs typeface="B Badr"/>
              </a:rPr>
              <a:t>. </a:t>
            </a:r>
          </a:p>
          <a:p>
            <a:pPr algn="ctr" rtl="1"/>
            <a:r>
              <a:rPr lang="fa-IR" sz="2400" dirty="0">
                <a:solidFill>
                  <a:srgbClr val="FFFF4F"/>
                </a:solidFill>
                <a:cs typeface="2  Badr" pitchFamily="2" charset="-78"/>
              </a:rPr>
              <a:t>قال </a:t>
            </a:r>
            <a:r>
              <a:rPr lang="fa-IR" sz="2400" dirty="0" err="1">
                <a:solidFill>
                  <a:srgbClr val="FFFF4F"/>
                </a:solidFill>
                <a:cs typeface="2  Badr" pitchFamily="2" charset="-78"/>
              </a:rPr>
              <a:t>الصادق</a:t>
            </a:r>
            <a:r>
              <a:rPr lang="fa-IR" sz="2400" dirty="0">
                <a:solidFill>
                  <a:srgbClr val="FFFF4F"/>
                </a:solidFill>
                <a:cs typeface="2  Badr" pitchFamily="2" charset="-78"/>
              </a:rPr>
              <a:t> </a:t>
            </a:r>
            <a:r>
              <a:rPr lang="fa-IR" sz="1600" dirty="0">
                <a:solidFill>
                  <a:srgbClr val="FFFF4F"/>
                </a:solidFill>
                <a:cs typeface="2  Badr" pitchFamily="2" charset="-78"/>
              </a:rPr>
              <a:t>(علیه </a:t>
            </a:r>
            <a:r>
              <a:rPr lang="fa-IR" sz="1600" dirty="0" err="1">
                <a:solidFill>
                  <a:srgbClr val="FFFF4F"/>
                </a:solidFill>
                <a:cs typeface="2  Badr" pitchFamily="2" charset="-78"/>
              </a:rPr>
              <a:t>السلام</a:t>
            </a:r>
            <a:r>
              <a:rPr lang="fa-IR" sz="1600" dirty="0">
                <a:solidFill>
                  <a:srgbClr val="FFFF4F"/>
                </a:solidFill>
                <a:cs typeface="2  Badr" pitchFamily="2" charset="-78"/>
              </a:rPr>
              <a:t>): </a:t>
            </a:r>
            <a:r>
              <a:rPr lang="fa-IR" sz="2400" dirty="0">
                <a:solidFill>
                  <a:srgbClr val="FFFF4F"/>
                </a:solidFill>
                <a:cs typeface="2  Badr" pitchFamily="2" charset="-78"/>
              </a:rPr>
              <a:t>من نظر </a:t>
            </a:r>
            <a:r>
              <a:rPr lang="fa-IR" sz="2400" dirty="0" err="1">
                <a:solidFill>
                  <a:srgbClr val="FFFF4F"/>
                </a:solidFill>
                <a:cs typeface="2  Badr" pitchFamily="2" charset="-78"/>
              </a:rPr>
              <a:t>إلي</a:t>
            </a:r>
            <a:r>
              <a:rPr lang="fa-IR" sz="2400" dirty="0">
                <a:solidFill>
                  <a:srgbClr val="FFFF4F"/>
                </a:solidFill>
                <a:cs typeface="2  Badr" pitchFamily="2" charset="-78"/>
              </a:rPr>
              <a:t> </a:t>
            </a:r>
            <a:r>
              <a:rPr lang="fa-IR" sz="2400" dirty="0" err="1">
                <a:solidFill>
                  <a:srgbClr val="FFFF4F"/>
                </a:solidFill>
                <a:cs typeface="2  Badr" pitchFamily="2" charset="-78"/>
              </a:rPr>
              <a:t>ابويه</a:t>
            </a:r>
            <a:r>
              <a:rPr lang="fa-IR" sz="2400" dirty="0">
                <a:solidFill>
                  <a:srgbClr val="FFFF4F"/>
                </a:solidFill>
                <a:cs typeface="2  Badr" pitchFamily="2" charset="-78"/>
              </a:rPr>
              <a:t> </a:t>
            </a:r>
            <a:r>
              <a:rPr lang="fa-IR" sz="2400" dirty="0" err="1">
                <a:solidFill>
                  <a:srgbClr val="FFFF4F"/>
                </a:solidFill>
                <a:cs typeface="2  Badr" pitchFamily="2" charset="-78"/>
              </a:rPr>
              <a:t>نظرَ</a:t>
            </a:r>
            <a:r>
              <a:rPr lang="fa-IR" sz="2400" dirty="0">
                <a:solidFill>
                  <a:srgbClr val="FFFF4F"/>
                </a:solidFill>
                <a:cs typeface="2  Badr" pitchFamily="2" charset="-78"/>
              </a:rPr>
              <a:t> </a:t>
            </a:r>
            <a:r>
              <a:rPr lang="fa-IR" sz="2400" dirty="0" err="1">
                <a:solidFill>
                  <a:srgbClr val="FFFF4F"/>
                </a:solidFill>
                <a:cs typeface="2  Badr" pitchFamily="2" charset="-78"/>
              </a:rPr>
              <a:t>ماقتٍ</a:t>
            </a:r>
            <a:r>
              <a:rPr lang="fa-IR" sz="2400" dirty="0">
                <a:solidFill>
                  <a:srgbClr val="FFFF4F"/>
                </a:solidFill>
                <a:cs typeface="2  Badr" pitchFamily="2" charset="-78"/>
              </a:rPr>
              <a:t> و </a:t>
            </a:r>
            <a:r>
              <a:rPr lang="fa-IR" sz="2400" dirty="0" err="1">
                <a:solidFill>
                  <a:srgbClr val="FFFF4F"/>
                </a:solidFill>
                <a:cs typeface="2  Badr" pitchFamily="2" charset="-78"/>
              </a:rPr>
              <a:t>هما</a:t>
            </a:r>
            <a:r>
              <a:rPr lang="fa-IR" sz="2400" dirty="0">
                <a:solidFill>
                  <a:srgbClr val="FFFF4F"/>
                </a:solidFill>
                <a:cs typeface="2  Badr" pitchFamily="2" charset="-78"/>
              </a:rPr>
              <a:t> ظالمان له، لم‌ </a:t>
            </a:r>
            <a:r>
              <a:rPr lang="fa-IR" sz="2400" dirty="0" err="1">
                <a:solidFill>
                  <a:srgbClr val="FFFF4F"/>
                </a:solidFill>
                <a:cs typeface="2  Badr" pitchFamily="2" charset="-78"/>
              </a:rPr>
              <a:t>يَقبَل</a:t>
            </a:r>
            <a:r>
              <a:rPr lang="fa-IR" sz="2400" dirty="0">
                <a:solidFill>
                  <a:srgbClr val="FFFF4F"/>
                </a:solidFill>
                <a:cs typeface="2  Badr" pitchFamily="2" charset="-78"/>
              </a:rPr>
              <a:t> </a:t>
            </a:r>
            <a:r>
              <a:rPr lang="fa-IR" sz="2400" dirty="0" err="1">
                <a:solidFill>
                  <a:srgbClr val="FFFF4F"/>
                </a:solidFill>
                <a:cs typeface="2  Badr" pitchFamily="2" charset="-78"/>
              </a:rPr>
              <a:t>اللهُ</a:t>
            </a:r>
            <a:r>
              <a:rPr lang="fa-IR" sz="2400" dirty="0">
                <a:solidFill>
                  <a:srgbClr val="FFFF4F"/>
                </a:solidFill>
                <a:cs typeface="2  Badr" pitchFamily="2" charset="-78"/>
              </a:rPr>
              <a:t> </a:t>
            </a:r>
            <a:r>
              <a:rPr lang="fa-IR" sz="2400" dirty="0" err="1">
                <a:solidFill>
                  <a:srgbClr val="FFFF4F"/>
                </a:solidFill>
                <a:cs typeface="2  Badr" pitchFamily="2" charset="-78"/>
              </a:rPr>
              <a:t>لَهُ</a:t>
            </a:r>
            <a:r>
              <a:rPr lang="fa-IR" sz="2400" dirty="0">
                <a:solidFill>
                  <a:srgbClr val="FFFF4F"/>
                </a:solidFill>
                <a:cs typeface="2  Badr" pitchFamily="2" charset="-78"/>
              </a:rPr>
              <a:t> </a:t>
            </a:r>
            <a:r>
              <a:rPr lang="fa-IR" sz="2400" dirty="0" err="1">
                <a:solidFill>
                  <a:srgbClr val="FFFF4F"/>
                </a:solidFill>
                <a:cs typeface="2  Badr" pitchFamily="2" charset="-78"/>
              </a:rPr>
              <a:t>صلوةً</a:t>
            </a:r>
            <a:r>
              <a:rPr lang="fa-IR" sz="4800" dirty="0">
                <a:solidFill>
                  <a:srgbClr val="FFFF4F"/>
                </a:solidFill>
                <a:cs typeface="2  Badr" pitchFamily="2" charset="-78"/>
              </a:rPr>
              <a:t>.</a:t>
            </a:r>
            <a:endParaRPr lang="fa-IR" sz="4800" b="1" dirty="0">
              <a:solidFill>
                <a:srgbClr val="FFFF4F"/>
              </a:solidFill>
              <a:cs typeface="2  Badr" pitchFamily="2" charset="-78"/>
            </a:endParaRPr>
          </a:p>
          <a:p>
            <a:pPr algn="ctr" rtl="1"/>
            <a:r>
              <a:rPr lang="fa-IR" sz="4400" b="1" dirty="0">
                <a:solidFill>
                  <a:srgbClr val="FFFF4F"/>
                </a:solidFill>
                <a:cs typeface="B Badr" pitchFamily="2" charset="-78"/>
              </a:rPr>
              <a:t>هر </a:t>
            </a:r>
            <a:r>
              <a:rPr lang="fa-IR" sz="4400" b="1" dirty="0" err="1">
                <a:solidFill>
                  <a:srgbClr val="FFFF4F"/>
                </a:solidFill>
                <a:cs typeface="B Badr" pitchFamily="2" charset="-78"/>
              </a:rPr>
              <a:t>كس</a:t>
            </a:r>
            <a:r>
              <a:rPr lang="fa-IR" sz="4400" b="1" dirty="0">
                <a:solidFill>
                  <a:srgbClr val="FFFF4F"/>
                </a:solidFill>
                <a:cs typeface="B Badr" pitchFamily="2" charset="-78"/>
              </a:rPr>
              <a:t> با چشم بغض و </a:t>
            </a:r>
            <a:r>
              <a:rPr lang="fa-IR" sz="4400" b="1" dirty="0" err="1">
                <a:solidFill>
                  <a:srgbClr val="FFFF4F"/>
                </a:solidFill>
                <a:cs typeface="B Badr" pitchFamily="2" charset="-78"/>
              </a:rPr>
              <a:t>كينه</a:t>
            </a:r>
            <a:r>
              <a:rPr lang="fa-IR" sz="4400" b="1" dirty="0">
                <a:solidFill>
                  <a:srgbClr val="FFFF4F"/>
                </a:solidFill>
                <a:cs typeface="B Badr" pitchFamily="2" charset="-78"/>
              </a:rPr>
              <a:t> به پدر و مادر خود </a:t>
            </a:r>
            <a:r>
              <a:rPr lang="fa-IR" sz="4400" b="1" dirty="0" err="1">
                <a:solidFill>
                  <a:srgbClr val="FFFF4F"/>
                </a:solidFill>
                <a:cs typeface="B Badr" pitchFamily="2" charset="-78"/>
              </a:rPr>
              <a:t>كه</a:t>
            </a:r>
            <a:r>
              <a:rPr lang="fa-IR" sz="4400" b="1" dirty="0">
                <a:solidFill>
                  <a:srgbClr val="FFFF4F"/>
                </a:solidFill>
                <a:cs typeface="B Badr" pitchFamily="2" charset="-78"/>
              </a:rPr>
              <a:t> به </a:t>
            </a:r>
            <a:r>
              <a:rPr lang="fa-IR" sz="4400" b="1" dirty="0" err="1">
                <a:solidFill>
                  <a:srgbClr val="FFFF4F"/>
                </a:solidFill>
                <a:cs typeface="B Badr" pitchFamily="2" charset="-78"/>
              </a:rPr>
              <a:t>وى</a:t>
            </a:r>
            <a:r>
              <a:rPr lang="fa-IR" sz="4400" b="1" dirty="0">
                <a:solidFill>
                  <a:srgbClr val="FFFF4F"/>
                </a:solidFill>
                <a:cs typeface="B Badr" pitchFamily="2" charset="-78"/>
              </a:rPr>
              <a:t> ستم </a:t>
            </a:r>
            <a:r>
              <a:rPr lang="fa-IR" sz="4400" b="1" dirty="0" err="1">
                <a:solidFill>
                  <a:srgbClr val="FFFF4F"/>
                </a:solidFill>
                <a:cs typeface="B Badr" pitchFamily="2" charset="-78"/>
              </a:rPr>
              <a:t>كرده‏اند</a:t>
            </a:r>
            <a:r>
              <a:rPr lang="fa-IR" sz="4400" b="1" dirty="0">
                <a:solidFill>
                  <a:srgbClr val="FFFF4F"/>
                </a:solidFill>
                <a:cs typeface="B Badr" pitchFamily="2" charset="-78"/>
              </a:rPr>
              <a:t> نگاه </a:t>
            </a:r>
            <a:r>
              <a:rPr lang="fa-IR" sz="4400" b="1" dirty="0" err="1">
                <a:solidFill>
                  <a:srgbClr val="FFFF4F"/>
                </a:solidFill>
                <a:cs typeface="B Badr" pitchFamily="2" charset="-78"/>
              </a:rPr>
              <a:t>كند</a:t>
            </a:r>
            <a:r>
              <a:rPr lang="fa-IR" sz="4400" b="1" dirty="0">
                <a:solidFill>
                  <a:srgbClr val="FFFF4F"/>
                </a:solidFill>
                <a:cs typeface="B Badr" pitchFamily="2" charset="-78"/>
              </a:rPr>
              <a:t>، هیچ نمازی را خداوند از او قبول </a:t>
            </a:r>
            <a:r>
              <a:rPr lang="fa-IR" sz="4400" b="1" dirty="0" err="1">
                <a:solidFill>
                  <a:srgbClr val="FFFF4F"/>
                </a:solidFill>
                <a:cs typeface="B Badr" pitchFamily="2" charset="-78"/>
              </a:rPr>
              <a:t>نمی</a:t>
            </a:r>
            <a:r>
              <a:rPr lang="fa-IR" sz="4400" b="1" dirty="0">
                <a:solidFill>
                  <a:srgbClr val="FFFF4F"/>
                </a:solidFill>
                <a:cs typeface="B Badr" pitchFamily="2" charset="-78"/>
              </a:rPr>
              <a:t> کند.</a:t>
            </a:r>
          </a:p>
          <a:p>
            <a:pPr algn="ctr" rtl="1"/>
            <a:r>
              <a:rPr lang="fa-IR" sz="1600" dirty="0" err="1">
                <a:solidFill>
                  <a:srgbClr val="FFFF4F"/>
                </a:solidFill>
                <a:cs typeface="2  Kamran" pitchFamily="2" charset="-78"/>
              </a:rPr>
              <a:t>الكافي</a:t>
            </a:r>
            <a:r>
              <a:rPr lang="fa-IR" sz="1600" dirty="0">
                <a:solidFill>
                  <a:srgbClr val="FFFF4F"/>
                </a:solidFill>
                <a:cs typeface="2  Kamran" pitchFamily="2" charset="-78"/>
              </a:rPr>
              <a:t>    ج‏2    349    باب </a:t>
            </a:r>
            <a:r>
              <a:rPr lang="fa-IR" sz="1600" dirty="0" err="1">
                <a:solidFill>
                  <a:srgbClr val="FFFF4F"/>
                </a:solidFill>
                <a:cs typeface="2  Kamran" pitchFamily="2" charset="-78"/>
              </a:rPr>
              <a:t>العقوق</a:t>
            </a:r>
            <a:r>
              <a:rPr lang="fa-IR" sz="1600" dirty="0">
                <a:solidFill>
                  <a:srgbClr val="FFFF4F"/>
                </a:solidFill>
                <a:cs typeface="2  Kamran" pitchFamily="2" charset="-78"/>
              </a:rPr>
              <a:t> .....  ص : 34</a:t>
            </a:r>
          </a:p>
        </p:txBody>
      </p:sp>
    </p:spTree>
    <p:extLst>
      <p:ext uri="{BB962C8B-B14F-4D97-AF65-F5344CB8AC3E}">
        <p14:creationId xmlns:p14="http://schemas.microsoft.com/office/powerpoint/2010/main" val="3189428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34000"/>
          </a:stretch>
        </a:blipFill>
        <a:effectLst/>
      </p:bgPr>
    </p:bg>
    <p:spTree>
      <p:nvGrpSpPr>
        <p:cNvPr id="1" name=""/>
        <p:cNvGrpSpPr/>
        <p:nvPr/>
      </p:nvGrpSpPr>
      <p:grpSpPr>
        <a:xfrm>
          <a:off x="0" y="0"/>
          <a:ext cx="0" cy="0"/>
          <a:chOff x="0" y="0"/>
          <a:chExt cx="0" cy="0"/>
        </a:xfrm>
      </p:grpSpPr>
      <p:sp>
        <p:nvSpPr>
          <p:cNvPr id="4" name="Rounded Rectangle 3"/>
          <p:cNvSpPr/>
          <p:nvPr/>
        </p:nvSpPr>
        <p:spPr>
          <a:xfrm>
            <a:off x="171128" y="188640"/>
            <a:ext cx="8744272" cy="6480720"/>
          </a:xfrm>
          <a:prstGeom prst="roundRect">
            <a:avLst>
              <a:gd name="adj" fmla="val 2978"/>
            </a:avLst>
          </a:prstGeom>
          <a:solidFill>
            <a:schemeClr val="bg1">
              <a:lumMod val="85000"/>
              <a:lumOff val="15000"/>
            </a:schemeClr>
          </a:solidFill>
          <a:ln w="38100">
            <a:solidFill>
              <a:schemeClr val="bg1"/>
            </a:solidFill>
          </a:ln>
          <a:effectLst>
            <a:glow rad="101600">
              <a:schemeClr val="bg1">
                <a:alpha val="60000"/>
              </a:schemeClr>
            </a:glow>
            <a:outerShdw blurRad="95000" algn="tl"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rtl="1"/>
            <a:r>
              <a:rPr lang="fa-IR" sz="7200" dirty="0" smtClean="0">
                <a:ln>
                  <a:solidFill>
                    <a:prstClr val="black"/>
                  </a:solidFill>
                </a:ln>
                <a:solidFill>
                  <a:srgbClr val="FFFF00"/>
                </a:solidFill>
                <a:cs typeface="B Esfehan" pitchFamily="2" charset="-78"/>
              </a:rPr>
              <a:t>3- </a:t>
            </a:r>
            <a:r>
              <a:rPr lang="fa-IR" sz="7200" dirty="0" err="1">
                <a:ln>
                  <a:solidFill>
                    <a:prstClr val="black"/>
                  </a:solidFill>
                </a:ln>
                <a:solidFill>
                  <a:srgbClr val="FFFF00"/>
                </a:solidFill>
                <a:cs typeface="B Esfehan" pitchFamily="2" charset="-78"/>
              </a:rPr>
              <a:t>حرام‌خواري</a:t>
            </a:r>
            <a:r>
              <a:rPr lang="fa-IR" sz="7200" dirty="0">
                <a:ln>
                  <a:solidFill>
                    <a:prstClr val="black"/>
                  </a:solidFill>
                </a:ln>
                <a:solidFill>
                  <a:srgbClr val="FFFF00"/>
                </a:solidFill>
                <a:cs typeface="B Esfehan" pitchFamily="2" charset="-78"/>
              </a:rPr>
              <a:t> </a:t>
            </a:r>
            <a:r>
              <a:rPr lang="fa-IR" sz="7200" dirty="0" smtClean="0">
                <a:solidFill>
                  <a:srgbClr val="FFC000"/>
                </a:solidFill>
                <a:cs typeface="B Esfehan" pitchFamily="2" charset="-78"/>
              </a:rPr>
              <a:t>:</a:t>
            </a:r>
          </a:p>
          <a:p>
            <a:pPr algn="ctr" rtl="1"/>
            <a:r>
              <a:rPr lang="fa-IR" sz="7200" dirty="0" smtClean="0">
                <a:solidFill>
                  <a:srgbClr val="FFC000"/>
                </a:solidFill>
                <a:cs typeface="B Esfehan" pitchFamily="2" charset="-78"/>
              </a:rPr>
              <a:t> </a:t>
            </a:r>
            <a:endParaRPr lang="fa-IR" sz="7200" dirty="0">
              <a:solidFill>
                <a:srgbClr val="FFC000"/>
              </a:solidFill>
              <a:cs typeface="B Esfehan" pitchFamily="2" charset="-78"/>
            </a:endParaRPr>
          </a:p>
          <a:p>
            <a:pPr algn="ctr" rtl="1"/>
            <a:r>
              <a:rPr lang="fa-IR" sz="3600" dirty="0" err="1">
                <a:ln>
                  <a:solidFill>
                    <a:prstClr val="black"/>
                  </a:solidFill>
                </a:ln>
                <a:solidFill>
                  <a:srgbClr val="FFC000"/>
                </a:solidFill>
                <a:cs typeface="B Mehr" pitchFamily="2" charset="-78"/>
              </a:rPr>
              <a:t>الصلوة</a:t>
            </a:r>
            <a:r>
              <a:rPr lang="fa-IR" sz="3600" dirty="0">
                <a:ln>
                  <a:solidFill>
                    <a:prstClr val="black"/>
                  </a:solidFill>
                </a:ln>
                <a:solidFill>
                  <a:srgbClr val="FFC000"/>
                </a:solidFill>
                <a:cs typeface="B Mehr" pitchFamily="2" charset="-78"/>
              </a:rPr>
              <a:t> مع أكل الحرام كالبناء علي الرمل</a:t>
            </a:r>
            <a:r>
              <a:rPr lang="fa-IR" sz="3600" dirty="0">
                <a:solidFill>
                  <a:srgbClr val="FFC000"/>
                </a:solidFill>
                <a:cs typeface="B Mehr" pitchFamily="2" charset="-78"/>
              </a:rPr>
              <a:t>.</a:t>
            </a:r>
            <a:r>
              <a:rPr lang="fa-IR" sz="1100" dirty="0">
                <a:solidFill>
                  <a:srgbClr val="FFC000"/>
                </a:solidFill>
                <a:cs typeface="B Mehr" pitchFamily="2" charset="-78"/>
              </a:rPr>
              <a:t>  ربا ، رشوه ، کم فروشی،  </a:t>
            </a:r>
            <a:r>
              <a:rPr lang="fa-IR" sz="1100" dirty="0" err="1">
                <a:solidFill>
                  <a:srgbClr val="FFC000"/>
                </a:solidFill>
                <a:cs typeface="B Mehr" pitchFamily="2" charset="-78"/>
              </a:rPr>
              <a:t>سحت</a:t>
            </a:r>
            <a:r>
              <a:rPr lang="fa-IR" sz="1100" dirty="0">
                <a:solidFill>
                  <a:srgbClr val="FFC000"/>
                </a:solidFill>
                <a:cs typeface="B Mehr" pitchFamily="2" charset="-78"/>
              </a:rPr>
              <a:t> و...</a:t>
            </a:r>
          </a:p>
          <a:p>
            <a:pPr algn="ctr" rtl="1"/>
            <a:r>
              <a:rPr lang="fa-IR" dirty="0">
                <a:solidFill>
                  <a:srgbClr val="FFC000"/>
                </a:solidFill>
                <a:cs typeface="B Mehr" pitchFamily="2" charset="-78"/>
              </a:rPr>
              <a:t>بحار/84ص 258 </a:t>
            </a:r>
            <a:r>
              <a:rPr lang="fa-IR" dirty="0">
                <a:ln>
                  <a:solidFill>
                    <a:prstClr val="black"/>
                  </a:solidFill>
                </a:ln>
                <a:solidFill>
                  <a:srgbClr val="FFFF00"/>
                </a:solidFill>
                <a:cs typeface="B Mehr" pitchFamily="2" charset="-78"/>
              </a:rPr>
              <a:t>. </a:t>
            </a:r>
          </a:p>
        </p:txBody>
      </p:sp>
    </p:spTree>
    <p:extLst>
      <p:ext uri="{BB962C8B-B14F-4D97-AF65-F5344CB8AC3E}">
        <p14:creationId xmlns:p14="http://schemas.microsoft.com/office/powerpoint/2010/main" val="261802499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72008" y="152400"/>
            <a:ext cx="8964488" cy="6629400"/>
          </a:xfrm>
          <a:prstGeom prst="roundRect">
            <a:avLst>
              <a:gd name="adj" fmla="val 2713"/>
            </a:avLst>
          </a:prstGeom>
          <a:solidFill>
            <a:srgbClr val="023004"/>
          </a:solidFill>
          <a:effectLst>
            <a:glow rad="228600">
              <a:schemeClr val="accent3">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t"/>
          <a:lstStyle/>
          <a:p>
            <a:pPr algn="just" rtl="1">
              <a:spcBef>
                <a:spcPts val="600"/>
              </a:spcBef>
              <a:buClr>
                <a:srgbClr val="F3A447"/>
              </a:buClr>
              <a:buSzPct val="85000"/>
            </a:pPr>
            <a:r>
              <a:rPr lang="fa-IR" sz="4000" b="1" dirty="0" smtClean="0">
                <a:solidFill>
                  <a:prstClr val="white"/>
                </a:solidFill>
                <a:effectLst>
                  <a:glow rad="101600">
                    <a:prstClr val="black">
                      <a:alpha val="60000"/>
                    </a:prstClr>
                  </a:glow>
                </a:effectLst>
                <a:latin typeface="Constantia"/>
                <a:cs typeface="B Titr" pitchFamily="2" charset="-78"/>
              </a:rPr>
              <a:t>4- </a:t>
            </a:r>
            <a:r>
              <a:rPr lang="fa-IR" sz="4000" b="1" dirty="0">
                <a:solidFill>
                  <a:prstClr val="white"/>
                </a:solidFill>
                <a:effectLst>
                  <a:glow rad="101600">
                    <a:prstClr val="black">
                      <a:alpha val="60000"/>
                    </a:prstClr>
                  </a:glow>
                </a:effectLst>
                <a:latin typeface="Constantia"/>
                <a:cs typeface="B Titr" pitchFamily="2" charset="-78"/>
              </a:rPr>
              <a:t>حق </a:t>
            </a:r>
            <a:r>
              <a:rPr lang="fa-IR" sz="4000" b="1" dirty="0" err="1">
                <a:solidFill>
                  <a:prstClr val="white"/>
                </a:solidFill>
                <a:effectLst>
                  <a:glow rad="101600">
                    <a:prstClr val="black">
                      <a:alpha val="60000"/>
                    </a:prstClr>
                  </a:glow>
                </a:effectLst>
                <a:latin typeface="Constantia"/>
                <a:cs typeface="B Titr" pitchFamily="2" charset="-78"/>
              </a:rPr>
              <a:t>الناس</a:t>
            </a:r>
            <a:r>
              <a:rPr lang="fa-IR" sz="4000" b="1" dirty="0">
                <a:solidFill>
                  <a:prstClr val="white"/>
                </a:solidFill>
                <a:effectLst>
                  <a:glow rad="101600">
                    <a:prstClr val="black">
                      <a:alpha val="60000"/>
                    </a:prstClr>
                  </a:glow>
                </a:effectLst>
                <a:latin typeface="Constantia"/>
                <a:cs typeface="B Titr" pitchFamily="2" charset="-78"/>
              </a:rPr>
              <a:t> </a:t>
            </a:r>
            <a:r>
              <a:rPr lang="fa-IR" dirty="0">
                <a:solidFill>
                  <a:prstClr val="white"/>
                </a:solidFill>
                <a:effectLst>
                  <a:glow rad="101600">
                    <a:prstClr val="black">
                      <a:alpha val="60000"/>
                    </a:prstClr>
                  </a:glow>
                </a:effectLst>
                <a:latin typeface="Constantia"/>
                <a:cs typeface="B Titr" pitchFamily="2" charset="-78"/>
              </a:rPr>
              <a:t>( مظلمه</a:t>
            </a:r>
            <a:r>
              <a:rPr lang="fa-IR" dirty="0" smtClean="0">
                <a:solidFill>
                  <a:prstClr val="white"/>
                </a:solidFill>
                <a:effectLst>
                  <a:glow rad="101600">
                    <a:prstClr val="black">
                      <a:alpha val="60000"/>
                    </a:prstClr>
                  </a:glow>
                </a:effectLst>
                <a:latin typeface="Constantia"/>
                <a:cs typeface="B Titr" pitchFamily="2" charset="-78"/>
              </a:rPr>
              <a:t>)</a:t>
            </a:r>
          </a:p>
          <a:p>
            <a:pPr algn="just" rtl="1">
              <a:spcBef>
                <a:spcPts val="600"/>
              </a:spcBef>
              <a:buClr>
                <a:srgbClr val="F3A447"/>
              </a:buClr>
              <a:buSzPct val="85000"/>
            </a:pPr>
            <a:endParaRPr lang="fa-IR" sz="1600" dirty="0">
              <a:solidFill>
                <a:prstClr val="white"/>
              </a:solidFill>
              <a:latin typeface="Constantia"/>
              <a:cs typeface="B Lotus" pitchFamily="2" charset="-78"/>
            </a:endParaRPr>
          </a:p>
          <a:p>
            <a:pPr marL="274320" indent="-274320" algn="just" rtl="1">
              <a:spcBef>
                <a:spcPts val="600"/>
              </a:spcBef>
              <a:buClr>
                <a:srgbClr val="F3A447"/>
              </a:buClr>
              <a:buSzPct val="85000"/>
              <a:buFont typeface="Wingdings 2"/>
              <a:buChar char=""/>
            </a:pP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عَنِ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النَّبِيِّ</a:t>
            </a:r>
            <a:r>
              <a:rPr lang="fa-IR" sz="1600" b="1" dirty="0">
                <a:solidFill>
                  <a:srgbClr val="00B050"/>
                </a:solidFill>
                <a:latin typeface="Constantia"/>
                <a:cs typeface="B Lotus" pitchFamily="2" charset="-78"/>
              </a:rPr>
              <a:t> ص </a:t>
            </a:r>
            <a:r>
              <a:rPr lang="fa-IR" sz="1600" b="1" dirty="0" err="1">
                <a:solidFill>
                  <a:srgbClr val="00B050"/>
                </a:solidFill>
                <a:latin typeface="Constantia"/>
                <a:cs typeface="B Lotus" pitchFamily="2" charset="-78"/>
              </a:rPr>
              <a:t>قَالَ</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أَوْحَى</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اللَّهُ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إِلَيَّ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أَخَا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الْمُرْسَلِينَ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أَخَا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الْمُنْذِرِينَ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أَنْذِرْ</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قَوْمَكَ</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لَا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يَدْخُلُوا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بَيْتاً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بُيُوتِي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لِأَحَدٍ</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عِبَادِي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عِنْدَ</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أَحَدٍ</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مِنْهُمْ</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مَظْلِمَةٌ</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فَإِنِّي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أَلْعَنُهُ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دَامَ</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قَائِماً</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يُصَلِّي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يَدَيَّ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حَتَّى</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يَرُدَّ</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تِلْكَ</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الْمَظْلِمَةَ</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فَأَكُونُ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سَمْعَهُ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الَّذِي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يَسْمَعُ</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أَكُونُ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بَصَرَهُ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الَّذِي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يُبْصِرُ</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بِهِ</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يَكُونُ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أَوْلِيَائِي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أَصْفِيَائِي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يَكُونُ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جَارِي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مَعَ</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النَّبِيِّينَ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الصِّدِّيقِينَ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الشُّهَداءِ</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وَ</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الصَّالِحِينَ</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فِي</a:t>
            </a:r>
            <a:r>
              <a:rPr lang="fa-IR" sz="1600" b="1" dirty="0">
                <a:solidFill>
                  <a:srgbClr val="00B050"/>
                </a:solidFill>
                <a:latin typeface="Constantia"/>
                <a:cs typeface="B Lotus" pitchFamily="2" charset="-78"/>
              </a:rPr>
              <a:t> </a:t>
            </a:r>
            <a:r>
              <a:rPr lang="fa-IR" sz="1600" b="1" dirty="0" err="1">
                <a:solidFill>
                  <a:srgbClr val="00B050"/>
                </a:solidFill>
                <a:latin typeface="Constantia"/>
                <a:cs typeface="B Lotus" pitchFamily="2" charset="-78"/>
              </a:rPr>
              <a:t>الْجَنَّةِ</a:t>
            </a:r>
            <a:r>
              <a:rPr lang="fa-IR" sz="1600" b="1" dirty="0">
                <a:solidFill>
                  <a:srgbClr val="00B050"/>
                </a:solidFill>
                <a:latin typeface="Constantia"/>
                <a:cs typeface="B Lotus" pitchFamily="2" charset="-78"/>
              </a:rPr>
              <a:t>.</a:t>
            </a:r>
          </a:p>
          <a:p>
            <a:pPr marL="274320" indent="-274320" algn="just" rtl="1">
              <a:spcBef>
                <a:spcPts val="600"/>
              </a:spcBef>
              <a:buClr>
                <a:srgbClr val="F3A447"/>
              </a:buClr>
              <a:buSzPct val="85000"/>
              <a:buFont typeface="Wingdings 2"/>
              <a:buChar char=""/>
            </a:pPr>
            <a:r>
              <a:rPr lang="fa-IR" sz="1050" dirty="0" err="1">
                <a:solidFill>
                  <a:srgbClr val="00B050"/>
                </a:solidFill>
                <a:latin typeface="Constantia"/>
                <a:cs typeface="B Lotus" pitchFamily="2" charset="-78"/>
              </a:rPr>
              <a:t>عدة</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الداعي</a:t>
            </a:r>
            <a:r>
              <a:rPr lang="fa-IR" sz="1050" dirty="0">
                <a:solidFill>
                  <a:srgbClr val="00B050"/>
                </a:solidFill>
                <a:latin typeface="Constantia"/>
                <a:cs typeface="B Lotus" pitchFamily="2" charset="-78"/>
              </a:rPr>
              <a:t> و </a:t>
            </a:r>
            <a:r>
              <a:rPr lang="fa-IR" sz="1050" dirty="0" err="1">
                <a:solidFill>
                  <a:srgbClr val="00B050"/>
                </a:solidFill>
                <a:latin typeface="Constantia"/>
                <a:cs typeface="B Lotus" pitchFamily="2" charset="-78"/>
              </a:rPr>
              <a:t>نجاح</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الساعي</a:t>
            </a:r>
            <a:r>
              <a:rPr lang="fa-IR" sz="1050" dirty="0">
                <a:solidFill>
                  <a:srgbClr val="00B050"/>
                </a:solidFill>
                <a:latin typeface="Constantia"/>
                <a:cs typeface="B Lotus" pitchFamily="2" charset="-78"/>
              </a:rPr>
              <a:t>   141    </a:t>
            </a:r>
            <a:r>
              <a:rPr lang="fa-IR" sz="1050" dirty="0" err="1">
                <a:solidFill>
                  <a:srgbClr val="00B050"/>
                </a:solidFill>
                <a:latin typeface="Constantia"/>
                <a:cs typeface="B Lotus" pitchFamily="2" charset="-78"/>
              </a:rPr>
              <a:t>المتحمل</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لمظالم</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العباد</a:t>
            </a:r>
            <a:r>
              <a:rPr lang="fa-IR" sz="1050" dirty="0">
                <a:solidFill>
                  <a:srgbClr val="00B050"/>
                </a:solidFill>
                <a:latin typeface="Constantia"/>
                <a:cs typeface="B Lotus" pitchFamily="2" charset="-78"/>
              </a:rPr>
              <a:t> و تبعات </a:t>
            </a:r>
            <a:r>
              <a:rPr lang="fa-IR" sz="1050" dirty="0" err="1">
                <a:solidFill>
                  <a:srgbClr val="00B050"/>
                </a:solidFill>
                <a:latin typeface="Constantia"/>
                <a:cs typeface="B Lotus" pitchFamily="2" charset="-78"/>
              </a:rPr>
              <a:t>المخلوقين</a:t>
            </a:r>
            <a:r>
              <a:rPr lang="fa-IR" sz="1050" dirty="0">
                <a:solidFill>
                  <a:srgbClr val="00B050"/>
                </a:solidFill>
                <a:latin typeface="Constantia"/>
                <a:cs typeface="B Lotus" pitchFamily="2" charset="-78"/>
              </a:rPr>
              <a:t> .....  ص : 140  و  </a:t>
            </a:r>
            <a:r>
              <a:rPr lang="fa-IR" sz="1050" dirty="0" err="1">
                <a:solidFill>
                  <a:srgbClr val="00B050"/>
                </a:solidFill>
                <a:latin typeface="Constantia"/>
                <a:cs typeface="B Lotus" pitchFamily="2" charset="-78"/>
              </a:rPr>
              <a:t>الجواهر</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السنيه</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كليات</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حديث</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قدسى</a:t>
            </a:r>
            <a:r>
              <a:rPr lang="fa-IR" sz="1050" dirty="0">
                <a:solidFill>
                  <a:srgbClr val="00B050"/>
                </a:solidFill>
                <a:latin typeface="Constantia"/>
                <a:cs typeface="B Lotus" pitchFamily="2" charset="-78"/>
              </a:rPr>
              <a:t> باب 11  و   مجموعه </a:t>
            </a:r>
            <a:r>
              <a:rPr lang="fa-IR" sz="1050" dirty="0" err="1">
                <a:solidFill>
                  <a:srgbClr val="00B050"/>
                </a:solidFill>
                <a:latin typeface="Constantia"/>
                <a:cs typeface="B Lotus" pitchFamily="2" charset="-78"/>
              </a:rPr>
              <a:t>ورام</a:t>
            </a:r>
            <a:r>
              <a:rPr lang="fa-IR" sz="1050" dirty="0">
                <a:solidFill>
                  <a:srgbClr val="00B050"/>
                </a:solidFill>
                <a:latin typeface="Constantia"/>
                <a:cs typeface="B Lotus" pitchFamily="2" charset="-78"/>
              </a:rPr>
              <a:t> ( </a:t>
            </a:r>
            <a:r>
              <a:rPr lang="fa-IR" sz="1050" dirty="0" err="1">
                <a:solidFill>
                  <a:srgbClr val="00B050"/>
                </a:solidFill>
                <a:latin typeface="Constantia"/>
                <a:cs typeface="B Lotus" pitchFamily="2" charset="-78"/>
              </a:rPr>
              <a:t>تنبيه</a:t>
            </a:r>
            <a:r>
              <a:rPr lang="fa-IR" sz="1050" dirty="0">
                <a:solidFill>
                  <a:srgbClr val="00B050"/>
                </a:solidFill>
                <a:latin typeface="Constantia"/>
                <a:cs typeface="B Lotus" pitchFamily="2" charset="-78"/>
              </a:rPr>
              <a:t> </a:t>
            </a:r>
            <a:r>
              <a:rPr lang="fa-IR" sz="1050" dirty="0" err="1">
                <a:solidFill>
                  <a:srgbClr val="00B050"/>
                </a:solidFill>
                <a:latin typeface="Constantia"/>
                <a:cs typeface="B Lotus" pitchFamily="2" charset="-78"/>
              </a:rPr>
              <a:t>الخواطر</a:t>
            </a:r>
            <a:r>
              <a:rPr lang="fa-IR" sz="1050" dirty="0">
                <a:solidFill>
                  <a:srgbClr val="00B050"/>
                </a:solidFill>
                <a:latin typeface="Constantia"/>
                <a:cs typeface="B Lotus" pitchFamily="2" charset="-78"/>
              </a:rPr>
              <a:t>) جلد 1  ص 53</a:t>
            </a:r>
          </a:p>
          <a:p>
            <a:pPr marL="274320" indent="-274320" algn="just" rtl="1">
              <a:spcBef>
                <a:spcPts val="600"/>
              </a:spcBef>
              <a:buClr>
                <a:srgbClr val="F3A447"/>
              </a:buClr>
              <a:buSzPct val="85000"/>
              <a:buFont typeface="Wingdings 2"/>
              <a:buChar char=""/>
            </a:pPr>
            <a:endParaRPr lang="fa-IR" sz="1100" dirty="0">
              <a:solidFill>
                <a:prstClr val="white"/>
              </a:solidFill>
              <a:latin typeface="Constantia"/>
              <a:cs typeface="B Lotus" pitchFamily="2" charset="-78"/>
            </a:endParaRPr>
          </a:p>
          <a:p>
            <a:pPr marL="274320" indent="-274320" algn="just" rtl="1">
              <a:spcBef>
                <a:spcPts val="600"/>
              </a:spcBef>
              <a:buClr>
                <a:srgbClr val="F3A447"/>
              </a:buClr>
              <a:buSzPct val="85000"/>
              <a:buFont typeface="Wingdings 2"/>
              <a:buChar char=""/>
            </a:pPr>
            <a:r>
              <a:rPr lang="fa-IR" sz="2000" b="1" dirty="0">
                <a:solidFill>
                  <a:prstClr val="white"/>
                </a:solidFill>
                <a:effectLst>
                  <a:glow rad="101600">
                    <a:prstClr val="black">
                      <a:lumMod val="85000"/>
                      <a:lumOff val="15000"/>
                      <a:alpha val="60000"/>
                    </a:prstClr>
                  </a:glow>
                </a:effectLst>
                <a:latin typeface="Constantia"/>
                <a:cs typeface="B Lotus" pitchFamily="2" charset="-78"/>
              </a:rPr>
              <a:t> از </a:t>
            </a:r>
            <a:r>
              <a:rPr lang="fa-IR" sz="2000" b="1" dirty="0" err="1">
                <a:solidFill>
                  <a:prstClr val="white"/>
                </a:solidFill>
                <a:effectLst>
                  <a:glow rad="101600">
                    <a:prstClr val="black">
                      <a:lumMod val="85000"/>
                      <a:lumOff val="15000"/>
                      <a:alpha val="60000"/>
                    </a:prstClr>
                  </a:glow>
                </a:effectLst>
                <a:latin typeface="Constantia"/>
                <a:cs typeface="B Lotus" pitchFamily="2" charset="-78"/>
              </a:rPr>
              <a:t>حذيفه</a:t>
            </a:r>
            <a:r>
              <a:rPr lang="fa-IR" sz="2000" b="1" dirty="0">
                <a:solidFill>
                  <a:prstClr val="white"/>
                </a:solidFill>
                <a:effectLst>
                  <a:glow rad="101600">
                    <a:prstClr val="black">
                      <a:lumMod val="85000"/>
                      <a:lumOff val="15000"/>
                      <a:alpha val="60000"/>
                    </a:prstClr>
                  </a:glow>
                </a:effectLst>
                <a:latin typeface="Constantia"/>
                <a:cs typeface="B Lotus" pitchFamily="2" charset="-78"/>
              </a:rPr>
              <a:t> نقل </a:t>
            </a:r>
            <a:r>
              <a:rPr lang="fa-IR" sz="2000" b="1" dirty="0" err="1">
                <a:solidFill>
                  <a:prstClr val="white"/>
                </a:solidFill>
                <a:effectLst>
                  <a:glow rad="101600">
                    <a:prstClr val="black">
                      <a:lumMod val="85000"/>
                      <a:lumOff val="15000"/>
                      <a:alpha val="60000"/>
                    </a:prstClr>
                  </a:glow>
                </a:effectLst>
                <a:latin typeface="Constantia"/>
                <a:cs typeface="B Lotus" pitchFamily="2" charset="-78"/>
              </a:rPr>
              <a:t>كرده‏اند</a:t>
            </a:r>
            <a:r>
              <a:rPr lang="fa-IR" sz="2000" b="1" dirty="0">
                <a:solidFill>
                  <a:prstClr val="white"/>
                </a:solidFill>
                <a:effectLst>
                  <a:glow rad="101600">
                    <a:prstClr val="black">
                      <a:lumMod val="85000"/>
                      <a:lumOff val="15000"/>
                      <a:alpha val="60000"/>
                    </a:prstClr>
                  </a:glow>
                </a:effectLst>
                <a:latin typeface="Constantia"/>
                <a:cs typeface="B Lotus" pitchFamily="2" charset="-78"/>
              </a:rPr>
              <a:t> </a:t>
            </a:r>
            <a:r>
              <a:rPr lang="fa-IR" sz="20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000" b="1" dirty="0">
                <a:solidFill>
                  <a:prstClr val="white"/>
                </a:solidFill>
                <a:effectLst>
                  <a:glow rad="101600">
                    <a:prstClr val="black">
                      <a:lumMod val="85000"/>
                      <a:lumOff val="15000"/>
                      <a:alpha val="60000"/>
                    </a:prstClr>
                  </a:glow>
                </a:effectLst>
                <a:latin typeface="Constantia"/>
                <a:cs typeface="B Lotus" pitchFamily="2" charset="-78"/>
              </a:rPr>
              <a:t> </a:t>
            </a:r>
            <a:r>
              <a:rPr lang="fa-IR" sz="2000" b="1" dirty="0" err="1">
                <a:solidFill>
                  <a:prstClr val="white"/>
                </a:solidFill>
                <a:effectLst>
                  <a:glow rad="101600">
                    <a:prstClr val="black">
                      <a:lumMod val="85000"/>
                      <a:lumOff val="15000"/>
                      <a:alpha val="60000"/>
                    </a:prstClr>
                  </a:glow>
                </a:effectLst>
                <a:latin typeface="Constantia"/>
                <a:cs typeface="B Lotus" pitchFamily="2" charset="-78"/>
              </a:rPr>
              <a:t>پيامبر</a:t>
            </a:r>
            <a:r>
              <a:rPr lang="fa-IR" sz="2000" b="1" dirty="0">
                <a:solidFill>
                  <a:prstClr val="white"/>
                </a:solidFill>
                <a:effectLst>
                  <a:glow rad="101600">
                    <a:prstClr val="black">
                      <a:lumMod val="85000"/>
                      <a:lumOff val="15000"/>
                      <a:alpha val="60000"/>
                    </a:prstClr>
                  </a:glow>
                </a:effectLst>
                <a:latin typeface="Constantia"/>
                <a:cs typeface="B Lotus" pitchFamily="2" charset="-78"/>
              </a:rPr>
              <a:t> خدا (ص) فرمود: </a:t>
            </a:r>
          </a:p>
          <a:p>
            <a:pPr marL="177800" indent="-177800" algn="just" rtl="1">
              <a:lnSpc>
                <a:spcPct val="150000"/>
              </a:lnSpc>
              <a:spcBef>
                <a:spcPts val="600"/>
              </a:spcBef>
              <a:buClr>
                <a:srgbClr val="F3A447"/>
              </a:buClr>
              <a:buSzPct val="85000"/>
              <a:buFont typeface="Wingdings 2"/>
              <a:buChar char=""/>
            </a:pPr>
            <a:r>
              <a:rPr lang="fa-IR" sz="2500" b="1" dirty="0">
                <a:solidFill>
                  <a:prstClr val="white"/>
                </a:solidFill>
                <a:effectLst>
                  <a:glow rad="101600">
                    <a:prstClr val="black">
                      <a:lumMod val="85000"/>
                      <a:lumOff val="15000"/>
                      <a:alpha val="60000"/>
                    </a:prstClr>
                  </a:glow>
                </a:effectLst>
                <a:latin typeface="Constantia"/>
                <a:cs typeface="B Lotus" pitchFamily="2" charset="-78"/>
              </a:rPr>
              <a:t>«خدا بر من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وحى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كرد</a:t>
            </a:r>
            <a:r>
              <a:rPr lang="fa-IR" sz="2500" b="1" dirty="0">
                <a:solidFill>
                  <a:prstClr val="white"/>
                </a:solidFill>
                <a:effectLst>
                  <a:glow rad="101600">
                    <a:prstClr val="black">
                      <a:lumMod val="85000"/>
                      <a:lumOff val="15000"/>
                      <a:alpha val="60000"/>
                    </a:prstClr>
                  </a:glow>
                </a:effectLst>
                <a:latin typeface="Constantia"/>
                <a:cs typeface="B Lotus" pitchFamily="2" charset="-78"/>
              </a:rPr>
              <a:t> که؛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اى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برادر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پيامبران</a:t>
            </a:r>
            <a:r>
              <a:rPr lang="fa-IR" sz="2500" b="1" dirty="0">
                <a:solidFill>
                  <a:prstClr val="white"/>
                </a:solidFill>
                <a:effectLst>
                  <a:glow rad="101600">
                    <a:prstClr val="black">
                      <a:lumMod val="85000"/>
                      <a:lumOff val="15000"/>
                      <a:alpha val="60000"/>
                    </a:prstClr>
                  </a:glow>
                </a:effectLst>
                <a:latin typeface="Constantia"/>
                <a:cs typeface="B Lotus" pitchFamily="2" charset="-78"/>
              </a:rPr>
              <a:t> و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اى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برادر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بيم</a:t>
            </a:r>
            <a:r>
              <a:rPr lang="fa-IR" sz="2500" b="1" dirty="0">
                <a:solidFill>
                  <a:prstClr val="white"/>
                </a:solidFill>
                <a:effectLst>
                  <a:glow rad="101600">
                    <a:prstClr val="black">
                      <a:lumMod val="85000"/>
                      <a:lumOff val="15000"/>
                      <a:alpha val="60000"/>
                    </a:prstClr>
                  </a:glow>
                </a:effectLst>
                <a:latin typeface="Constantia"/>
                <a:cs typeface="B Lotus" pitchFamily="2" charset="-78"/>
              </a:rPr>
              <a:t> دهندگان، قوم خود را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بيم</a:t>
            </a:r>
            <a:r>
              <a:rPr lang="fa-IR" sz="2500" b="1" dirty="0">
                <a:solidFill>
                  <a:prstClr val="white"/>
                </a:solidFill>
                <a:effectLst>
                  <a:glow rad="101600">
                    <a:prstClr val="black">
                      <a:lumMod val="85000"/>
                      <a:lumOff val="15000"/>
                      <a:alpha val="60000"/>
                    </a:prstClr>
                  </a:glow>
                </a:effectLst>
                <a:latin typeface="Constantia"/>
                <a:cs typeface="B Lotus" pitchFamily="2" charset="-78"/>
              </a:rPr>
              <a:t> ده از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اينكه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وارد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خانه‏اى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از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خانه‏هاى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من نشوند، در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حالى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نزد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بنده‏اى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از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بندگانم</a:t>
            </a:r>
            <a:r>
              <a:rPr lang="fa-IR" sz="2500" b="1" dirty="0">
                <a:solidFill>
                  <a:prstClr val="white"/>
                </a:solidFill>
                <a:effectLst>
                  <a:glow rad="101600">
                    <a:prstClr val="black">
                      <a:lumMod val="85000"/>
                      <a:lumOff val="15000"/>
                      <a:alpha val="60000"/>
                    </a:prstClr>
                  </a:glow>
                </a:effectLst>
                <a:latin typeface="Constantia"/>
                <a:cs typeface="B Lotus" pitchFamily="2" charset="-78"/>
              </a:rPr>
              <a:t>، مظلمه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كسى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باشد،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من او را تا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وقتى</a:t>
            </a:r>
            <a:r>
              <a:rPr lang="fa-IR" sz="2500" b="1" dirty="0">
                <a:solidFill>
                  <a:prstClr val="white"/>
                </a:solidFill>
                <a:effectLst>
                  <a:glow rad="101600">
                    <a:prstClr val="black">
                      <a:lumMod val="85000"/>
                      <a:lumOff val="15000"/>
                      <a:alpha val="60000"/>
                    </a:prstClr>
                  </a:glow>
                </a:effectLst>
                <a:latin typeface="Constantia"/>
                <a:cs typeface="B Lotus" pitchFamily="2" charset="-78"/>
              </a:rPr>
              <a:t>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در برابر من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ايستاده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نماز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مى‏خواند</a:t>
            </a:r>
            <a:r>
              <a:rPr lang="fa-IR" sz="2500" b="1" dirty="0">
                <a:solidFill>
                  <a:prstClr val="white"/>
                </a:solidFill>
                <a:effectLst>
                  <a:glow rad="101600">
                    <a:prstClr val="black">
                      <a:lumMod val="85000"/>
                      <a:lumOff val="15000"/>
                      <a:alpha val="60000"/>
                    </a:prstClr>
                  </a:glow>
                </a:effectLst>
                <a:latin typeface="Constantia"/>
                <a:cs typeface="B Lotus" pitchFamily="2" charset="-78"/>
              </a:rPr>
              <a:t>، لعنت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مى‏كنم</a:t>
            </a:r>
            <a:r>
              <a:rPr lang="fa-IR" sz="2500" b="1" dirty="0">
                <a:solidFill>
                  <a:prstClr val="white"/>
                </a:solidFill>
                <a:effectLst>
                  <a:glow rad="101600">
                    <a:prstClr val="black">
                      <a:lumMod val="85000"/>
                      <a:lumOff val="15000"/>
                      <a:alpha val="60000"/>
                    </a:prstClr>
                  </a:glow>
                </a:effectLst>
                <a:latin typeface="Constantia"/>
                <a:cs typeface="B Lotus" pitchFamily="2" charset="-78"/>
              </a:rPr>
              <a:t>، تا آن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آن حق را به صاحبش برگرداند، آنگاه من گوش او خواهم شد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با آن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مى‏شنود</a:t>
            </a:r>
            <a:r>
              <a:rPr lang="fa-IR" sz="2500" b="1" dirty="0">
                <a:solidFill>
                  <a:prstClr val="white"/>
                </a:solidFill>
                <a:effectLst>
                  <a:glow rad="101600">
                    <a:prstClr val="black">
                      <a:lumMod val="85000"/>
                      <a:lumOff val="15000"/>
                      <a:alpha val="60000"/>
                    </a:prstClr>
                  </a:glow>
                </a:effectLst>
                <a:latin typeface="Constantia"/>
                <a:cs typeface="B Lotus" pitchFamily="2" charset="-78"/>
              </a:rPr>
              <a:t> و چشم او خواهم بود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كه</a:t>
            </a:r>
            <a:r>
              <a:rPr lang="fa-IR" sz="2500" b="1" dirty="0">
                <a:solidFill>
                  <a:prstClr val="white"/>
                </a:solidFill>
                <a:effectLst>
                  <a:glow rad="101600">
                    <a:prstClr val="black">
                      <a:lumMod val="85000"/>
                      <a:lumOff val="15000"/>
                      <a:alpha val="60000"/>
                    </a:prstClr>
                  </a:glow>
                </a:effectLst>
                <a:latin typeface="Constantia"/>
                <a:cs typeface="B Lotus" pitchFamily="2" charset="-78"/>
              </a:rPr>
              <a:t> با آن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مى‏بيند</a:t>
            </a:r>
            <a:r>
              <a:rPr lang="fa-IR" sz="2500" b="1" dirty="0">
                <a:solidFill>
                  <a:prstClr val="white"/>
                </a:solidFill>
                <a:effectLst>
                  <a:glow rad="101600">
                    <a:prstClr val="black">
                      <a:lumMod val="85000"/>
                      <a:lumOff val="15000"/>
                      <a:alpha val="60000"/>
                    </a:prstClr>
                  </a:glow>
                </a:effectLst>
                <a:latin typeface="Constantia"/>
                <a:cs typeface="B Lotus" pitchFamily="2" charset="-78"/>
              </a:rPr>
              <a:t>، و از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اوليا</a:t>
            </a:r>
            <a:r>
              <a:rPr lang="fa-IR" sz="2500" b="1" dirty="0">
                <a:solidFill>
                  <a:prstClr val="white"/>
                </a:solidFill>
                <a:effectLst>
                  <a:glow rad="101600">
                    <a:prstClr val="black">
                      <a:lumMod val="85000"/>
                      <a:lumOff val="15000"/>
                      <a:alpha val="60000"/>
                    </a:prstClr>
                  </a:glow>
                </a:effectLst>
                <a:latin typeface="Constantia"/>
                <a:cs typeface="B Lotus" pitchFamily="2" charset="-78"/>
              </a:rPr>
              <a:t> و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برگزيدگان</a:t>
            </a:r>
            <a:r>
              <a:rPr lang="fa-IR" sz="2500" b="1" dirty="0">
                <a:solidFill>
                  <a:prstClr val="white"/>
                </a:solidFill>
                <a:effectLst>
                  <a:glow rad="101600">
                    <a:prstClr val="black">
                      <a:lumMod val="85000"/>
                      <a:lumOff val="15000"/>
                      <a:alpha val="60000"/>
                    </a:prstClr>
                  </a:glow>
                </a:effectLst>
                <a:latin typeface="Constantia"/>
                <a:cs typeface="B Lotus" pitchFamily="2" charset="-78"/>
              </a:rPr>
              <a:t> من خواهد شد، و در بهشت همراه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پيامبران</a:t>
            </a:r>
            <a:r>
              <a:rPr lang="fa-IR" sz="2500" b="1" dirty="0">
                <a:solidFill>
                  <a:prstClr val="white"/>
                </a:solidFill>
                <a:effectLst>
                  <a:glow rad="101600">
                    <a:prstClr val="black">
                      <a:lumMod val="85000"/>
                      <a:lumOff val="15000"/>
                      <a:alpha val="60000"/>
                    </a:prstClr>
                  </a:glow>
                </a:effectLst>
                <a:latin typeface="Constantia"/>
                <a:cs typeface="B Lotus" pitchFamily="2" charset="-78"/>
              </a:rPr>
              <a:t>، راستان و </a:t>
            </a:r>
            <a:r>
              <a:rPr lang="fa-IR" sz="2500" b="1" dirty="0" err="1">
                <a:solidFill>
                  <a:prstClr val="white"/>
                </a:solidFill>
                <a:effectLst>
                  <a:glow rad="101600">
                    <a:prstClr val="black">
                      <a:lumMod val="85000"/>
                      <a:lumOff val="15000"/>
                      <a:alpha val="60000"/>
                    </a:prstClr>
                  </a:glow>
                </a:effectLst>
                <a:latin typeface="Constantia"/>
                <a:cs typeface="B Lotus" pitchFamily="2" charset="-78"/>
              </a:rPr>
              <a:t>شهيدان</a:t>
            </a:r>
            <a:r>
              <a:rPr lang="fa-IR" sz="2500" b="1" dirty="0">
                <a:solidFill>
                  <a:prstClr val="white"/>
                </a:solidFill>
                <a:effectLst>
                  <a:glow rad="101600">
                    <a:prstClr val="black">
                      <a:lumMod val="85000"/>
                      <a:lumOff val="15000"/>
                      <a:alpha val="60000"/>
                    </a:prstClr>
                  </a:glow>
                </a:effectLst>
                <a:latin typeface="Constantia"/>
                <a:cs typeface="B Lotus" pitchFamily="2" charset="-78"/>
              </a:rPr>
              <a:t> خواهد بود</a:t>
            </a:r>
            <a:r>
              <a:rPr lang="fa-IR" sz="2500" b="1" dirty="0" smtClean="0">
                <a:solidFill>
                  <a:prstClr val="white"/>
                </a:solidFill>
                <a:effectLst>
                  <a:glow rad="101600">
                    <a:prstClr val="black">
                      <a:lumMod val="85000"/>
                      <a:lumOff val="15000"/>
                      <a:alpha val="60000"/>
                    </a:prstClr>
                  </a:glow>
                </a:effectLst>
                <a:latin typeface="Constantia"/>
                <a:cs typeface="B Lotus" pitchFamily="2" charset="-78"/>
              </a:rPr>
              <a:t>.» </a:t>
            </a:r>
          </a:p>
        </p:txBody>
      </p:sp>
    </p:spTree>
    <p:extLst>
      <p:ext uri="{BB962C8B-B14F-4D97-AF65-F5344CB8AC3E}">
        <p14:creationId xmlns:p14="http://schemas.microsoft.com/office/powerpoint/2010/main" val="1698114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iterate type="lt">
                                    <p:tmPct val="10000"/>
                                  </p:iterate>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iterate type="lt">
                                    <p:tmPct val="10000"/>
                                  </p:iterate>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iterate type="lt">
                                    <p:tmPct val="10000"/>
                                  </p:iterate>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gd name="adj" fmla="val 2486"/>
            </a:avLst>
          </a:prstGeom>
        </p:spPr>
        <p:style>
          <a:lnRef idx="2">
            <a:schemeClr val="accent5"/>
          </a:lnRef>
          <a:fillRef idx="1">
            <a:schemeClr val="lt1"/>
          </a:fillRef>
          <a:effectRef idx="0">
            <a:schemeClr val="accent5"/>
          </a:effectRef>
          <a:fontRef idx="minor">
            <a:schemeClr val="dk1"/>
          </a:fontRef>
        </p:style>
        <p:txBody>
          <a:bodyPr rtlCol="0" anchor="t"/>
          <a:lstStyle/>
          <a:p>
            <a:pPr marL="274320" indent="-274320" algn="justLow" rtl="1">
              <a:spcBef>
                <a:spcPts val="600"/>
              </a:spcBef>
              <a:buClr>
                <a:srgbClr val="F3A447"/>
              </a:buClr>
              <a:buSzPct val="85000"/>
              <a:buFont typeface="Wingdings 2"/>
              <a:buChar char=""/>
            </a:pP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لَأَنْ</a:t>
            </a:r>
            <a:r>
              <a:rPr lang="fa-IR" sz="1600" b="1" dirty="0">
                <a:solidFill>
                  <a:prstClr val="black"/>
                </a:solidFill>
                <a:cs typeface="B Kamran" pitchFamily="2" charset="-78"/>
              </a:rPr>
              <a:t> </a:t>
            </a:r>
            <a:r>
              <a:rPr lang="fa-IR" sz="1600" b="1" dirty="0" err="1">
                <a:solidFill>
                  <a:prstClr val="black"/>
                </a:solidFill>
                <a:cs typeface="B Kamran" pitchFamily="2" charset="-78"/>
              </a:rPr>
              <a:t>أَبِيتَ</a:t>
            </a:r>
            <a:r>
              <a:rPr lang="fa-IR" sz="1600" b="1" dirty="0">
                <a:solidFill>
                  <a:prstClr val="black"/>
                </a:solidFill>
                <a:cs typeface="B Kamran" pitchFamily="2" charset="-78"/>
              </a:rPr>
              <a:t> </a:t>
            </a:r>
            <a:r>
              <a:rPr lang="fa-IR" sz="1600" b="1" dirty="0" err="1">
                <a:solidFill>
                  <a:prstClr val="black"/>
                </a:solidFill>
                <a:cs typeface="B Kamran" pitchFamily="2" charset="-78"/>
              </a:rPr>
              <a:t>عَلَى</a:t>
            </a:r>
            <a:r>
              <a:rPr lang="fa-IR" sz="1600" b="1" dirty="0">
                <a:solidFill>
                  <a:prstClr val="black"/>
                </a:solidFill>
                <a:cs typeface="B Kamran" pitchFamily="2" charset="-78"/>
              </a:rPr>
              <a:t> </a:t>
            </a:r>
            <a:r>
              <a:rPr lang="fa-IR" sz="1600" b="1" dirty="0" err="1">
                <a:solidFill>
                  <a:prstClr val="black"/>
                </a:solidFill>
                <a:cs typeface="B Kamran" pitchFamily="2" charset="-78"/>
              </a:rPr>
              <a:t>حَسَكِ</a:t>
            </a:r>
            <a:r>
              <a:rPr lang="fa-IR" sz="1600" b="1" dirty="0">
                <a:solidFill>
                  <a:prstClr val="black"/>
                </a:solidFill>
                <a:cs typeface="B Kamran" pitchFamily="2" charset="-78"/>
              </a:rPr>
              <a:t> </a:t>
            </a:r>
            <a:r>
              <a:rPr lang="fa-IR" sz="1600" b="1" dirty="0" err="1">
                <a:solidFill>
                  <a:prstClr val="black"/>
                </a:solidFill>
                <a:cs typeface="B Kamran" pitchFamily="2" charset="-78"/>
              </a:rPr>
              <a:t>السَّعْدَانِ</a:t>
            </a:r>
            <a:r>
              <a:rPr lang="fa-IR" sz="1600" b="1" dirty="0">
                <a:solidFill>
                  <a:prstClr val="black"/>
                </a:solidFill>
                <a:cs typeface="B Kamran" pitchFamily="2" charset="-78"/>
              </a:rPr>
              <a:t> </a:t>
            </a:r>
            <a:r>
              <a:rPr lang="fa-IR" sz="1600" b="1" dirty="0" err="1">
                <a:solidFill>
                  <a:prstClr val="black"/>
                </a:solidFill>
                <a:cs typeface="B Kamran" pitchFamily="2" charset="-78"/>
              </a:rPr>
              <a:t>مُسَهَّداً</a:t>
            </a:r>
            <a:r>
              <a:rPr lang="fa-IR" sz="1600" b="1" dirty="0">
                <a:solidFill>
                  <a:prstClr val="black"/>
                </a:solidFill>
                <a:cs typeface="B Kamran" pitchFamily="2" charset="-78"/>
              </a:rPr>
              <a:t> </a:t>
            </a:r>
            <a:r>
              <a:rPr lang="fa-IR" sz="1600" b="1" dirty="0" err="1">
                <a:solidFill>
                  <a:prstClr val="black"/>
                </a:solidFill>
                <a:cs typeface="B Kamran" pitchFamily="2" charset="-78"/>
              </a:rPr>
              <a:t>أَوْ</a:t>
            </a:r>
            <a:r>
              <a:rPr lang="fa-IR" sz="1600" b="1" dirty="0">
                <a:solidFill>
                  <a:prstClr val="black"/>
                </a:solidFill>
                <a:cs typeface="B Kamran" pitchFamily="2" charset="-78"/>
              </a:rPr>
              <a:t> </a:t>
            </a:r>
            <a:r>
              <a:rPr lang="fa-IR" sz="1600" b="1" dirty="0" err="1">
                <a:solidFill>
                  <a:prstClr val="black"/>
                </a:solidFill>
                <a:cs typeface="B Kamran" pitchFamily="2" charset="-78"/>
              </a:rPr>
              <a:t>أُجَرَّ</a:t>
            </a:r>
            <a:r>
              <a:rPr lang="fa-IR" sz="1600" b="1" dirty="0">
                <a:solidFill>
                  <a:prstClr val="black"/>
                </a:solidFill>
                <a:cs typeface="B Kamran" pitchFamily="2" charset="-78"/>
              </a:rPr>
              <a:t> </a:t>
            </a:r>
            <a:r>
              <a:rPr lang="fa-IR" sz="1600" b="1" dirty="0" err="1">
                <a:solidFill>
                  <a:prstClr val="black"/>
                </a:solidFill>
                <a:cs typeface="B Kamran" pitchFamily="2" charset="-78"/>
              </a:rPr>
              <a:t>فِي</a:t>
            </a:r>
            <a:r>
              <a:rPr lang="fa-IR" sz="1600" b="1" dirty="0">
                <a:solidFill>
                  <a:prstClr val="black"/>
                </a:solidFill>
                <a:cs typeface="B Kamran" pitchFamily="2" charset="-78"/>
              </a:rPr>
              <a:t> </a:t>
            </a:r>
            <a:r>
              <a:rPr lang="fa-IR" sz="1600" b="1" dirty="0" err="1">
                <a:solidFill>
                  <a:prstClr val="black"/>
                </a:solidFill>
                <a:cs typeface="B Kamran" pitchFamily="2" charset="-78"/>
              </a:rPr>
              <a:t>الْأَغْلَالِ</a:t>
            </a:r>
            <a:r>
              <a:rPr lang="fa-IR" sz="1600" b="1" dirty="0">
                <a:solidFill>
                  <a:prstClr val="black"/>
                </a:solidFill>
                <a:cs typeface="B Kamran" pitchFamily="2" charset="-78"/>
              </a:rPr>
              <a:t> </a:t>
            </a:r>
            <a:r>
              <a:rPr lang="fa-IR" sz="1600" b="1" dirty="0" err="1">
                <a:solidFill>
                  <a:prstClr val="black"/>
                </a:solidFill>
                <a:cs typeface="B Kamran" pitchFamily="2" charset="-78"/>
              </a:rPr>
              <a:t>مُصَفَّداً</a:t>
            </a:r>
            <a:r>
              <a:rPr lang="fa-IR" sz="1600" b="1" dirty="0">
                <a:solidFill>
                  <a:prstClr val="black"/>
                </a:solidFill>
                <a:cs typeface="B Kamran" pitchFamily="2" charset="-78"/>
              </a:rPr>
              <a:t> </a:t>
            </a:r>
            <a:r>
              <a:rPr lang="fa-IR" sz="1600" b="1" dirty="0" err="1">
                <a:solidFill>
                  <a:prstClr val="black"/>
                </a:solidFill>
                <a:cs typeface="B Kamran" pitchFamily="2" charset="-78"/>
              </a:rPr>
              <a:t>أَحَبُّ</a:t>
            </a:r>
            <a:r>
              <a:rPr lang="fa-IR" sz="1600" b="1" dirty="0">
                <a:solidFill>
                  <a:prstClr val="black"/>
                </a:solidFill>
                <a:cs typeface="B Kamran" pitchFamily="2" charset="-78"/>
              </a:rPr>
              <a:t> </a:t>
            </a:r>
            <a:r>
              <a:rPr lang="fa-IR" sz="1600" b="1" dirty="0" err="1">
                <a:solidFill>
                  <a:prstClr val="black"/>
                </a:solidFill>
                <a:cs typeface="B Kamran" pitchFamily="2" charset="-78"/>
              </a:rPr>
              <a:t>إِلَيَّ</a:t>
            </a:r>
            <a:r>
              <a:rPr lang="fa-IR" sz="1600" b="1" dirty="0">
                <a:solidFill>
                  <a:prstClr val="black"/>
                </a:solidFill>
                <a:cs typeface="B Kamran" pitchFamily="2" charset="-78"/>
              </a:rPr>
              <a:t> </a:t>
            </a:r>
            <a:r>
              <a:rPr lang="fa-IR" sz="1600" b="1" dirty="0" err="1">
                <a:solidFill>
                  <a:prstClr val="black"/>
                </a:solidFill>
                <a:cs typeface="B Kamran" pitchFamily="2" charset="-78"/>
              </a:rPr>
              <a:t>مِنْ</a:t>
            </a:r>
            <a:r>
              <a:rPr lang="fa-IR" sz="1600" b="1" dirty="0">
                <a:solidFill>
                  <a:prstClr val="black"/>
                </a:solidFill>
                <a:cs typeface="B Kamran" pitchFamily="2" charset="-78"/>
              </a:rPr>
              <a:t> </a:t>
            </a:r>
            <a:r>
              <a:rPr lang="fa-IR" sz="1600" b="1" dirty="0" err="1">
                <a:solidFill>
                  <a:prstClr val="black"/>
                </a:solidFill>
                <a:cs typeface="B Kamran" pitchFamily="2" charset="-78"/>
              </a:rPr>
              <a:t>أَنْ</a:t>
            </a:r>
            <a:r>
              <a:rPr lang="fa-IR" sz="1600" b="1" dirty="0">
                <a:solidFill>
                  <a:prstClr val="black"/>
                </a:solidFill>
                <a:cs typeface="B Kamran" pitchFamily="2" charset="-78"/>
              </a:rPr>
              <a:t> </a:t>
            </a:r>
            <a:r>
              <a:rPr lang="fa-IR" sz="1600" b="1" dirty="0" err="1">
                <a:solidFill>
                  <a:prstClr val="black"/>
                </a:solidFill>
                <a:cs typeface="B Kamran" pitchFamily="2" charset="-78"/>
              </a:rPr>
              <a:t>أَلْقَى</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رَسُولَهُ</a:t>
            </a:r>
            <a:r>
              <a:rPr lang="fa-IR" sz="1600" b="1" dirty="0">
                <a:solidFill>
                  <a:prstClr val="black"/>
                </a:solidFill>
                <a:cs typeface="B Kamran" pitchFamily="2" charset="-78"/>
              </a:rPr>
              <a:t> </a:t>
            </a:r>
            <a:r>
              <a:rPr lang="fa-IR" sz="1600" b="1" dirty="0" err="1">
                <a:solidFill>
                  <a:prstClr val="black"/>
                </a:solidFill>
                <a:cs typeface="B Kamran" pitchFamily="2" charset="-78"/>
              </a:rPr>
              <a:t>ظَالِماً</a:t>
            </a:r>
            <a:r>
              <a:rPr lang="fa-IR" sz="1600" b="1" dirty="0">
                <a:solidFill>
                  <a:prstClr val="black"/>
                </a:solidFill>
                <a:cs typeface="B Kamran" pitchFamily="2" charset="-78"/>
              </a:rPr>
              <a:t> </a:t>
            </a:r>
            <a:r>
              <a:rPr lang="fa-IR" sz="1600" b="1" dirty="0" err="1">
                <a:solidFill>
                  <a:prstClr val="black"/>
                </a:solidFill>
                <a:cs typeface="B Kamran" pitchFamily="2" charset="-78"/>
              </a:rPr>
              <a:t>لِبَعْضِ</a:t>
            </a:r>
            <a:r>
              <a:rPr lang="fa-IR" sz="1600" b="1" dirty="0">
                <a:solidFill>
                  <a:prstClr val="black"/>
                </a:solidFill>
                <a:cs typeface="B Kamran" pitchFamily="2" charset="-78"/>
              </a:rPr>
              <a:t> </a:t>
            </a:r>
            <a:r>
              <a:rPr lang="fa-IR" sz="1600" b="1" dirty="0" err="1">
                <a:solidFill>
                  <a:prstClr val="black"/>
                </a:solidFill>
                <a:cs typeface="B Kamran" pitchFamily="2" charset="-78"/>
              </a:rPr>
              <a:t>الْعِبَادِ</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غَاصِباً</a:t>
            </a:r>
            <a:r>
              <a:rPr lang="fa-IR" sz="1600" b="1" dirty="0">
                <a:solidFill>
                  <a:prstClr val="black"/>
                </a:solidFill>
                <a:cs typeface="B Kamran" pitchFamily="2" charset="-78"/>
              </a:rPr>
              <a:t> </a:t>
            </a:r>
            <a:r>
              <a:rPr lang="fa-IR" sz="1600" b="1" dirty="0" err="1">
                <a:solidFill>
                  <a:prstClr val="black"/>
                </a:solidFill>
                <a:cs typeface="B Kamran" pitchFamily="2" charset="-78"/>
              </a:rPr>
              <a:t>لِشَيْ‏ءٍ</a:t>
            </a:r>
            <a:r>
              <a:rPr lang="fa-IR" sz="1600" b="1" dirty="0">
                <a:solidFill>
                  <a:prstClr val="black"/>
                </a:solidFill>
                <a:cs typeface="B Kamran" pitchFamily="2" charset="-78"/>
              </a:rPr>
              <a:t> </a:t>
            </a:r>
            <a:r>
              <a:rPr lang="fa-IR" sz="1600" b="1" dirty="0" err="1">
                <a:solidFill>
                  <a:prstClr val="black"/>
                </a:solidFill>
                <a:cs typeface="B Kamran" pitchFamily="2" charset="-78"/>
              </a:rPr>
              <a:t>مِنَ</a:t>
            </a:r>
            <a:r>
              <a:rPr lang="fa-IR" sz="1600" b="1" dirty="0">
                <a:solidFill>
                  <a:prstClr val="black"/>
                </a:solidFill>
                <a:cs typeface="B Kamran" pitchFamily="2" charset="-78"/>
              </a:rPr>
              <a:t> </a:t>
            </a:r>
            <a:r>
              <a:rPr lang="fa-IR" sz="1600" b="1" dirty="0" err="1">
                <a:solidFill>
                  <a:prstClr val="black"/>
                </a:solidFill>
                <a:cs typeface="B Kamran" pitchFamily="2" charset="-78"/>
              </a:rPr>
              <a:t>الْحُطَامِ</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كَيْفَ</a:t>
            </a:r>
            <a:r>
              <a:rPr lang="fa-IR" sz="1600" b="1" dirty="0">
                <a:solidFill>
                  <a:prstClr val="black"/>
                </a:solidFill>
                <a:cs typeface="B Kamran" pitchFamily="2" charset="-78"/>
              </a:rPr>
              <a:t> </a:t>
            </a:r>
            <a:r>
              <a:rPr lang="fa-IR" sz="1600" b="1" dirty="0" err="1">
                <a:solidFill>
                  <a:prstClr val="black"/>
                </a:solidFill>
                <a:cs typeface="B Kamran" pitchFamily="2" charset="-78"/>
              </a:rPr>
              <a:t>أَظْلِمُ</a:t>
            </a:r>
            <a:r>
              <a:rPr lang="fa-IR" sz="1600" b="1" dirty="0">
                <a:solidFill>
                  <a:prstClr val="black"/>
                </a:solidFill>
                <a:cs typeface="B Kamran" pitchFamily="2" charset="-78"/>
              </a:rPr>
              <a:t> </a:t>
            </a:r>
            <a:r>
              <a:rPr lang="fa-IR" sz="1600" b="1" dirty="0" err="1">
                <a:solidFill>
                  <a:prstClr val="black"/>
                </a:solidFill>
                <a:cs typeface="B Kamran" pitchFamily="2" charset="-78"/>
              </a:rPr>
              <a:t>أَحَداً</a:t>
            </a:r>
            <a:r>
              <a:rPr lang="fa-IR" sz="1600" b="1" dirty="0">
                <a:solidFill>
                  <a:prstClr val="black"/>
                </a:solidFill>
                <a:cs typeface="B Kamran" pitchFamily="2" charset="-78"/>
              </a:rPr>
              <a:t> </a:t>
            </a:r>
            <a:r>
              <a:rPr lang="fa-IR" sz="1600" b="1" dirty="0" err="1">
                <a:solidFill>
                  <a:prstClr val="black"/>
                </a:solidFill>
                <a:cs typeface="B Kamran" pitchFamily="2" charset="-78"/>
              </a:rPr>
              <a:t>لِنَفْسٍ</a:t>
            </a:r>
            <a:r>
              <a:rPr lang="fa-IR" sz="1600" b="1" dirty="0">
                <a:solidFill>
                  <a:prstClr val="black"/>
                </a:solidFill>
                <a:cs typeface="B Kamran" pitchFamily="2" charset="-78"/>
              </a:rPr>
              <a:t> </a:t>
            </a:r>
            <a:r>
              <a:rPr lang="fa-IR" sz="1600" b="1" dirty="0" err="1">
                <a:solidFill>
                  <a:prstClr val="black"/>
                </a:solidFill>
                <a:cs typeface="B Kamran" pitchFamily="2" charset="-78"/>
              </a:rPr>
              <a:t>يُسْرِعُ</a:t>
            </a:r>
            <a:r>
              <a:rPr lang="fa-IR" sz="1600" b="1" dirty="0">
                <a:solidFill>
                  <a:prstClr val="black"/>
                </a:solidFill>
                <a:cs typeface="B Kamran" pitchFamily="2" charset="-78"/>
              </a:rPr>
              <a:t> </a:t>
            </a:r>
            <a:r>
              <a:rPr lang="fa-IR" sz="1600" b="1" dirty="0" err="1">
                <a:solidFill>
                  <a:prstClr val="black"/>
                </a:solidFill>
                <a:cs typeface="B Kamran" pitchFamily="2" charset="-78"/>
              </a:rPr>
              <a:t>إِلَى</a:t>
            </a:r>
            <a:r>
              <a:rPr lang="fa-IR" sz="1600" b="1" dirty="0">
                <a:solidFill>
                  <a:prstClr val="black"/>
                </a:solidFill>
                <a:cs typeface="B Kamran" pitchFamily="2" charset="-78"/>
              </a:rPr>
              <a:t> </a:t>
            </a:r>
            <a:r>
              <a:rPr lang="fa-IR" sz="1600" b="1" dirty="0" err="1">
                <a:solidFill>
                  <a:prstClr val="black"/>
                </a:solidFill>
                <a:cs typeface="B Kamran" pitchFamily="2" charset="-78"/>
              </a:rPr>
              <a:t>الْبِلَى</a:t>
            </a:r>
            <a:r>
              <a:rPr lang="fa-IR" sz="1600" b="1" dirty="0">
                <a:solidFill>
                  <a:prstClr val="black"/>
                </a:solidFill>
                <a:cs typeface="B Kamran" pitchFamily="2" charset="-78"/>
              </a:rPr>
              <a:t> </a:t>
            </a:r>
            <a:r>
              <a:rPr lang="fa-IR" sz="1600" b="1" dirty="0" err="1">
                <a:solidFill>
                  <a:prstClr val="black"/>
                </a:solidFill>
                <a:cs typeface="B Kamran" pitchFamily="2" charset="-78"/>
              </a:rPr>
              <a:t>قُفُولُهَا</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يَطُولُ</a:t>
            </a:r>
            <a:r>
              <a:rPr lang="fa-IR" sz="1600" b="1" dirty="0">
                <a:solidFill>
                  <a:prstClr val="black"/>
                </a:solidFill>
                <a:cs typeface="B Kamran" pitchFamily="2" charset="-78"/>
              </a:rPr>
              <a:t> </a:t>
            </a:r>
            <a:r>
              <a:rPr lang="fa-IR" sz="1600" b="1" dirty="0" err="1">
                <a:solidFill>
                  <a:prstClr val="black"/>
                </a:solidFill>
                <a:cs typeface="B Kamran" pitchFamily="2" charset="-78"/>
              </a:rPr>
              <a:t>فِي</a:t>
            </a:r>
            <a:r>
              <a:rPr lang="fa-IR" sz="1600" b="1" dirty="0">
                <a:solidFill>
                  <a:prstClr val="black"/>
                </a:solidFill>
                <a:cs typeface="B Kamran" pitchFamily="2" charset="-78"/>
              </a:rPr>
              <a:t> </a:t>
            </a:r>
            <a:r>
              <a:rPr lang="fa-IR" sz="1600" b="1" dirty="0" err="1">
                <a:solidFill>
                  <a:prstClr val="black"/>
                </a:solidFill>
                <a:cs typeface="B Kamran" pitchFamily="2" charset="-78"/>
              </a:rPr>
              <a:t>الثَّرَى</a:t>
            </a:r>
            <a:r>
              <a:rPr lang="fa-IR" sz="1600" b="1" dirty="0">
                <a:solidFill>
                  <a:prstClr val="black"/>
                </a:solidFill>
                <a:cs typeface="B Kamran" pitchFamily="2" charset="-78"/>
              </a:rPr>
              <a:t> </a:t>
            </a:r>
            <a:r>
              <a:rPr lang="fa-IR" sz="1600" b="1" dirty="0" err="1">
                <a:solidFill>
                  <a:prstClr val="black"/>
                </a:solidFill>
                <a:cs typeface="B Kamran" pitchFamily="2" charset="-78"/>
              </a:rPr>
              <a:t>حُلُولُهَا</a:t>
            </a:r>
            <a:r>
              <a:rPr lang="fa-IR" sz="1600" b="1" dirty="0">
                <a:solidFill>
                  <a:prstClr val="black"/>
                </a:solidFill>
                <a:cs typeface="B Kamran" pitchFamily="2" charset="-78"/>
              </a:rPr>
              <a:t> </a:t>
            </a:r>
            <a:r>
              <a:rPr lang="fa-IR" sz="1600" b="1" dirty="0" err="1">
                <a:solidFill>
                  <a:prstClr val="black"/>
                </a:solidFill>
                <a:cs typeface="B Kamran" pitchFamily="2" charset="-78"/>
              </a:rPr>
              <a:t>وَ</a:t>
            </a:r>
            <a:r>
              <a:rPr lang="fa-IR" sz="1600" b="1" dirty="0">
                <a:solidFill>
                  <a:prstClr val="black"/>
                </a:solidFill>
                <a:cs typeface="B Kamran" pitchFamily="2" charset="-78"/>
              </a:rPr>
              <a:t> </a:t>
            </a:r>
            <a:r>
              <a:rPr lang="fa-IR" sz="1600" b="1" dirty="0" err="1">
                <a:solidFill>
                  <a:prstClr val="black"/>
                </a:solidFill>
                <a:cs typeface="B Kamran" pitchFamily="2" charset="-78"/>
              </a:rPr>
              <a:t>اللَّهِ</a:t>
            </a:r>
            <a:r>
              <a:rPr lang="fa-IR" sz="1600" b="1" dirty="0">
                <a:solidFill>
                  <a:prstClr val="black"/>
                </a:solidFill>
                <a:cs typeface="B Kamran" pitchFamily="2" charset="-78"/>
              </a:rPr>
              <a:t> </a:t>
            </a:r>
            <a:r>
              <a:rPr lang="fa-IR" sz="1600" b="1" dirty="0" err="1">
                <a:solidFill>
                  <a:prstClr val="black"/>
                </a:solidFill>
                <a:cs typeface="B Kamran" pitchFamily="2" charset="-78"/>
              </a:rPr>
              <a:t>لَقَدْ</a:t>
            </a:r>
            <a:r>
              <a:rPr lang="fa-IR" sz="1600" b="1" dirty="0">
                <a:solidFill>
                  <a:prstClr val="black"/>
                </a:solidFill>
                <a:cs typeface="B Kamran" pitchFamily="2" charset="-78"/>
              </a:rPr>
              <a:t> </a:t>
            </a:r>
            <a:r>
              <a:rPr lang="fa-IR" sz="1600" b="1" dirty="0" err="1">
                <a:solidFill>
                  <a:prstClr val="black"/>
                </a:solidFill>
                <a:cs typeface="B Kamran" pitchFamily="2" charset="-78"/>
              </a:rPr>
              <a:t>رَأَيْتُ</a:t>
            </a:r>
            <a:r>
              <a:rPr lang="fa-IR" sz="1600" b="1" dirty="0">
                <a:solidFill>
                  <a:prstClr val="black"/>
                </a:solidFill>
                <a:cs typeface="B Kamran" pitchFamily="2" charset="-78"/>
              </a:rPr>
              <a:t> </a:t>
            </a:r>
            <a:r>
              <a:rPr lang="fa-IR" sz="1600" b="1" dirty="0" err="1">
                <a:solidFill>
                  <a:prstClr val="black"/>
                </a:solidFill>
                <a:cs typeface="B Kamran" pitchFamily="2" charset="-78"/>
              </a:rPr>
              <a:t>عَقِيل</a:t>
            </a:r>
            <a:r>
              <a:rPr lang="fa-IR" sz="1600" b="1" dirty="0">
                <a:solidFill>
                  <a:prstClr val="black"/>
                </a:solidFill>
                <a:cs typeface="B Kamran" pitchFamily="2" charset="-78"/>
              </a:rPr>
              <a:t> . . .</a:t>
            </a:r>
            <a:endParaRPr lang="fa-IR" sz="2000" b="1" dirty="0">
              <a:solidFill>
                <a:prstClr val="black"/>
              </a:solidFill>
              <a:latin typeface="2  Titr"/>
              <a:cs typeface="B Kamran" pitchFamily="2" charset="-78"/>
            </a:endParaRPr>
          </a:p>
          <a:p>
            <a:pPr marL="274320" indent="-274320" algn="justLow" rtl="1">
              <a:spcBef>
                <a:spcPts val="600"/>
              </a:spcBef>
              <a:buClr>
                <a:srgbClr val="F3A447"/>
              </a:buClr>
              <a:buSzPct val="85000"/>
              <a:buFont typeface="Wingdings 2"/>
              <a:buChar char=""/>
            </a:pPr>
            <a:r>
              <a:rPr lang="fa-IR" dirty="0">
                <a:solidFill>
                  <a:prstClr val="black"/>
                </a:solidFill>
                <a:latin typeface="2  Titr"/>
                <a:cs typeface="B Titr" pitchFamily="2" charset="-78"/>
              </a:rPr>
              <a:t>حضرت  امیر در </a:t>
            </a:r>
            <a:r>
              <a:rPr lang="fa-IR" dirty="0" err="1">
                <a:solidFill>
                  <a:prstClr val="black"/>
                </a:solidFill>
                <a:latin typeface="2  Titr"/>
                <a:cs typeface="B Titr" pitchFamily="2" charset="-78"/>
              </a:rPr>
              <a:t>نهج</a:t>
            </a:r>
            <a:r>
              <a:rPr lang="fa-IR" dirty="0">
                <a:solidFill>
                  <a:prstClr val="black"/>
                </a:solidFill>
                <a:latin typeface="2  Titr"/>
                <a:cs typeface="B Titr" pitchFamily="2" charset="-78"/>
              </a:rPr>
              <a:t> </a:t>
            </a:r>
            <a:r>
              <a:rPr lang="fa-IR" dirty="0" err="1">
                <a:solidFill>
                  <a:prstClr val="black"/>
                </a:solidFill>
                <a:latin typeface="2  Titr"/>
                <a:cs typeface="B Titr" pitchFamily="2" charset="-78"/>
              </a:rPr>
              <a:t>البلاغه</a:t>
            </a:r>
            <a:r>
              <a:rPr lang="fa-IR" dirty="0">
                <a:solidFill>
                  <a:prstClr val="black"/>
                </a:solidFill>
                <a:latin typeface="2  Titr"/>
                <a:cs typeface="B Titr" pitchFamily="2" charset="-78"/>
              </a:rPr>
              <a:t> به برادرش </a:t>
            </a:r>
            <a:r>
              <a:rPr lang="fa-IR" dirty="0" err="1">
                <a:solidFill>
                  <a:prstClr val="black"/>
                </a:solidFill>
                <a:latin typeface="2  Titr"/>
                <a:cs typeface="B Titr" pitchFamily="2" charset="-78"/>
              </a:rPr>
              <a:t>عقيل</a:t>
            </a:r>
            <a:r>
              <a:rPr lang="fa-IR" dirty="0">
                <a:solidFill>
                  <a:prstClr val="black"/>
                </a:solidFill>
                <a:latin typeface="2  Titr"/>
                <a:cs typeface="B Titr" pitchFamily="2" charset="-78"/>
              </a:rPr>
              <a:t> </a:t>
            </a:r>
            <a:r>
              <a:rPr lang="fa-IR" dirty="0" err="1">
                <a:solidFill>
                  <a:prstClr val="black"/>
                </a:solidFill>
                <a:latin typeface="2  Titr"/>
                <a:cs typeface="B Titr" pitchFamily="2" charset="-78"/>
              </a:rPr>
              <a:t>كه</a:t>
            </a:r>
            <a:r>
              <a:rPr lang="fa-IR" dirty="0">
                <a:solidFill>
                  <a:prstClr val="black"/>
                </a:solidFill>
                <a:latin typeface="2  Titr"/>
                <a:cs typeface="B Titr" pitchFamily="2" charset="-78"/>
              </a:rPr>
              <a:t> او را از همه </a:t>
            </a:r>
            <a:r>
              <a:rPr lang="fa-IR" dirty="0" err="1">
                <a:solidFill>
                  <a:prstClr val="black"/>
                </a:solidFill>
                <a:latin typeface="2  Titr"/>
                <a:cs typeface="B Titr" pitchFamily="2" charset="-78"/>
              </a:rPr>
              <a:t>بيشتر</a:t>
            </a:r>
            <a:r>
              <a:rPr lang="fa-IR" dirty="0">
                <a:solidFill>
                  <a:prstClr val="black"/>
                </a:solidFill>
                <a:latin typeface="2  Titr"/>
                <a:cs typeface="B Titr" pitchFamily="2" charset="-78"/>
              </a:rPr>
              <a:t> دوست داشت فرمود : </a:t>
            </a:r>
          </a:p>
          <a:p>
            <a:pPr algn="justLow" rtl="1">
              <a:lnSpc>
                <a:spcPct val="150000"/>
              </a:lnSpc>
              <a:spcBef>
                <a:spcPts val="600"/>
              </a:spcBef>
              <a:buClr>
                <a:srgbClr val="F3A447"/>
              </a:buClr>
              <a:buSzPct val="85000"/>
            </a:pPr>
            <a:r>
              <a:rPr lang="fa-IR" sz="2000" dirty="0">
                <a:solidFill>
                  <a:srgbClr val="FF0000"/>
                </a:solidFill>
                <a:cs typeface="B Titr" pitchFamily="2" charset="-78"/>
              </a:rPr>
              <a:t>بخدا سوگند </a:t>
            </a:r>
            <a:r>
              <a:rPr lang="fa-IR" sz="2000" dirty="0">
                <a:solidFill>
                  <a:prstClr val="black"/>
                </a:solidFill>
                <a:cs typeface="B Titr" pitchFamily="2" charset="-78"/>
              </a:rPr>
              <a:t>اگر شب را تا سحر </a:t>
            </a:r>
            <a:r>
              <a:rPr lang="fa-IR" sz="2000" dirty="0" err="1">
                <a:solidFill>
                  <a:prstClr val="black"/>
                </a:solidFill>
                <a:cs typeface="B Titr" pitchFamily="2" charset="-78"/>
              </a:rPr>
              <a:t>بيدار</a:t>
            </a:r>
            <a:r>
              <a:rPr lang="fa-IR" sz="2000" dirty="0">
                <a:solidFill>
                  <a:prstClr val="black"/>
                </a:solidFill>
                <a:cs typeface="B Titr" pitchFamily="2" charset="-78"/>
              </a:rPr>
              <a:t> بر </a:t>
            </a:r>
            <a:r>
              <a:rPr lang="fa-IR" sz="2000" dirty="0" err="1">
                <a:solidFill>
                  <a:prstClr val="black"/>
                </a:solidFill>
                <a:cs typeface="B Titr" pitchFamily="2" charset="-78"/>
              </a:rPr>
              <a:t>روى</a:t>
            </a:r>
            <a:r>
              <a:rPr lang="fa-IR" sz="2000" dirty="0">
                <a:solidFill>
                  <a:prstClr val="black"/>
                </a:solidFill>
                <a:cs typeface="B Titr" pitchFamily="2" charset="-78"/>
              </a:rPr>
              <a:t> خار </a:t>
            </a:r>
            <a:r>
              <a:rPr lang="fa-IR" sz="2000" dirty="0" err="1">
                <a:solidFill>
                  <a:prstClr val="black"/>
                </a:solidFill>
                <a:cs typeface="B Titr" pitchFamily="2" charset="-78"/>
              </a:rPr>
              <a:t>تيز</a:t>
            </a:r>
            <a:r>
              <a:rPr lang="fa-IR" sz="2000" dirty="0">
                <a:solidFill>
                  <a:prstClr val="black"/>
                </a:solidFill>
                <a:cs typeface="B Titr" pitchFamily="2" charset="-78"/>
              </a:rPr>
              <a:t> </a:t>
            </a:r>
            <a:r>
              <a:rPr lang="fa-IR" sz="2000" dirty="0" err="1">
                <a:solidFill>
                  <a:prstClr val="black"/>
                </a:solidFill>
                <a:cs typeface="B Titr" pitchFamily="2" charset="-78"/>
              </a:rPr>
              <a:t>بسر</a:t>
            </a:r>
            <a:r>
              <a:rPr lang="fa-IR" sz="2000" dirty="0">
                <a:solidFill>
                  <a:prstClr val="black"/>
                </a:solidFill>
                <a:cs typeface="B Titr" pitchFamily="2" charset="-78"/>
              </a:rPr>
              <a:t> برم و مرا به غل و </a:t>
            </a:r>
            <a:r>
              <a:rPr lang="fa-IR" sz="2000" dirty="0" err="1">
                <a:solidFill>
                  <a:prstClr val="black"/>
                </a:solidFill>
                <a:cs typeface="B Titr" pitchFamily="2" charset="-78"/>
              </a:rPr>
              <a:t>زنجير</a:t>
            </a:r>
            <a:r>
              <a:rPr lang="fa-IR" sz="2000" dirty="0">
                <a:solidFill>
                  <a:prstClr val="black"/>
                </a:solidFill>
                <a:cs typeface="B Titr" pitchFamily="2" charset="-78"/>
              </a:rPr>
              <a:t> </a:t>
            </a:r>
            <a:r>
              <a:rPr lang="fa-IR" sz="2000" dirty="0" err="1">
                <a:solidFill>
                  <a:prstClr val="black"/>
                </a:solidFill>
                <a:cs typeface="B Titr" pitchFamily="2" charset="-78"/>
              </a:rPr>
              <a:t>بكشند</a:t>
            </a:r>
            <a:r>
              <a:rPr lang="fa-IR" sz="2000" dirty="0">
                <a:solidFill>
                  <a:prstClr val="black"/>
                </a:solidFill>
                <a:cs typeface="B Titr" pitchFamily="2" charset="-78"/>
              </a:rPr>
              <a:t> بهتر است در </a:t>
            </a:r>
            <a:r>
              <a:rPr lang="fa-IR" sz="2000" dirty="0" err="1">
                <a:solidFill>
                  <a:prstClr val="black"/>
                </a:solidFill>
                <a:cs typeface="B Titr" pitchFamily="2" charset="-78"/>
              </a:rPr>
              <a:t>پيش</a:t>
            </a:r>
            <a:r>
              <a:rPr lang="fa-IR" sz="2000" dirty="0">
                <a:solidFill>
                  <a:prstClr val="black"/>
                </a:solidFill>
                <a:cs typeface="B Titr" pitchFamily="2" charset="-78"/>
              </a:rPr>
              <a:t> من از </a:t>
            </a:r>
            <a:r>
              <a:rPr lang="fa-IR" sz="2000" dirty="0" err="1">
                <a:solidFill>
                  <a:prstClr val="black"/>
                </a:solidFill>
                <a:cs typeface="B Titr" pitchFamily="2" charset="-78"/>
              </a:rPr>
              <a:t>اينكه</a:t>
            </a:r>
            <a:r>
              <a:rPr lang="fa-IR" sz="2000" dirty="0">
                <a:solidFill>
                  <a:prstClr val="black"/>
                </a:solidFill>
                <a:cs typeface="B Titr" pitchFamily="2" charset="-78"/>
              </a:rPr>
              <a:t> خدا و رسول را روز </a:t>
            </a:r>
            <a:r>
              <a:rPr lang="fa-IR" sz="2000" dirty="0" err="1">
                <a:solidFill>
                  <a:prstClr val="black"/>
                </a:solidFill>
                <a:cs typeface="B Titr" pitchFamily="2" charset="-78"/>
              </a:rPr>
              <a:t>رستاخيز</a:t>
            </a:r>
            <a:r>
              <a:rPr lang="fa-IR" sz="2000" dirty="0">
                <a:solidFill>
                  <a:prstClr val="black"/>
                </a:solidFill>
                <a:cs typeface="B Titr" pitchFamily="2" charset="-78"/>
              </a:rPr>
              <a:t> </a:t>
            </a:r>
            <a:r>
              <a:rPr lang="fa-IR" sz="2000" dirty="0" err="1">
                <a:solidFill>
                  <a:prstClr val="black"/>
                </a:solidFill>
                <a:cs typeface="B Titr" pitchFamily="2" charset="-78"/>
              </a:rPr>
              <a:t>ببينم</a:t>
            </a:r>
            <a:r>
              <a:rPr lang="fa-IR" sz="2000" dirty="0">
                <a:solidFill>
                  <a:prstClr val="black"/>
                </a:solidFill>
                <a:cs typeface="B Titr" pitchFamily="2" charset="-78"/>
              </a:rPr>
              <a:t> در </a:t>
            </a:r>
            <a:r>
              <a:rPr lang="fa-IR" sz="2000" dirty="0" err="1">
                <a:solidFill>
                  <a:prstClr val="black"/>
                </a:solidFill>
                <a:cs typeface="B Titr" pitchFamily="2" charset="-78"/>
              </a:rPr>
              <a:t>صورتى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بر </a:t>
            </a:r>
            <a:r>
              <a:rPr lang="fa-IR" sz="2000" dirty="0" err="1">
                <a:solidFill>
                  <a:prstClr val="black"/>
                </a:solidFill>
                <a:cs typeface="B Titr" pitchFamily="2" charset="-78"/>
              </a:rPr>
              <a:t>گروهى</a:t>
            </a:r>
            <a:r>
              <a:rPr lang="fa-IR" sz="2000" dirty="0">
                <a:solidFill>
                  <a:prstClr val="black"/>
                </a:solidFill>
                <a:cs typeface="B Titr" pitchFamily="2" charset="-78"/>
              </a:rPr>
              <a:t> از بندگان ستم </a:t>
            </a:r>
            <a:r>
              <a:rPr lang="fa-IR" sz="2000" dirty="0" err="1">
                <a:solidFill>
                  <a:prstClr val="black"/>
                </a:solidFill>
                <a:cs typeface="B Titr" pitchFamily="2" charset="-78"/>
              </a:rPr>
              <a:t>كرده</a:t>
            </a:r>
            <a:r>
              <a:rPr lang="fa-IR" sz="2000" dirty="0">
                <a:solidFill>
                  <a:prstClr val="black"/>
                </a:solidFill>
                <a:cs typeface="B Titr" pitchFamily="2" charset="-78"/>
              </a:rPr>
              <a:t> و </a:t>
            </a:r>
            <a:r>
              <a:rPr lang="fa-IR" sz="2000" dirty="0" err="1">
                <a:solidFill>
                  <a:prstClr val="black"/>
                </a:solidFill>
                <a:cs typeface="B Titr" pitchFamily="2" charset="-78"/>
              </a:rPr>
              <a:t>چيزى</a:t>
            </a:r>
            <a:r>
              <a:rPr lang="fa-IR" sz="2000" dirty="0">
                <a:solidFill>
                  <a:prstClr val="black"/>
                </a:solidFill>
                <a:cs typeface="B Titr" pitchFamily="2" charset="-78"/>
              </a:rPr>
              <a:t> را از مال </a:t>
            </a:r>
            <a:r>
              <a:rPr lang="fa-IR" sz="2000" dirty="0" err="1">
                <a:solidFill>
                  <a:prstClr val="black"/>
                </a:solidFill>
                <a:cs typeface="B Titr" pitchFamily="2" charset="-78"/>
              </a:rPr>
              <a:t>دنيا</a:t>
            </a:r>
            <a:r>
              <a:rPr lang="fa-IR" sz="2000" dirty="0">
                <a:solidFill>
                  <a:prstClr val="black"/>
                </a:solidFill>
                <a:cs typeface="B Titr" pitchFamily="2" charset="-78"/>
              </a:rPr>
              <a:t> غصب </a:t>
            </a:r>
            <a:r>
              <a:rPr lang="fa-IR" sz="2000" dirty="0" err="1">
                <a:solidFill>
                  <a:prstClr val="black"/>
                </a:solidFill>
                <a:cs typeface="B Titr" pitchFamily="2" charset="-78"/>
              </a:rPr>
              <a:t>كرده</a:t>
            </a:r>
            <a:r>
              <a:rPr lang="fa-IR" sz="2000" dirty="0">
                <a:solidFill>
                  <a:prstClr val="black"/>
                </a:solidFill>
                <a:cs typeface="B Titr" pitchFamily="2" charset="-78"/>
              </a:rPr>
              <a:t> باشم چطور </a:t>
            </a:r>
            <a:r>
              <a:rPr lang="fa-IR" sz="2000" dirty="0" err="1">
                <a:solidFill>
                  <a:prstClr val="black"/>
                </a:solidFill>
                <a:cs typeface="B Titr" pitchFamily="2" charset="-78"/>
              </a:rPr>
              <a:t>مى‏شود</a:t>
            </a:r>
            <a:r>
              <a:rPr lang="fa-IR" sz="2000" dirty="0">
                <a:solidFill>
                  <a:prstClr val="black"/>
                </a:solidFill>
                <a:cs typeface="B Titr" pitchFamily="2" charset="-78"/>
              </a:rPr>
              <a:t> بر </a:t>
            </a:r>
            <a:r>
              <a:rPr lang="fa-IR" sz="2000" dirty="0" err="1">
                <a:solidFill>
                  <a:prstClr val="black"/>
                </a:solidFill>
                <a:cs typeface="B Titr" pitchFamily="2" charset="-78"/>
              </a:rPr>
              <a:t>كسى</a:t>
            </a:r>
            <a:r>
              <a:rPr lang="fa-IR" sz="2000" dirty="0">
                <a:solidFill>
                  <a:prstClr val="black"/>
                </a:solidFill>
                <a:cs typeface="B Titr" pitchFamily="2" charset="-78"/>
              </a:rPr>
              <a:t> ستم </a:t>
            </a:r>
            <a:r>
              <a:rPr lang="fa-IR" sz="2000" dirty="0" err="1">
                <a:solidFill>
                  <a:prstClr val="black"/>
                </a:solidFill>
                <a:cs typeface="B Titr" pitchFamily="2" charset="-78"/>
              </a:rPr>
              <a:t>كنم</a:t>
            </a:r>
            <a:r>
              <a:rPr lang="fa-IR" sz="2000" dirty="0">
                <a:solidFill>
                  <a:prstClr val="black"/>
                </a:solidFill>
                <a:cs typeface="B Titr" pitchFamily="2" charset="-78"/>
              </a:rPr>
              <a:t> </a:t>
            </a:r>
            <a:r>
              <a:rPr lang="fa-IR" sz="2000" dirty="0" err="1">
                <a:solidFill>
                  <a:prstClr val="black"/>
                </a:solidFill>
                <a:cs typeface="B Titr" pitchFamily="2" charset="-78"/>
              </a:rPr>
              <a:t>براى</a:t>
            </a:r>
            <a:r>
              <a:rPr lang="fa-IR" sz="2000" dirty="0">
                <a:solidFill>
                  <a:prstClr val="black"/>
                </a:solidFill>
                <a:cs typeface="B Titr" pitchFamily="2" charset="-78"/>
              </a:rPr>
              <a:t> </a:t>
            </a:r>
            <a:r>
              <a:rPr lang="fa-IR" sz="2000" dirty="0" err="1">
                <a:solidFill>
                  <a:prstClr val="black"/>
                </a:solidFill>
                <a:cs typeface="B Titr" pitchFamily="2" charset="-78"/>
              </a:rPr>
              <a:t>نفسى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با شتاب و سرعت </a:t>
            </a:r>
            <a:r>
              <a:rPr lang="fa-IR" sz="2000" dirty="0" err="1">
                <a:solidFill>
                  <a:prstClr val="black"/>
                </a:solidFill>
                <a:cs typeface="B Titr" pitchFamily="2" charset="-78"/>
              </a:rPr>
              <a:t>بسوى</a:t>
            </a:r>
            <a:r>
              <a:rPr lang="fa-IR" sz="2000" dirty="0">
                <a:solidFill>
                  <a:prstClr val="black"/>
                </a:solidFill>
                <a:cs typeface="B Titr" pitchFamily="2" charset="-78"/>
              </a:rPr>
              <a:t> </a:t>
            </a:r>
            <a:r>
              <a:rPr lang="fa-IR" sz="2000" dirty="0" err="1">
                <a:solidFill>
                  <a:prstClr val="black"/>
                </a:solidFill>
                <a:cs typeface="B Titr" pitchFamily="2" charset="-78"/>
              </a:rPr>
              <a:t>نابودى</a:t>
            </a:r>
            <a:r>
              <a:rPr lang="fa-IR" sz="2000" dirty="0">
                <a:solidFill>
                  <a:prstClr val="black"/>
                </a:solidFill>
                <a:cs typeface="B Titr" pitchFamily="2" charset="-78"/>
              </a:rPr>
              <a:t> </a:t>
            </a:r>
            <a:r>
              <a:rPr lang="fa-IR" sz="2000" dirty="0" err="1">
                <a:solidFill>
                  <a:prstClr val="black"/>
                </a:solidFill>
                <a:cs typeface="B Titr" pitchFamily="2" charset="-78"/>
              </a:rPr>
              <a:t>ميگرايد</a:t>
            </a:r>
            <a:r>
              <a:rPr lang="fa-IR" sz="2000" dirty="0">
                <a:solidFill>
                  <a:prstClr val="black"/>
                </a:solidFill>
                <a:cs typeface="B Titr" pitchFamily="2" charset="-78"/>
              </a:rPr>
              <a:t> و </a:t>
            </a:r>
            <a:r>
              <a:rPr lang="fa-IR" sz="2000" dirty="0" err="1">
                <a:solidFill>
                  <a:prstClr val="black"/>
                </a:solidFill>
                <a:cs typeface="B Titr" pitchFamily="2" charset="-78"/>
              </a:rPr>
              <a:t>ساليان</a:t>
            </a:r>
            <a:r>
              <a:rPr lang="fa-IR" sz="2000" dirty="0">
                <a:solidFill>
                  <a:prstClr val="black"/>
                </a:solidFill>
                <a:cs typeface="B Titr" pitchFamily="2" charset="-78"/>
              </a:rPr>
              <a:t> دراز در </a:t>
            </a:r>
            <a:r>
              <a:rPr lang="fa-IR" sz="2000" dirty="0" err="1">
                <a:solidFill>
                  <a:prstClr val="black"/>
                </a:solidFill>
                <a:cs typeface="B Titr" pitchFamily="2" charset="-78"/>
              </a:rPr>
              <a:t>زير</a:t>
            </a:r>
            <a:r>
              <a:rPr lang="fa-IR" sz="2000" dirty="0">
                <a:solidFill>
                  <a:prstClr val="black"/>
                </a:solidFill>
                <a:cs typeface="B Titr" pitchFamily="2" charset="-78"/>
              </a:rPr>
              <a:t> </a:t>
            </a:r>
            <a:r>
              <a:rPr lang="fa-IR" sz="2000" dirty="0" err="1">
                <a:solidFill>
                  <a:prstClr val="black"/>
                </a:solidFill>
                <a:cs typeface="B Titr" pitchFamily="2" charset="-78"/>
              </a:rPr>
              <a:t>خاكها</a:t>
            </a:r>
            <a:r>
              <a:rPr lang="fa-IR" sz="2000" dirty="0">
                <a:solidFill>
                  <a:prstClr val="black"/>
                </a:solidFill>
                <a:cs typeface="B Titr" pitchFamily="2" charset="-78"/>
              </a:rPr>
              <a:t> </a:t>
            </a:r>
            <a:r>
              <a:rPr lang="fa-IR" sz="2000" dirty="0" err="1">
                <a:solidFill>
                  <a:prstClr val="black"/>
                </a:solidFill>
                <a:cs typeface="B Titr" pitchFamily="2" charset="-78"/>
              </a:rPr>
              <a:t>ميماند</a:t>
            </a:r>
            <a:r>
              <a:rPr lang="fa-IR" sz="2000" dirty="0">
                <a:solidFill>
                  <a:prstClr val="black"/>
                </a:solidFill>
                <a:cs typeface="B Titr" pitchFamily="2" charset="-78"/>
              </a:rPr>
              <a:t>. </a:t>
            </a:r>
            <a:r>
              <a:rPr lang="fa-IR" sz="2000" dirty="0">
                <a:solidFill>
                  <a:srgbClr val="FF0000"/>
                </a:solidFill>
                <a:cs typeface="B Titr" pitchFamily="2" charset="-78"/>
              </a:rPr>
              <a:t>بخدا سوگند </a:t>
            </a:r>
            <a:r>
              <a:rPr lang="fa-IR" sz="2000" dirty="0">
                <a:solidFill>
                  <a:prstClr val="black"/>
                </a:solidFill>
                <a:cs typeface="B Titr" pitchFamily="2" charset="-78"/>
              </a:rPr>
              <a:t>برادرم </a:t>
            </a:r>
            <a:r>
              <a:rPr lang="fa-IR" sz="2000" dirty="0" err="1">
                <a:solidFill>
                  <a:prstClr val="black"/>
                </a:solidFill>
                <a:cs typeface="B Titr" pitchFamily="2" charset="-78"/>
              </a:rPr>
              <a:t>عقيل</a:t>
            </a:r>
            <a:r>
              <a:rPr lang="fa-IR" sz="2000" dirty="0">
                <a:solidFill>
                  <a:prstClr val="black"/>
                </a:solidFill>
                <a:cs typeface="B Titr" pitchFamily="2" charset="-78"/>
              </a:rPr>
              <a:t> را </a:t>
            </a:r>
            <a:r>
              <a:rPr lang="fa-IR" sz="2000" dirty="0" err="1">
                <a:solidFill>
                  <a:prstClr val="black"/>
                </a:solidFill>
                <a:cs typeface="B Titr" pitchFamily="2" charset="-78"/>
              </a:rPr>
              <a:t>ديدم</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در </a:t>
            </a:r>
            <a:r>
              <a:rPr lang="fa-IR" sz="2000" dirty="0" err="1">
                <a:solidFill>
                  <a:prstClr val="black"/>
                </a:solidFill>
                <a:cs typeface="B Titr" pitchFamily="2" charset="-78"/>
              </a:rPr>
              <a:t>نهايت</a:t>
            </a:r>
            <a:r>
              <a:rPr lang="fa-IR" sz="2000" dirty="0">
                <a:solidFill>
                  <a:prstClr val="black"/>
                </a:solidFill>
                <a:cs typeface="B Titr" pitchFamily="2" charset="-78"/>
              </a:rPr>
              <a:t> فقر و </a:t>
            </a:r>
            <a:r>
              <a:rPr lang="fa-IR" sz="2000" dirty="0" err="1">
                <a:solidFill>
                  <a:prstClr val="black"/>
                </a:solidFill>
                <a:cs typeface="B Titr" pitchFamily="2" charset="-78"/>
              </a:rPr>
              <a:t>تنگدستى</a:t>
            </a:r>
            <a:r>
              <a:rPr lang="fa-IR" sz="2000" dirty="0">
                <a:solidFill>
                  <a:prstClr val="black"/>
                </a:solidFill>
                <a:cs typeface="B Titr" pitchFamily="2" charset="-78"/>
              </a:rPr>
              <a:t> و </a:t>
            </a:r>
            <a:r>
              <a:rPr lang="fa-IR" sz="2000" dirty="0" err="1">
                <a:solidFill>
                  <a:prstClr val="black"/>
                </a:solidFill>
                <a:cs typeface="B Titr" pitchFamily="2" charset="-78"/>
              </a:rPr>
              <a:t>پريشانى</a:t>
            </a:r>
            <a:r>
              <a:rPr lang="fa-IR" sz="2000" dirty="0">
                <a:solidFill>
                  <a:prstClr val="black"/>
                </a:solidFill>
                <a:cs typeface="B Titr" pitchFamily="2" charset="-78"/>
              </a:rPr>
              <a:t> سه </a:t>
            </a:r>
            <a:r>
              <a:rPr lang="fa-IR" sz="2000" dirty="0" err="1">
                <a:solidFill>
                  <a:prstClr val="black"/>
                </a:solidFill>
                <a:cs typeface="B Titr" pitchFamily="2" charset="-78"/>
              </a:rPr>
              <a:t>كيلو</a:t>
            </a:r>
            <a:r>
              <a:rPr lang="fa-IR" sz="2000" dirty="0">
                <a:solidFill>
                  <a:prstClr val="black"/>
                </a:solidFill>
                <a:cs typeface="B Titr" pitchFamily="2" charset="-78"/>
              </a:rPr>
              <a:t> گندم از </a:t>
            </a:r>
            <a:r>
              <a:rPr lang="fa-IR" sz="2000" dirty="0" err="1">
                <a:solidFill>
                  <a:prstClr val="black"/>
                </a:solidFill>
                <a:cs typeface="B Titr" pitchFamily="2" charset="-78"/>
              </a:rPr>
              <a:t>بيت</a:t>
            </a:r>
            <a:r>
              <a:rPr lang="fa-IR" sz="2000" dirty="0">
                <a:solidFill>
                  <a:prstClr val="black"/>
                </a:solidFill>
                <a:cs typeface="B Titr" pitchFamily="2" charset="-78"/>
              </a:rPr>
              <a:t> </a:t>
            </a:r>
            <a:r>
              <a:rPr lang="fa-IR" sz="2000" dirty="0" err="1">
                <a:solidFill>
                  <a:prstClr val="black"/>
                </a:solidFill>
                <a:cs typeface="B Titr" pitchFamily="2" charset="-78"/>
              </a:rPr>
              <a:t>المال</a:t>
            </a:r>
            <a:r>
              <a:rPr lang="fa-IR" sz="2000" dirty="0">
                <a:solidFill>
                  <a:prstClr val="black"/>
                </a:solidFill>
                <a:cs typeface="B Titr" pitchFamily="2" charset="-78"/>
              </a:rPr>
              <a:t> و حق مردم از من خواست و </a:t>
            </a:r>
            <a:r>
              <a:rPr lang="fa-IR" sz="2000" dirty="0" err="1">
                <a:solidFill>
                  <a:prstClr val="black"/>
                </a:solidFill>
                <a:cs typeface="B Titr" pitchFamily="2" charset="-78"/>
              </a:rPr>
              <a:t>نيز</a:t>
            </a:r>
            <a:r>
              <a:rPr lang="fa-IR" sz="2000" dirty="0">
                <a:solidFill>
                  <a:prstClr val="black"/>
                </a:solidFill>
                <a:cs typeface="B Titr" pitchFamily="2" charset="-78"/>
              </a:rPr>
              <a:t> </a:t>
            </a:r>
            <a:r>
              <a:rPr lang="fa-IR" sz="2000" dirty="0" err="1">
                <a:solidFill>
                  <a:prstClr val="black"/>
                </a:solidFill>
                <a:cs typeface="B Titr" pitchFamily="2" charset="-78"/>
              </a:rPr>
              <a:t>كودكان</a:t>
            </a:r>
            <a:r>
              <a:rPr lang="fa-IR" sz="2000" dirty="0">
                <a:solidFill>
                  <a:prstClr val="black"/>
                </a:solidFill>
                <a:cs typeface="B Titr" pitchFamily="2" charset="-78"/>
              </a:rPr>
              <a:t> او را از </a:t>
            </a:r>
            <a:r>
              <a:rPr lang="fa-IR" sz="2000" dirty="0" err="1">
                <a:solidFill>
                  <a:prstClr val="black"/>
                </a:solidFill>
                <a:cs typeface="B Titr" pitchFamily="2" charset="-78"/>
              </a:rPr>
              <a:t>پريشانى</a:t>
            </a:r>
            <a:r>
              <a:rPr lang="fa-IR" sz="2000" dirty="0">
                <a:solidFill>
                  <a:prstClr val="black"/>
                </a:solidFill>
                <a:cs typeface="B Titr" pitchFamily="2" charset="-78"/>
              </a:rPr>
              <a:t> </a:t>
            </a:r>
            <a:r>
              <a:rPr lang="fa-IR" sz="2000" dirty="0" err="1">
                <a:solidFill>
                  <a:prstClr val="black"/>
                </a:solidFill>
                <a:cs typeface="B Titr" pitchFamily="2" charset="-78"/>
              </a:rPr>
              <a:t>ديدم</a:t>
            </a:r>
            <a:r>
              <a:rPr lang="fa-IR" sz="2000" dirty="0">
                <a:solidFill>
                  <a:prstClr val="black"/>
                </a:solidFill>
                <a:cs typeface="B Titr" pitchFamily="2" charset="-78"/>
              </a:rPr>
              <a:t> با </a:t>
            </a:r>
            <a:r>
              <a:rPr lang="fa-IR" sz="2000" dirty="0" err="1">
                <a:solidFill>
                  <a:prstClr val="black"/>
                </a:solidFill>
                <a:cs typeface="B Titr" pitchFamily="2" charset="-78"/>
              </a:rPr>
              <a:t>موهاى</a:t>
            </a:r>
            <a:r>
              <a:rPr lang="fa-IR" sz="2000" dirty="0">
                <a:solidFill>
                  <a:prstClr val="black"/>
                </a:solidFill>
                <a:cs typeface="B Titr" pitchFamily="2" charset="-78"/>
              </a:rPr>
              <a:t> غبار آلود و </a:t>
            </a:r>
            <a:r>
              <a:rPr lang="fa-IR" sz="2000" dirty="0" err="1">
                <a:solidFill>
                  <a:prstClr val="black"/>
                </a:solidFill>
                <a:cs typeface="B Titr" pitchFamily="2" charset="-78"/>
              </a:rPr>
              <a:t>رنگهاى</a:t>
            </a:r>
            <a:r>
              <a:rPr lang="fa-IR" sz="2000" dirty="0">
                <a:solidFill>
                  <a:prstClr val="black"/>
                </a:solidFill>
                <a:cs typeface="B Titr" pitchFamily="2" charset="-78"/>
              </a:rPr>
              <a:t> </a:t>
            </a:r>
            <a:r>
              <a:rPr lang="fa-IR" sz="2000" dirty="0" err="1">
                <a:solidFill>
                  <a:prstClr val="black"/>
                </a:solidFill>
                <a:cs typeface="B Titr" pitchFamily="2" charset="-78"/>
              </a:rPr>
              <a:t>تيره</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a:t>
            </a:r>
            <a:r>
              <a:rPr lang="fa-IR" sz="2000" dirty="0" err="1">
                <a:solidFill>
                  <a:prstClr val="black"/>
                </a:solidFill>
                <a:cs typeface="B Titr" pitchFamily="2" charset="-78"/>
              </a:rPr>
              <a:t>گويا</a:t>
            </a:r>
            <a:r>
              <a:rPr lang="fa-IR" sz="2000" dirty="0">
                <a:solidFill>
                  <a:prstClr val="black"/>
                </a:solidFill>
                <a:cs typeface="B Titr" pitchFamily="2" charset="-78"/>
              </a:rPr>
              <a:t> صورتشان را با </a:t>
            </a:r>
            <a:r>
              <a:rPr lang="fa-IR" sz="2000" dirty="0" err="1">
                <a:solidFill>
                  <a:prstClr val="black"/>
                </a:solidFill>
                <a:cs typeface="B Titr" pitchFamily="2" charset="-78"/>
              </a:rPr>
              <a:t>نيل</a:t>
            </a:r>
            <a:r>
              <a:rPr lang="fa-IR" sz="2000" dirty="0">
                <a:solidFill>
                  <a:prstClr val="black"/>
                </a:solidFill>
                <a:cs typeface="B Titr" pitchFamily="2" charset="-78"/>
              </a:rPr>
              <a:t> رنگ </a:t>
            </a:r>
            <a:r>
              <a:rPr lang="fa-IR" sz="2000" dirty="0" err="1">
                <a:solidFill>
                  <a:prstClr val="black"/>
                </a:solidFill>
                <a:cs typeface="B Titr" pitchFamily="2" charset="-78"/>
              </a:rPr>
              <a:t>نموده‏اند</a:t>
            </a:r>
            <a:r>
              <a:rPr lang="fa-IR" sz="2000" dirty="0">
                <a:solidFill>
                  <a:prstClr val="black"/>
                </a:solidFill>
                <a:cs typeface="B Titr" pitchFamily="2" charset="-78"/>
              </a:rPr>
              <a:t> برادرم </a:t>
            </a:r>
            <a:r>
              <a:rPr lang="fa-IR" sz="2000" dirty="0" err="1">
                <a:solidFill>
                  <a:prstClr val="black"/>
                </a:solidFill>
                <a:cs typeface="B Titr" pitchFamily="2" charset="-78"/>
              </a:rPr>
              <a:t>عقيل</a:t>
            </a:r>
            <a:r>
              <a:rPr lang="fa-IR" sz="2000" dirty="0">
                <a:solidFill>
                  <a:prstClr val="black"/>
                </a:solidFill>
                <a:cs typeface="B Titr" pitchFamily="2" charset="-78"/>
              </a:rPr>
              <a:t> </a:t>
            </a:r>
            <a:r>
              <a:rPr lang="fa-IR" sz="2000" dirty="0" err="1">
                <a:solidFill>
                  <a:prstClr val="black"/>
                </a:solidFill>
                <a:cs typeface="B Titr" pitchFamily="2" charset="-78"/>
              </a:rPr>
              <a:t>براى</a:t>
            </a:r>
            <a:r>
              <a:rPr lang="fa-IR" sz="2000" dirty="0">
                <a:solidFill>
                  <a:prstClr val="black"/>
                </a:solidFill>
                <a:cs typeface="B Titr" pitchFamily="2" charset="-78"/>
              </a:rPr>
              <a:t> خواسته </a:t>
            </a:r>
            <a:r>
              <a:rPr lang="fa-IR" sz="2000" dirty="0" err="1">
                <a:solidFill>
                  <a:prstClr val="black"/>
                </a:solidFill>
                <a:cs typeface="B Titr" pitchFamily="2" charset="-78"/>
              </a:rPr>
              <a:t>خويش</a:t>
            </a:r>
            <a:r>
              <a:rPr lang="fa-IR" sz="2000" dirty="0">
                <a:solidFill>
                  <a:prstClr val="black"/>
                </a:solidFill>
                <a:cs typeface="B Titr" pitchFamily="2" charset="-78"/>
              </a:rPr>
              <a:t> </a:t>
            </a:r>
            <a:r>
              <a:rPr lang="fa-IR" sz="2000" dirty="0" err="1">
                <a:solidFill>
                  <a:prstClr val="black"/>
                </a:solidFill>
                <a:cs typeface="B Titr" pitchFamily="2" charset="-78"/>
              </a:rPr>
              <a:t>تأكيد</a:t>
            </a:r>
            <a:r>
              <a:rPr lang="fa-IR" sz="2000" dirty="0">
                <a:solidFill>
                  <a:prstClr val="black"/>
                </a:solidFill>
                <a:cs typeface="B Titr" pitchFamily="2" charset="-78"/>
              </a:rPr>
              <a:t> و اصرار </a:t>
            </a:r>
            <a:r>
              <a:rPr lang="fa-IR" sz="2000" dirty="0" err="1">
                <a:solidFill>
                  <a:prstClr val="black"/>
                </a:solidFill>
                <a:cs typeface="B Titr" pitchFamily="2" charset="-78"/>
              </a:rPr>
              <a:t>ميكرد</a:t>
            </a:r>
            <a:r>
              <a:rPr lang="fa-IR" sz="2000" dirty="0">
                <a:solidFill>
                  <a:prstClr val="black"/>
                </a:solidFill>
                <a:cs typeface="B Titr" pitchFamily="2" charset="-78"/>
              </a:rPr>
              <a:t> من هم گفتار او را گوش </a:t>
            </a:r>
            <a:r>
              <a:rPr lang="fa-IR" sz="2000" dirty="0" err="1">
                <a:solidFill>
                  <a:prstClr val="black"/>
                </a:solidFill>
                <a:cs typeface="B Titr" pitchFamily="2" charset="-78"/>
              </a:rPr>
              <a:t>ميدادم</a:t>
            </a:r>
            <a:r>
              <a:rPr lang="fa-IR" sz="2000" dirty="0">
                <a:solidFill>
                  <a:prstClr val="black"/>
                </a:solidFill>
                <a:cs typeface="B Titr" pitchFamily="2" charset="-78"/>
              </a:rPr>
              <a:t> او گمان </a:t>
            </a:r>
            <a:r>
              <a:rPr lang="fa-IR" sz="2000" dirty="0" err="1">
                <a:solidFill>
                  <a:prstClr val="black"/>
                </a:solidFill>
                <a:cs typeface="B Titr" pitchFamily="2" charset="-78"/>
              </a:rPr>
              <a:t>ميكرد</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من </a:t>
            </a:r>
            <a:r>
              <a:rPr lang="fa-IR" sz="2000" dirty="0" err="1">
                <a:solidFill>
                  <a:prstClr val="black"/>
                </a:solidFill>
                <a:cs typeface="B Titr" pitchFamily="2" charset="-78"/>
              </a:rPr>
              <a:t>دينم</a:t>
            </a:r>
            <a:r>
              <a:rPr lang="fa-IR" sz="2000" dirty="0">
                <a:solidFill>
                  <a:prstClr val="black"/>
                </a:solidFill>
                <a:cs typeface="B Titr" pitchFamily="2" charset="-78"/>
              </a:rPr>
              <a:t> را به او فروخته و از روش </a:t>
            </a:r>
            <a:r>
              <a:rPr lang="fa-IR" sz="2000" dirty="0" err="1">
                <a:solidFill>
                  <a:prstClr val="black"/>
                </a:solidFill>
                <a:cs typeface="B Titr" pitchFamily="2" charset="-78"/>
              </a:rPr>
              <a:t>دادگرى</a:t>
            </a:r>
            <a:r>
              <a:rPr lang="fa-IR" sz="2000" dirty="0">
                <a:solidFill>
                  <a:prstClr val="black"/>
                </a:solidFill>
                <a:cs typeface="B Titr" pitchFamily="2" charset="-78"/>
              </a:rPr>
              <a:t> </a:t>
            </a:r>
            <a:r>
              <a:rPr lang="fa-IR" sz="2000" dirty="0" err="1">
                <a:solidFill>
                  <a:prstClr val="black"/>
                </a:solidFill>
                <a:cs typeface="B Titr" pitchFamily="2" charset="-78"/>
              </a:rPr>
              <a:t>خويش</a:t>
            </a:r>
            <a:r>
              <a:rPr lang="fa-IR" sz="2000" dirty="0">
                <a:solidFill>
                  <a:prstClr val="black"/>
                </a:solidFill>
                <a:cs typeface="B Titr" pitchFamily="2" charset="-78"/>
              </a:rPr>
              <a:t> دست برداشته و دنبال </a:t>
            </a:r>
            <a:r>
              <a:rPr lang="fa-IR" sz="2000" dirty="0" err="1">
                <a:solidFill>
                  <a:prstClr val="black"/>
                </a:solidFill>
                <a:cs typeface="B Titr" pitchFamily="2" charset="-78"/>
              </a:rPr>
              <a:t>خواسته‏ى</a:t>
            </a:r>
            <a:r>
              <a:rPr lang="fa-IR" sz="2000" dirty="0">
                <a:solidFill>
                  <a:prstClr val="black"/>
                </a:solidFill>
                <a:cs typeface="B Titr" pitchFamily="2" charset="-78"/>
              </a:rPr>
              <a:t> او </a:t>
            </a:r>
            <a:r>
              <a:rPr lang="fa-IR" sz="2000" dirty="0" err="1">
                <a:solidFill>
                  <a:prstClr val="black"/>
                </a:solidFill>
                <a:cs typeface="B Titr" pitchFamily="2" charset="-78"/>
              </a:rPr>
              <a:t>ميروم</a:t>
            </a:r>
            <a:r>
              <a:rPr lang="fa-IR" sz="2000" dirty="0">
                <a:solidFill>
                  <a:prstClr val="black"/>
                </a:solidFill>
                <a:cs typeface="B Titr" pitchFamily="2" charset="-78"/>
              </a:rPr>
              <a:t>. سپس </a:t>
            </a:r>
            <a:r>
              <a:rPr lang="fa-IR" sz="2000" dirty="0" err="1">
                <a:solidFill>
                  <a:prstClr val="black"/>
                </a:solidFill>
                <a:cs typeface="B Titr" pitchFamily="2" charset="-78"/>
              </a:rPr>
              <a:t>آهنى</a:t>
            </a:r>
            <a:r>
              <a:rPr lang="fa-IR" sz="2000" dirty="0">
                <a:solidFill>
                  <a:prstClr val="black"/>
                </a:solidFill>
                <a:cs typeface="B Titr" pitchFamily="2" charset="-78"/>
              </a:rPr>
              <a:t> را سرخ </a:t>
            </a:r>
            <a:r>
              <a:rPr lang="fa-IR" sz="2000" dirty="0" err="1">
                <a:solidFill>
                  <a:prstClr val="black"/>
                </a:solidFill>
                <a:cs typeface="B Titr" pitchFamily="2" charset="-78"/>
              </a:rPr>
              <a:t>كرده</a:t>
            </a:r>
            <a:r>
              <a:rPr lang="fa-IR" sz="2000" dirty="0">
                <a:solidFill>
                  <a:prstClr val="black"/>
                </a:solidFill>
                <a:cs typeface="B Titr" pitchFamily="2" charset="-78"/>
              </a:rPr>
              <a:t> </a:t>
            </a:r>
            <a:r>
              <a:rPr lang="fa-IR" sz="2000" dirty="0" err="1">
                <a:solidFill>
                  <a:prstClr val="black"/>
                </a:solidFill>
                <a:cs typeface="B Titr" pitchFamily="2" charset="-78"/>
              </a:rPr>
              <a:t>نزديكش</a:t>
            </a:r>
            <a:r>
              <a:rPr lang="fa-IR" sz="2000" dirty="0">
                <a:solidFill>
                  <a:prstClr val="black"/>
                </a:solidFill>
                <a:cs typeface="B Titr" pitchFamily="2" charset="-78"/>
              </a:rPr>
              <a:t> بردم تا عبرت </a:t>
            </a:r>
            <a:r>
              <a:rPr lang="fa-IR" sz="2000" dirty="0" err="1">
                <a:solidFill>
                  <a:prstClr val="black"/>
                </a:solidFill>
                <a:cs typeface="B Titr" pitchFamily="2" charset="-78"/>
              </a:rPr>
              <a:t>بگيرد</a:t>
            </a:r>
            <a:r>
              <a:rPr lang="fa-IR" sz="2000" dirty="0">
                <a:solidFill>
                  <a:prstClr val="black"/>
                </a:solidFill>
                <a:cs typeface="B Titr" pitchFamily="2" charset="-78"/>
              </a:rPr>
              <a:t> چنان از درد آن ناله و </a:t>
            </a:r>
            <a:r>
              <a:rPr lang="fa-IR" sz="2000" dirty="0" err="1">
                <a:solidFill>
                  <a:prstClr val="black"/>
                </a:solidFill>
                <a:cs typeface="B Titr" pitchFamily="2" charset="-78"/>
              </a:rPr>
              <a:t>شيون</a:t>
            </a:r>
            <a:r>
              <a:rPr lang="fa-IR" sz="2000" dirty="0">
                <a:solidFill>
                  <a:prstClr val="black"/>
                </a:solidFill>
                <a:cs typeface="B Titr" pitchFamily="2" charset="-78"/>
              </a:rPr>
              <a:t> </a:t>
            </a:r>
            <a:r>
              <a:rPr lang="fa-IR" sz="2000" dirty="0" err="1">
                <a:solidFill>
                  <a:prstClr val="black"/>
                </a:solidFill>
                <a:cs typeface="B Titr" pitchFamily="2" charset="-78"/>
              </a:rPr>
              <a:t>كرد</a:t>
            </a:r>
            <a:r>
              <a:rPr lang="fa-IR" sz="2000" dirty="0">
                <a:solidFill>
                  <a:prstClr val="black"/>
                </a:solidFill>
                <a:cs typeface="B Titr" pitchFamily="2" charset="-78"/>
              </a:rPr>
              <a:t> مانند ناله </a:t>
            </a:r>
            <a:r>
              <a:rPr lang="fa-IR" sz="2000" dirty="0" err="1">
                <a:solidFill>
                  <a:prstClr val="black"/>
                </a:solidFill>
                <a:cs typeface="B Titr" pitchFamily="2" charset="-78"/>
              </a:rPr>
              <a:t>بيمار</a:t>
            </a:r>
            <a:r>
              <a:rPr lang="fa-IR" sz="2000" dirty="0">
                <a:solidFill>
                  <a:prstClr val="black"/>
                </a:solidFill>
                <a:cs typeface="B Titr" pitchFamily="2" charset="-78"/>
              </a:rPr>
              <a:t> از درد </a:t>
            </a:r>
            <a:r>
              <a:rPr lang="fa-IR" sz="2000" dirty="0" err="1">
                <a:solidFill>
                  <a:prstClr val="black"/>
                </a:solidFill>
                <a:cs typeface="B Titr" pitchFamily="2" charset="-78"/>
              </a:rPr>
              <a:t>بسيار</a:t>
            </a:r>
            <a:r>
              <a:rPr lang="fa-IR" sz="2000" dirty="0">
                <a:solidFill>
                  <a:prstClr val="black"/>
                </a:solidFill>
                <a:cs typeface="B Titr" pitchFamily="2" charset="-78"/>
              </a:rPr>
              <a:t>، </a:t>
            </a:r>
            <a:r>
              <a:rPr lang="fa-IR" sz="2000" dirty="0" err="1">
                <a:solidFill>
                  <a:prstClr val="black"/>
                </a:solidFill>
                <a:cs typeface="B Titr" pitchFamily="2" charset="-78"/>
              </a:rPr>
              <a:t>نزديك</a:t>
            </a:r>
            <a:r>
              <a:rPr lang="fa-IR" sz="2000" dirty="0">
                <a:solidFill>
                  <a:prstClr val="black"/>
                </a:solidFill>
                <a:cs typeface="B Titr" pitchFamily="2" charset="-78"/>
              </a:rPr>
              <a:t> بود اندامش از حرارت آن بسوزد، بدو گفتم: </a:t>
            </a:r>
            <a:r>
              <a:rPr lang="fa-IR" sz="2000" dirty="0" err="1">
                <a:solidFill>
                  <a:prstClr val="black"/>
                </a:solidFill>
                <a:cs typeface="B Titr" pitchFamily="2" charset="-78"/>
              </a:rPr>
              <a:t>اى</a:t>
            </a:r>
            <a:r>
              <a:rPr lang="fa-IR" sz="2000" dirty="0">
                <a:solidFill>
                  <a:prstClr val="black"/>
                </a:solidFill>
                <a:cs typeface="B Titr" pitchFamily="2" charset="-78"/>
              </a:rPr>
              <a:t> </a:t>
            </a:r>
            <a:r>
              <a:rPr lang="fa-IR" sz="2000" dirty="0" err="1">
                <a:solidFill>
                  <a:prstClr val="black"/>
                </a:solidFill>
                <a:cs typeface="B Titr" pitchFamily="2" charset="-78"/>
              </a:rPr>
              <a:t>عقيل</a:t>
            </a:r>
            <a:r>
              <a:rPr lang="fa-IR" sz="2000" dirty="0">
                <a:solidFill>
                  <a:prstClr val="black"/>
                </a:solidFill>
                <a:cs typeface="B Titr" pitchFamily="2" charset="-78"/>
              </a:rPr>
              <a:t> مادران در </a:t>
            </a:r>
            <a:r>
              <a:rPr lang="fa-IR" sz="2000" dirty="0" err="1">
                <a:solidFill>
                  <a:prstClr val="black"/>
                </a:solidFill>
                <a:cs typeface="B Titr" pitchFamily="2" charset="-78"/>
              </a:rPr>
              <a:t>سوكت</a:t>
            </a:r>
            <a:r>
              <a:rPr lang="fa-IR" sz="2000" dirty="0">
                <a:solidFill>
                  <a:prstClr val="black"/>
                </a:solidFill>
                <a:cs typeface="B Titr" pitchFamily="2" charset="-78"/>
              </a:rPr>
              <a:t> </a:t>
            </a:r>
            <a:r>
              <a:rPr lang="fa-IR" sz="2000" dirty="0" err="1">
                <a:solidFill>
                  <a:prstClr val="black"/>
                </a:solidFill>
                <a:cs typeface="B Titr" pitchFamily="2" charset="-78"/>
              </a:rPr>
              <a:t>نشينند</a:t>
            </a:r>
            <a:r>
              <a:rPr lang="fa-IR" sz="2000" dirty="0">
                <a:solidFill>
                  <a:prstClr val="black"/>
                </a:solidFill>
                <a:cs typeface="B Titr" pitchFamily="2" charset="-78"/>
              </a:rPr>
              <a:t> از </a:t>
            </a:r>
            <a:r>
              <a:rPr lang="fa-IR" sz="2000" dirty="0" err="1">
                <a:solidFill>
                  <a:prstClr val="black"/>
                </a:solidFill>
                <a:cs typeface="B Titr" pitchFamily="2" charset="-78"/>
              </a:rPr>
              <a:t>پاره‏ى</a:t>
            </a:r>
            <a:r>
              <a:rPr lang="fa-IR" sz="2000" dirty="0">
                <a:solidFill>
                  <a:prstClr val="black"/>
                </a:solidFill>
                <a:cs typeface="B Titr" pitchFamily="2" charset="-78"/>
              </a:rPr>
              <a:t> </a:t>
            </a:r>
            <a:r>
              <a:rPr lang="fa-IR" sz="2000" dirty="0" err="1">
                <a:solidFill>
                  <a:prstClr val="black"/>
                </a:solidFill>
                <a:cs typeface="B Titr" pitchFamily="2" charset="-78"/>
              </a:rPr>
              <a:t>آهنى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a:t>
            </a:r>
            <a:r>
              <a:rPr lang="fa-IR" sz="2000" dirty="0" err="1">
                <a:solidFill>
                  <a:prstClr val="black"/>
                </a:solidFill>
                <a:cs typeface="B Titr" pitchFamily="2" charset="-78"/>
              </a:rPr>
              <a:t>انسانى</a:t>
            </a:r>
            <a:r>
              <a:rPr lang="fa-IR" sz="2000" dirty="0">
                <a:solidFill>
                  <a:prstClr val="black"/>
                </a:solidFill>
                <a:cs typeface="B Titr" pitchFamily="2" charset="-78"/>
              </a:rPr>
              <a:t> آن را </a:t>
            </a:r>
            <a:r>
              <a:rPr lang="fa-IR" sz="2000" dirty="0" err="1">
                <a:solidFill>
                  <a:prstClr val="black"/>
                </a:solidFill>
                <a:cs typeface="B Titr" pitchFamily="2" charset="-78"/>
              </a:rPr>
              <a:t>براى</a:t>
            </a:r>
            <a:r>
              <a:rPr lang="fa-IR" sz="2000" dirty="0">
                <a:solidFill>
                  <a:prstClr val="black"/>
                </a:solidFill>
                <a:cs typeface="B Titr" pitchFamily="2" charset="-78"/>
              </a:rPr>
              <a:t> </a:t>
            </a:r>
            <a:r>
              <a:rPr lang="fa-IR" sz="2000" dirty="0" err="1">
                <a:solidFill>
                  <a:prstClr val="black"/>
                </a:solidFill>
                <a:cs typeface="B Titr" pitchFamily="2" charset="-78"/>
              </a:rPr>
              <a:t>بازى</a:t>
            </a:r>
            <a:r>
              <a:rPr lang="fa-IR" sz="2000" dirty="0">
                <a:solidFill>
                  <a:prstClr val="black"/>
                </a:solidFill>
                <a:cs typeface="B Titr" pitchFamily="2" charset="-78"/>
              </a:rPr>
              <a:t> سرخ </a:t>
            </a:r>
            <a:r>
              <a:rPr lang="fa-IR" sz="2000" dirty="0" err="1">
                <a:solidFill>
                  <a:prstClr val="black"/>
                </a:solidFill>
                <a:cs typeface="B Titr" pitchFamily="2" charset="-78"/>
              </a:rPr>
              <a:t>كرده</a:t>
            </a:r>
            <a:r>
              <a:rPr lang="fa-IR" sz="2000" dirty="0">
                <a:solidFill>
                  <a:prstClr val="black"/>
                </a:solidFill>
                <a:cs typeface="B Titr" pitchFamily="2" charset="-78"/>
              </a:rPr>
              <a:t> </a:t>
            </a:r>
            <a:r>
              <a:rPr lang="fa-IR" sz="2000" dirty="0" err="1">
                <a:solidFill>
                  <a:prstClr val="black"/>
                </a:solidFill>
                <a:cs typeface="B Titr" pitchFamily="2" charset="-78"/>
              </a:rPr>
              <a:t>مينالى</a:t>
            </a:r>
            <a:r>
              <a:rPr lang="fa-IR" sz="2000" dirty="0">
                <a:solidFill>
                  <a:prstClr val="black"/>
                </a:solidFill>
                <a:cs typeface="B Titr" pitchFamily="2" charset="-78"/>
              </a:rPr>
              <a:t>؟ و من را </a:t>
            </a:r>
            <a:r>
              <a:rPr lang="fa-IR" sz="2000" dirty="0" err="1">
                <a:solidFill>
                  <a:prstClr val="black"/>
                </a:solidFill>
                <a:cs typeface="B Titr" pitchFamily="2" charset="-78"/>
              </a:rPr>
              <a:t>بسوى</a:t>
            </a:r>
            <a:r>
              <a:rPr lang="fa-IR" sz="2000" dirty="0">
                <a:solidFill>
                  <a:prstClr val="black"/>
                </a:solidFill>
                <a:cs typeface="B Titr" pitchFamily="2" charset="-78"/>
              </a:rPr>
              <a:t> </a:t>
            </a:r>
            <a:r>
              <a:rPr lang="fa-IR" sz="2000" dirty="0" err="1">
                <a:solidFill>
                  <a:prstClr val="black"/>
                </a:solidFill>
                <a:cs typeface="B Titr" pitchFamily="2" charset="-78"/>
              </a:rPr>
              <a:t>آتشى</a:t>
            </a:r>
            <a:r>
              <a:rPr lang="fa-IR" sz="2000" dirty="0">
                <a:solidFill>
                  <a:prstClr val="black"/>
                </a:solidFill>
                <a:cs typeface="B Titr" pitchFamily="2" charset="-78"/>
              </a:rPr>
              <a:t> </a:t>
            </a:r>
            <a:r>
              <a:rPr lang="fa-IR" sz="2000" dirty="0" err="1">
                <a:solidFill>
                  <a:prstClr val="black"/>
                </a:solidFill>
                <a:cs typeface="B Titr" pitchFamily="2" charset="-78"/>
              </a:rPr>
              <a:t>كه</a:t>
            </a:r>
            <a:r>
              <a:rPr lang="fa-IR" sz="2000" dirty="0">
                <a:solidFill>
                  <a:prstClr val="black"/>
                </a:solidFill>
                <a:cs typeface="B Titr" pitchFamily="2" charset="-78"/>
              </a:rPr>
              <a:t> قهر خدا آن را </a:t>
            </a:r>
            <a:r>
              <a:rPr lang="fa-IR" sz="2000" dirty="0" err="1">
                <a:solidFill>
                  <a:prstClr val="black"/>
                </a:solidFill>
                <a:cs typeface="B Titr" pitchFamily="2" charset="-78"/>
              </a:rPr>
              <a:t>برافروخته</a:t>
            </a:r>
            <a:r>
              <a:rPr lang="fa-IR" sz="2000" dirty="0">
                <a:solidFill>
                  <a:prstClr val="black"/>
                </a:solidFill>
                <a:cs typeface="B Titr" pitchFamily="2" charset="-78"/>
              </a:rPr>
              <a:t> </a:t>
            </a:r>
            <a:r>
              <a:rPr lang="fa-IR" sz="2000" dirty="0" err="1">
                <a:solidFill>
                  <a:prstClr val="black"/>
                </a:solidFill>
                <a:cs typeface="B Titr" pitchFamily="2" charset="-78"/>
              </a:rPr>
              <a:t>ميكشانى</a:t>
            </a:r>
            <a:r>
              <a:rPr lang="fa-IR" sz="2000" dirty="0">
                <a:solidFill>
                  <a:prstClr val="black"/>
                </a:solidFill>
                <a:cs typeface="B Titr" pitchFamily="2" charset="-78"/>
              </a:rPr>
              <a:t>؟ تو از </a:t>
            </a:r>
            <a:r>
              <a:rPr lang="fa-IR" sz="2000" dirty="0" err="1">
                <a:solidFill>
                  <a:prstClr val="black"/>
                </a:solidFill>
                <a:cs typeface="B Titr" pitchFamily="2" charset="-78"/>
              </a:rPr>
              <a:t>اين</a:t>
            </a:r>
            <a:r>
              <a:rPr lang="fa-IR" sz="2000" dirty="0">
                <a:solidFill>
                  <a:prstClr val="black"/>
                </a:solidFill>
                <a:cs typeface="B Titr" pitchFamily="2" charset="-78"/>
              </a:rPr>
              <a:t> رنج </a:t>
            </a:r>
            <a:r>
              <a:rPr lang="fa-IR" sz="2000" dirty="0" err="1">
                <a:solidFill>
                  <a:prstClr val="black"/>
                </a:solidFill>
                <a:cs typeface="B Titr" pitchFamily="2" charset="-78"/>
              </a:rPr>
              <a:t>اندك</a:t>
            </a:r>
            <a:r>
              <a:rPr lang="fa-IR" sz="2000" dirty="0">
                <a:solidFill>
                  <a:prstClr val="black"/>
                </a:solidFill>
                <a:cs typeface="B Titr" pitchFamily="2" charset="-78"/>
              </a:rPr>
              <a:t> </a:t>
            </a:r>
            <a:r>
              <a:rPr lang="fa-IR" sz="2000" dirty="0" err="1">
                <a:solidFill>
                  <a:prstClr val="black"/>
                </a:solidFill>
                <a:cs typeface="B Titr" pitchFamily="2" charset="-78"/>
              </a:rPr>
              <a:t>مينالى</a:t>
            </a:r>
            <a:r>
              <a:rPr lang="fa-IR" sz="2000" dirty="0">
                <a:solidFill>
                  <a:prstClr val="black"/>
                </a:solidFill>
                <a:cs typeface="B Titr" pitchFamily="2" charset="-78"/>
              </a:rPr>
              <a:t> </a:t>
            </a:r>
            <a:r>
              <a:rPr lang="fa-IR" sz="2000" dirty="0" err="1">
                <a:solidFill>
                  <a:prstClr val="black"/>
                </a:solidFill>
                <a:cs typeface="B Titr" pitchFamily="2" charset="-78"/>
              </a:rPr>
              <a:t>ولى</a:t>
            </a:r>
            <a:r>
              <a:rPr lang="fa-IR" sz="2000" dirty="0">
                <a:solidFill>
                  <a:prstClr val="black"/>
                </a:solidFill>
                <a:cs typeface="B Titr" pitchFamily="2" charset="-78"/>
              </a:rPr>
              <a:t> من از </a:t>
            </a:r>
            <a:r>
              <a:rPr lang="fa-IR" sz="2000" dirty="0" err="1">
                <a:solidFill>
                  <a:prstClr val="black"/>
                </a:solidFill>
                <a:cs typeface="B Titr" pitchFamily="2" charset="-78"/>
              </a:rPr>
              <a:t>گرمى</a:t>
            </a:r>
            <a:r>
              <a:rPr lang="fa-IR" sz="2000" dirty="0">
                <a:solidFill>
                  <a:prstClr val="black"/>
                </a:solidFill>
                <a:cs typeface="B Titr" pitchFamily="2" charset="-78"/>
              </a:rPr>
              <a:t> آتش دوزخ </a:t>
            </a:r>
            <a:r>
              <a:rPr lang="fa-IR" sz="2000" dirty="0" err="1">
                <a:solidFill>
                  <a:prstClr val="black"/>
                </a:solidFill>
                <a:cs typeface="B Titr" pitchFamily="2" charset="-78"/>
              </a:rPr>
              <a:t>مينالم</a:t>
            </a:r>
            <a:r>
              <a:rPr lang="fa-IR" sz="2000" dirty="0">
                <a:solidFill>
                  <a:prstClr val="black"/>
                </a:solidFill>
                <a:cs typeface="B Titr" pitchFamily="2" charset="-78"/>
              </a:rPr>
              <a:t>؟</a:t>
            </a:r>
          </a:p>
        </p:txBody>
      </p:sp>
    </p:spTree>
    <p:extLst>
      <p:ext uri="{BB962C8B-B14F-4D97-AF65-F5344CB8AC3E}">
        <p14:creationId xmlns:p14="http://schemas.microsoft.com/office/powerpoint/2010/main" val="3509144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4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7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4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76200" y="76200"/>
            <a:ext cx="8991600" cy="6781800"/>
          </a:xfrm>
          <a:prstGeom prst="roundRect">
            <a:avLst>
              <a:gd name="adj" fmla="val 5504"/>
            </a:avLst>
          </a:prstGeom>
          <a:ln w="76200">
            <a:noFill/>
          </a:ln>
          <a:effectLst>
            <a:glow rad="101600">
              <a:schemeClr val="bg1">
                <a:alpha val="60000"/>
              </a:schemeClr>
            </a:glow>
            <a:outerShdw blurRad="95000" rotWithShape="0">
              <a:srgbClr val="000000">
                <a:alpha val="50000"/>
              </a:srgbClr>
            </a:outerShdw>
            <a:softEdge rad="63500"/>
          </a:effectLst>
        </p:spPr>
        <p:style>
          <a:lnRef idx="1">
            <a:schemeClr val="accent6"/>
          </a:lnRef>
          <a:fillRef idx="2">
            <a:schemeClr val="accent6"/>
          </a:fillRef>
          <a:effectRef idx="1">
            <a:schemeClr val="accent6"/>
          </a:effectRef>
          <a:fontRef idx="minor">
            <a:schemeClr val="dk1"/>
          </a:fontRef>
        </p:style>
        <p:txBody>
          <a:bodyPr rtlCol="1" anchor="ctr"/>
          <a:lstStyle/>
          <a:p>
            <a:pPr algn="ctr" rtl="1"/>
            <a:r>
              <a:rPr lang="fa-IR" sz="4800" b="1" dirty="0" smtClean="0">
                <a:solidFill>
                  <a:prstClr val="black"/>
                </a:solidFill>
                <a:cs typeface="B Titr" pitchFamily="2" charset="-78"/>
              </a:rPr>
              <a:t>5- </a:t>
            </a:r>
            <a:r>
              <a:rPr lang="fa-IR" sz="4800" b="1" dirty="0" err="1">
                <a:solidFill>
                  <a:prstClr val="black"/>
                </a:solidFill>
                <a:cs typeface="B Titr" pitchFamily="2" charset="-78"/>
              </a:rPr>
              <a:t>بي</a:t>
            </a:r>
            <a:r>
              <a:rPr lang="fa-IR" sz="4800" b="1" dirty="0">
                <a:solidFill>
                  <a:prstClr val="black"/>
                </a:solidFill>
                <a:cs typeface="B Titr" pitchFamily="2" charset="-78"/>
              </a:rPr>
              <a:t>‌ </a:t>
            </a:r>
            <a:r>
              <a:rPr lang="fa-IR" sz="4800" b="1" dirty="0" err="1">
                <a:solidFill>
                  <a:prstClr val="black"/>
                </a:solidFill>
                <a:cs typeface="B Titr" pitchFamily="2" charset="-78"/>
              </a:rPr>
              <a:t>تفاوتي</a:t>
            </a:r>
            <a:r>
              <a:rPr lang="fa-IR" sz="4800" b="1" dirty="0">
                <a:solidFill>
                  <a:prstClr val="black"/>
                </a:solidFill>
                <a:cs typeface="B Titr" pitchFamily="2" charset="-78"/>
              </a:rPr>
              <a:t> نسبت به </a:t>
            </a:r>
            <a:r>
              <a:rPr lang="fa-IR" sz="4800" b="1" dirty="0" err="1">
                <a:solidFill>
                  <a:prstClr val="black"/>
                </a:solidFill>
                <a:cs typeface="B Titr" pitchFamily="2" charset="-78"/>
              </a:rPr>
              <a:t>محرومين</a:t>
            </a:r>
            <a:r>
              <a:rPr lang="fa-IR" sz="4800" b="1" dirty="0">
                <a:solidFill>
                  <a:prstClr val="black"/>
                </a:solidFill>
                <a:cs typeface="B Titr" pitchFamily="2" charset="-78"/>
              </a:rPr>
              <a:t> : </a:t>
            </a:r>
          </a:p>
          <a:p>
            <a:pPr algn="ctr" rtl="1"/>
            <a:endParaRPr lang="fa-IR" sz="3600" dirty="0">
              <a:solidFill>
                <a:prstClr val="black"/>
              </a:solidFill>
              <a:cs typeface="B Badr" pitchFamily="2" charset="-78"/>
            </a:endParaRPr>
          </a:p>
          <a:p>
            <a:pPr algn="ctr" rtl="1"/>
            <a:r>
              <a:rPr lang="fa-IR" sz="3600" dirty="0" err="1">
                <a:solidFill>
                  <a:prstClr val="black"/>
                </a:solidFill>
                <a:cs typeface="B Badr" pitchFamily="2" charset="-78"/>
              </a:rPr>
              <a:t>امام‌صادق</a:t>
            </a:r>
            <a:r>
              <a:rPr lang="fa-IR" sz="3600" dirty="0">
                <a:solidFill>
                  <a:prstClr val="black"/>
                </a:solidFill>
                <a:cs typeface="B Badr" pitchFamily="2" charset="-78"/>
              </a:rPr>
              <a:t> </a:t>
            </a:r>
            <a:r>
              <a:rPr lang="fa-IR" sz="2400" dirty="0">
                <a:solidFill>
                  <a:prstClr val="black"/>
                </a:solidFill>
                <a:cs typeface="B Badr" pitchFamily="2" charset="-78"/>
              </a:rPr>
              <a:t>(</a:t>
            </a:r>
            <a:r>
              <a:rPr lang="fa-IR" sz="2400" dirty="0" err="1">
                <a:solidFill>
                  <a:prstClr val="black"/>
                </a:solidFill>
                <a:cs typeface="B Badr" pitchFamily="2" charset="-78"/>
              </a:rPr>
              <a:t>عليه‌السلام</a:t>
            </a:r>
            <a:r>
              <a:rPr lang="fa-IR" sz="2400" dirty="0">
                <a:solidFill>
                  <a:prstClr val="black"/>
                </a:solidFill>
                <a:cs typeface="B Badr" pitchFamily="2" charset="-78"/>
              </a:rPr>
              <a:t> )</a:t>
            </a:r>
            <a:r>
              <a:rPr lang="fa-IR" sz="3600" dirty="0">
                <a:solidFill>
                  <a:prstClr val="black"/>
                </a:solidFill>
                <a:cs typeface="B Badr" pitchFamily="2" charset="-78"/>
              </a:rPr>
              <a:t> فرمود:</a:t>
            </a:r>
          </a:p>
          <a:p>
            <a:pPr algn="ctr" rtl="1"/>
            <a:r>
              <a:rPr lang="fa-IR" sz="3600" dirty="0">
                <a:solidFill>
                  <a:prstClr val="black"/>
                </a:solidFill>
                <a:cs typeface="B Badr" pitchFamily="2" charset="-78"/>
              </a:rPr>
              <a:t> </a:t>
            </a:r>
            <a:r>
              <a:rPr lang="fa-IR" sz="6600" b="1" dirty="0">
                <a:solidFill>
                  <a:prstClr val="black"/>
                </a:solidFill>
                <a:cs typeface="B Badr" pitchFamily="2" charset="-78"/>
              </a:rPr>
              <a:t>نماز </a:t>
            </a:r>
            <a:r>
              <a:rPr lang="fa-IR" sz="6600" b="1" dirty="0" err="1">
                <a:solidFill>
                  <a:prstClr val="black"/>
                </a:solidFill>
                <a:cs typeface="B Badr" pitchFamily="2" charset="-78"/>
              </a:rPr>
              <a:t>كساني</a:t>
            </a:r>
            <a:r>
              <a:rPr lang="fa-IR" sz="6600" b="1" dirty="0">
                <a:solidFill>
                  <a:prstClr val="black"/>
                </a:solidFill>
                <a:cs typeface="B Badr" pitchFamily="2" charset="-78"/>
              </a:rPr>
              <a:t> </a:t>
            </a:r>
            <a:r>
              <a:rPr lang="fa-IR" sz="6600" b="1" dirty="0" err="1">
                <a:solidFill>
                  <a:prstClr val="black"/>
                </a:solidFill>
                <a:cs typeface="B Badr" pitchFamily="2" charset="-78"/>
              </a:rPr>
              <a:t>كه</a:t>
            </a:r>
            <a:r>
              <a:rPr lang="fa-IR" sz="6600" b="1" dirty="0">
                <a:solidFill>
                  <a:prstClr val="black"/>
                </a:solidFill>
                <a:cs typeface="B Badr" pitchFamily="2" charset="-78"/>
              </a:rPr>
              <a:t> نسبت به </a:t>
            </a:r>
            <a:r>
              <a:rPr lang="fa-IR" sz="6600" b="1" dirty="0" err="1">
                <a:solidFill>
                  <a:prstClr val="black"/>
                </a:solidFill>
                <a:cs typeface="B Badr" pitchFamily="2" charset="-78"/>
              </a:rPr>
              <a:t>آوارگان</a:t>
            </a:r>
            <a:r>
              <a:rPr lang="fa-IR" sz="6600" b="1" dirty="0">
                <a:solidFill>
                  <a:prstClr val="black"/>
                </a:solidFill>
                <a:cs typeface="B Badr" pitchFamily="2" charset="-78"/>
              </a:rPr>
              <a:t> و </a:t>
            </a:r>
            <a:r>
              <a:rPr lang="fa-IR" sz="6600" b="1" dirty="0" err="1">
                <a:solidFill>
                  <a:prstClr val="black"/>
                </a:solidFill>
                <a:cs typeface="B Badr" pitchFamily="2" charset="-78"/>
              </a:rPr>
              <a:t>برهنگان</a:t>
            </a:r>
            <a:r>
              <a:rPr lang="fa-IR" sz="6600" b="1" dirty="0">
                <a:solidFill>
                  <a:prstClr val="black"/>
                </a:solidFill>
                <a:cs typeface="B Badr" pitchFamily="2" charset="-78"/>
              </a:rPr>
              <a:t> جامعه </a:t>
            </a:r>
            <a:r>
              <a:rPr lang="fa-IR" sz="6600" b="1" dirty="0" err="1">
                <a:solidFill>
                  <a:prstClr val="black"/>
                </a:solidFill>
                <a:cs typeface="B Badr" pitchFamily="2" charset="-78"/>
              </a:rPr>
              <a:t>بي‌تفاوت‌اند</a:t>
            </a:r>
            <a:r>
              <a:rPr lang="fa-IR" sz="6600" b="1" dirty="0">
                <a:solidFill>
                  <a:prstClr val="black"/>
                </a:solidFill>
                <a:cs typeface="B Badr" pitchFamily="2" charset="-78"/>
              </a:rPr>
              <a:t>، قبول </a:t>
            </a:r>
            <a:r>
              <a:rPr lang="fa-IR" sz="6600" b="1" dirty="0" err="1">
                <a:solidFill>
                  <a:prstClr val="black"/>
                </a:solidFill>
                <a:cs typeface="B Badr" pitchFamily="2" charset="-78"/>
              </a:rPr>
              <a:t>نيست</a:t>
            </a:r>
            <a:r>
              <a:rPr lang="fa-IR" sz="6600" b="1" dirty="0">
                <a:solidFill>
                  <a:prstClr val="black"/>
                </a:solidFill>
                <a:cs typeface="B Badr" pitchFamily="2" charset="-78"/>
              </a:rPr>
              <a:t>. </a:t>
            </a:r>
          </a:p>
          <a:p>
            <a:pPr algn="ctr" rtl="1"/>
            <a:r>
              <a:rPr lang="fa-IR" sz="2400" dirty="0">
                <a:solidFill>
                  <a:prstClr val="black"/>
                </a:solidFill>
                <a:cs typeface="2  Badr" pitchFamily="2" charset="-78"/>
              </a:rPr>
              <a:t>بحار/84ص242. </a:t>
            </a:r>
            <a:r>
              <a:rPr lang="fa-IR" sz="2400" dirty="0" err="1">
                <a:solidFill>
                  <a:prstClr val="black"/>
                </a:solidFill>
                <a:cs typeface="2  Badr" pitchFamily="2" charset="-78"/>
              </a:rPr>
              <a:t>پرتوي</a:t>
            </a:r>
            <a:r>
              <a:rPr lang="fa-IR" sz="2400" dirty="0">
                <a:solidFill>
                  <a:prstClr val="black"/>
                </a:solidFill>
                <a:cs typeface="2  Badr" pitchFamily="2" charset="-78"/>
              </a:rPr>
              <a:t> از اسرار نماز</a:t>
            </a:r>
            <a:r>
              <a:rPr lang="fa-IR" sz="3200" dirty="0">
                <a:solidFill>
                  <a:prstClr val="black"/>
                </a:solidFill>
                <a:cs typeface="2  Badr" pitchFamily="2" charset="-78"/>
              </a:rPr>
              <a:t>. </a:t>
            </a:r>
          </a:p>
        </p:txBody>
      </p:sp>
    </p:spTree>
    <p:extLst>
      <p:ext uri="{BB962C8B-B14F-4D97-AF65-F5344CB8AC3E}">
        <p14:creationId xmlns:p14="http://schemas.microsoft.com/office/powerpoint/2010/main" val="159644456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0" y="44624"/>
            <a:ext cx="9144000" cy="6813376"/>
          </a:xfrm>
          <a:prstGeom prst="roundRect">
            <a:avLst>
              <a:gd name="adj" fmla="val 2319"/>
            </a:avLst>
          </a:prstGeom>
          <a:solidFill>
            <a:srgbClr val="001D58"/>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8800" dirty="0" smtClean="0">
                <a:solidFill>
                  <a:srgbClr val="FFFF00"/>
                </a:solidFill>
                <a:cs typeface="B Lotus" pitchFamily="2" charset="-78"/>
              </a:rPr>
              <a:t>6- </a:t>
            </a:r>
            <a:r>
              <a:rPr lang="fa-IR" sz="8800" b="1" dirty="0">
                <a:solidFill>
                  <a:srgbClr val="FFFF00"/>
                </a:solidFill>
                <a:cs typeface="B Lotus" pitchFamily="2" charset="-78"/>
              </a:rPr>
              <a:t>ندادن </a:t>
            </a:r>
            <a:r>
              <a:rPr lang="fa-IR" sz="8800" b="1" dirty="0" err="1">
                <a:solidFill>
                  <a:srgbClr val="FFFF00"/>
                </a:solidFill>
                <a:cs typeface="B Lotus" pitchFamily="2" charset="-78"/>
              </a:rPr>
              <a:t>زكات</a:t>
            </a:r>
            <a:r>
              <a:rPr lang="fa-IR" sz="8800" dirty="0">
                <a:solidFill>
                  <a:srgbClr val="FFFF00"/>
                </a:solidFill>
                <a:cs typeface="B Lotus" pitchFamily="2" charset="-78"/>
              </a:rPr>
              <a:t>؛</a:t>
            </a:r>
          </a:p>
          <a:p>
            <a:pPr marL="177800" indent="-163513" algn="r" rtl="1">
              <a:buFont typeface="Arial" pitchFamily="34" charset="0"/>
              <a:buChar char="•"/>
            </a:pPr>
            <a:r>
              <a:rPr lang="fa-IR" sz="2400" b="1" dirty="0" err="1">
                <a:solidFill>
                  <a:srgbClr val="FFFF00"/>
                </a:solidFill>
                <a:cs typeface="B Lotus" pitchFamily="2" charset="-78"/>
              </a:rPr>
              <a:t>عَنْ</a:t>
            </a:r>
            <a:r>
              <a:rPr lang="fa-IR" sz="2400" b="1" dirty="0">
                <a:solidFill>
                  <a:srgbClr val="FFFF00"/>
                </a:solidFill>
                <a:cs typeface="B Lotus" pitchFamily="2" charset="-78"/>
              </a:rPr>
              <a:t> </a:t>
            </a:r>
            <a:r>
              <a:rPr lang="fa-IR" sz="2400" b="1" dirty="0" err="1">
                <a:solidFill>
                  <a:srgbClr val="FFFF00"/>
                </a:solidFill>
                <a:cs typeface="B Lotus" pitchFamily="2" charset="-78"/>
              </a:rPr>
              <a:t>أَبِي</a:t>
            </a:r>
            <a:r>
              <a:rPr lang="fa-IR" sz="2400" b="1" dirty="0">
                <a:solidFill>
                  <a:srgbClr val="FFFF00"/>
                </a:solidFill>
                <a:cs typeface="B Lotus" pitchFamily="2" charset="-78"/>
              </a:rPr>
              <a:t> </a:t>
            </a:r>
            <a:r>
              <a:rPr lang="fa-IR" sz="2400" b="1" dirty="0" err="1">
                <a:solidFill>
                  <a:srgbClr val="FFFF00"/>
                </a:solidFill>
                <a:cs typeface="B Lotus" pitchFamily="2" charset="-78"/>
              </a:rPr>
              <a:t>جَعْفَرٍ</a:t>
            </a:r>
            <a:r>
              <a:rPr lang="fa-IR" sz="2400" b="1" dirty="0">
                <a:solidFill>
                  <a:srgbClr val="FFFF00"/>
                </a:solidFill>
                <a:cs typeface="B Lotus" pitchFamily="2" charset="-78"/>
              </a:rPr>
              <a:t> ع </a:t>
            </a:r>
            <a:r>
              <a:rPr lang="fa-IR" sz="2400" b="1" dirty="0" err="1">
                <a:solidFill>
                  <a:srgbClr val="FFFF00"/>
                </a:solidFill>
                <a:cs typeface="B Lotus" pitchFamily="2" charset="-78"/>
              </a:rPr>
              <a:t>قَالَ</a:t>
            </a:r>
            <a:r>
              <a:rPr lang="fa-IR" sz="2400" b="1" dirty="0">
                <a:solidFill>
                  <a:srgbClr val="FFFF00"/>
                </a:solidFill>
                <a:cs typeface="B Lotus" pitchFamily="2" charset="-78"/>
              </a:rPr>
              <a:t> </a:t>
            </a:r>
            <a:r>
              <a:rPr lang="fa-IR" sz="2400" b="1" dirty="0" err="1">
                <a:solidFill>
                  <a:srgbClr val="FFFF00"/>
                </a:solidFill>
                <a:cs typeface="B Lotus" pitchFamily="2" charset="-78"/>
              </a:rPr>
              <a:t>إِنَّ</a:t>
            </a:r>
            <a:r>
              <a:rPr lang="fa-IR" sz="2400" b="1" dirty="0">
                <a:solidFill>
                  <a:srgbClr val="FFFF00"/>
                </a:solidFill>
                <a:cs typeface="B Lotus" pitchFamily="2" charset="-78"/>
              </a:rPr>
              <a:t> </a:t>
            </a:r>
            <a:r>
              <a:rPr lang="fa-IR" sz="2400" b="1" dirty="0" err="1">
                <a:solidFill>
                  <a:srgbClr val="FFFF00"/>
                </a:solidFill>
                <a:cs typeface="B Lotus" pitchFamily="2" charset="-78"/>
              </a:rPr>
              <a:t>اللَّهَ</a:t>
            </a:r>
            <a:r>
              <a:rPr lang="fa-IR" sz="2400" b="1" dirty="0">
                <a:solidFill>
                  <a:srgbClr val="FFFF00"/>
                </a:solidFill>
                <a:cs typeface="B Lotus" pitchFamily="2" charset="-78"/>
              </a:rPr>
              <a:t> </a:t>
            </a:r>
            <a:r>
              <a:rPr lang="fa-IR" sz="2400" b="1" dirty="0" err="1">
                <a:solidFill>
                  <a:srgbClr val="FFFF00"/>
                </a:solidFill>
                <a:cs typeface="B Lotus" pitchFamily="2" charset="-78"/>
              </a:rPr>
              <a:t>عَزَّ</a:t>
            </a:r>
            <a:r>
              <a:rPr lang="fa-IR" sz="2400" b="1" dirty="0">
                <a:solidFill>
                  <a:srgbClr val="FFFF00"/>
                </a:solidFill>
                <a:cs typeface="B Lotus" pitchFamily="2" charset="-78"/>
              </a:rPr>
              <a:t> </a:t>
            </a:r>
            <a:r>
              <a:rPr lang="fa-IR" sz="2400" b="1" dirty="0" err="1">
                <a:solidFill>
                  <a:srgbClr val="FFFF00"/>
                </a:solidFill>
                <a:cs typeface="B Lotus" pitchFamily="2" charset="-78"/>
              </a:rPr>
              <a:t>وَ</a:t>
            </a:r>
            <a:r>
              <a:rPr lang="fa-IR" sz="2400" b="1" dirty="0">
                <a:solidFill>
                  <a:srgbClr val="FFFF00"/>
                </a:solidFill>
                <a:cs typeface="B Lotus" pitchFamily="2" charset="-78"/>
              </a:rPr>
              <a:t> </a:t>
            </a:r>
            <a:r>
              <a:rPr lang="fa-IR" sz="2400" b="1" dirty="0" err="1">
                <a:solidFill>
                  <a:srgbClr val="FFFF00"/>
                </a:solidFill>
                <a:cs typeface="B Lotus" pitchFamily="2" charset="-78"/>
              </a:rPr>
              <a:t>جَلَّ</a:t>
            </a:r>
            <a:r>
              <a:rPr lang="fa-IR" sz="2400" b="1" dirty="0">
                <a:solidFill>
                  <a:srgbClr val="FFFF00"/>
                </a:solidFill>
                <a:cs typeface="B Lotus" pitchFamily="2" charset="-78"/>
              </a:rPr>
              <a:t> </a:t>
            </a:r>
            <a:r>
              <a:rPr lang="fa-IR" sz="2400" b="1" dirty="0" err="1">
                <a:solidFill>
                  <a:srgbClr val="FFFF00"/>
                </a:solidFill>
                <a:cs typeface="B Lotus" pitchFamily="2" charset="-78"/>
              </a:rPr>
              <a:t>قَرَنَ</a:t>
            </a:r>
            <a:r>
              <a:rPr lang="fa-IR" sz="2400" b="1" dirty="0">
                <a:solidFill>
                  <a:srgbClr val="FFFF00"/>
                </a:solidFill>
                <a:cs typeface="B Lotus" pitchFamily="2" charset="-78"/>
              </a:rPr>
              <a:t> </a:t>
            </a:r>
            <a:r>
              <a:rPr lang="fa-IR" sz="2400" b="1" dirty="0" err="1">
                <a:solidFill>
                  <a:srgbClr val="FFFF00"/>
                </a:solidFill>
                <a:cs typeface="B Lotus" pitchFamily="2" charset="-78"/>
              </a:rPr>
              <a:t>الزَّكَاةَ</a:t>
            </a:r>
            <a:r>
              <a:rPr lang="fa-IR" sz="2400" b="1" dirty="0">
                <a:solidFill>
                  <a:srgbClr val="FFFF00"/>
                </a:solidFill>
                <a:cs typeface="B Lotus" pitchFamily="2" charset="-78"/>
              </a:rPr>
              <a:t> </a:t>
            </a:r>
            <a:r>
              <a:rPr lang="fa-IR" sz="2400" b="1" dirty="0" err="1">
                <a:solidFill>
                  <a:srgbClr val="FFFF00"/>
                </a:solidFill>
                <a:cs typeface="B Lotus" pitchFamily="2" charset="-78"/>
              </a:rPr>
              <a:t>بِالصَّلَاةِ</a:t>
            </a:r>
            <a:r>
              <a:rPr lang="fa-IR" sz="2400" b="1" dirty="0">
                <a:solidFill>
                  <a:srgbClr val="FFFF00"/>
                </a:solidFill>
                <a:cs typeface="B Lotus" pitchFamily="2" charset="-78"/>
              </a:rPr>
              <a:t> </a:t>
            </a:r>
            <a:r>
              <a:rPr lang="fa-IR" sz="2400" b="1" dirty="0" err="1">
                <a:solidFill>
                  <a:srgbClr val="FFFF00"/>
                </a:solidFill>
                <a:cs typeface="B Lotus" pitchFamily="2" charset="-78"/>
              </a:rPr>
              <a:t>فَقَالَ</a:t>
            </a:r>
            <a:r>
              <a:rPr lang="fa-IR" sz="2400" b="1" dirty="0">
                <a:solidFill>
                  <a:srgbClr val="FFFF00"/>
                </a:solidFill>
                <a:cs typeface="B Lotus" pitchFamily="2" charset="-78"/>
              </a:rPr>
              <a:t> </a:t>
            </a:r>
            <a:r>
              <a:rPr lang="fa-IR" sz="2400" b="1" dirty="0" err="1">
                <a:solidFill>
                  <a:srgbClr val="FFFF00"/>
                </a:solidFill>
                <a:cs typeface="B Lotus" pitchFamily="2" charset="-78"/>
              </a:rPr>
              <a:t>أَقِيمُوا</a:t>
            </a:r>
            <a:r>
              <a:rPr lang="fa-IR" sz="2400" b="1" dirty="0">
                <a:solidFill>
                  <a:srgbClr val="FFFF00"/>
                </a:solidFill>
                <a:cs typeface="B Lotus" pitchFamily="2" charset="-78"/>
              </a:rPr>
              <a:t> </a:t>
            </a:r>
            <a:r>
              <a:rPr lang="fa-IR" sz="2400" b="1" dirty="0" err="1">
                <a:solidFill>
                  <a:srgbClr val="FFFF00"/>
                </a:solidFill>
                <a:cs typeface="B Lotus" pitchFamily="2" charset="-78"/>
              </a:rPr>
              <a:t>الصَّلاةَ</a:t>
            </a:r>
            <a:r>
              <a:rPr lang="fa-IR" sz="2400" b="1" dirty="0">
                <a:solidFill>
                  <a:srgbClr val="FFFF00"/>
                </a:solidFill>
                <a:cs typeface="B Lotus" pitchFamily="2" charset="-78"/>
              </a:rPr>
              <a:t> </a:t>
            </a:r>
            <a:r>
              <a:rPr lang="fa-IR" sz="2400" b="1" dirty="0" err="1">
                <a:solidFill>
                  <a:srgbClr val="FFFF00"/>
                </a:solidFill>
                <a:cs typeface="B Lotus" pitchFamily="2" charset="-78"/>
              </a:rPr>
              <a:t>وَ</a:t>
            </a:r>
            <a:r>
              <a:rPr lang="fa-IR" sz="2400" b="1" dirty="0">
                <a:solidFill>
                  <a:srgbClr val="FFFF00"/>
                </a:solidFill>
                <a:cs typeface="B Lotus" pitchFamily="2" charset="-78"/>
              </a:rPr>
              <a:t> </a:t>
            </a:r>
            <a:r>
              <a:rPr lang="fa-IR" sz="2400" b="1" dirty="0" err="1">
                <a:solidFill>
                  <a:srgbClr val="FFFF00"/>
                </a:solidFill>
                <a:cs typeface="B Lotus" pitchFamily="2" charset="-78"/>
              </a:rPr>
              <a:t>آتُوا</a:t>
            </a:r>
            <a:r>
              <a:rPr lang="fa-IR" sz="2400" b="1" dirty="0">
                <a:solidFill>
                  <a:srgbClr val="FFFF00"/>
                </a:solidFill>
                <a:cs typeface="B Lotus" pitchFamily="2" charset="-78"/>
              </a:rPr>
              <a:t> </a:t>
            </a:r>
            <a:r>
              <a:rPr lang="fa-IR" sz="2400" b="1" dirty="0" err="1">
                <a:solidFill>
                  <a:srgbClr val="FFFF00"/>
                </a:solidFill>
                <a:cs typeface="B Lotus" pitchFamily="2" charset="-78"/>
              </a:rPr>
              <a:t>الزَّكاةَ</a:t>
            </a:r>
            <a:r>
              <a:rPr lang="fa-IR" sz="2400" b="1" dirty="0">
                <a:solidFill>
                  <a:srgbClr val="FFFF00"/>
                </a:solidFill>
                <a:cs typeface="B Lotus" pitchFamily="2" charset="-78"/>
              </a:rPr>
              <a:t> </a:t>
            </a:r>
            <a:r>
              <a:rPr lang="fa-IR" sz="2400" b="1" dirty="0" err="1">
                <a:solidFill>
                  <a:srgbClr val="FFFF00"/>
                </a:solidFill>
                <a:cs typeface="B Lotus" pitchFamily="2" charset="-78"/>
              </a:rPr>
              <a:t>فَمَنْ</a:t>
            </a:r>
            <a:r>
              <a:rPr lang="fa-IR" sz="2400" b="1" dirty="0">
                <a:solidFill>
                  <a:srgbClr val="FFFF00"/>
                </a:solidFill>
                <a:cs typeface="B Lotus" pitchFamily="2" charset="-78"/>
              </a:rPr>
              <a:t> </a:t>
            </a:r>
            <a:r>
              <a:rPr lang="fa-IR" sz="2400" b="1" dirty="0" err="1">
                <a:solidFill>
                  <a:srgbClr val="FFFF00"/>
                </a:solidFill>
                <a:cs typeface="B Lotus" pitchFamily="2" charset="-78"/>
              </a:rPr>
              <a:t>أَقَامَ</a:t>
            </a:r>
            <a:r>
              <a:rPr lang="fa-IR" sz="2400" b="1" dirty="0">
                <a:solidFill>
                  <a:srgbClr val="FFFF00"/>
                </a:solidFill>
                <a:cs typeface="B Lotus" pitchFamily="2" charset="-78"/>
              </a:rPr>
              <a:t> </a:t>
            </a:r>
            <a:r>
              <a:rPr lang="fa-IR" sz="2400" b="1" dirty="0" err="1">
                <a:solidFill>
                  <a:srgbClr val="FFFF00"/>
                </a:solidFill>
                <a:cs typeface="B Lotus" pitchFamily="2" charset="-78"/>
              </a:rPr>
              <a:t>الصَّلَاةَ</a:t>
            </a:r>
            <a:r>
              <a:rPr lang="fa-IR" sz="2400" b="1" dirty="0">
                <a:solidFill>
                  <a:srgbClr val="FFFF00"/>
                </a:solidFill>
                <a:cs typeface="B Lotus" pitchFamily="2" charset="-78"/>
              </a:rPr>
              <a:t> </a:t>
            </a:r>
            <a:r>
              <a:rPr lang="fa-IR" sz="2400" b="1" dirty="0" err="1">
                <a:solidFill>
                  <a:srgbClr val="FFFF00"/>
                </a:solidFill>
                <a:cs typeface="B Lotus" pitchFamily="2" charset="-78"/>
              </a:rPr>
              <a:t>وَ</a:t>
            </a:r>
            <a:r>
              <a:rPr lang="fa-IR" sz="2400" b="1" dirty="0">
                <a:solidFill>
                  <a:srgbClr val="FFFF00"/>
                </a:solidFill>
                <a:cs typeface="B Lotus" pitchFamily="2" charset="-78"/>
              </a:rPr>
              <a:t> </a:t>
            </a:r>
            <a:r>
              <a:rPr lang="fa-IR" sz="2400" b="1" dirty="0" err="1">
                <a:solidFill>
                  <a:srgbClr val="FFFF00"/>
                </a:solidFill>
                <a:cs typeface="B Lotus" pitchFamily="2" charset="-78"/>
              </a:rPr>
              <a:t>لَمْ</a:t>
            </a:r>
            <a:r>
              <a:rPr lang="fa-IR" sz="2400" b="1" dirty="0">
                <a:solidFill>
                  <a:srgbClr val="FFFF00"/>
                </a:solidFill>
                <a:cs typeface="B Lotus" pitchFamily="2" charset="-78"/>
              </a:rPr>
              <a:t> </a:t>
            </a:r>
            <a:r>
              <a:rPr lang="fa-IR" sz="2400" b="1" dirty="0" err="1">
                <a:solidFill>
                  <a:srgbClr val="FFFF00"/>
                </a:solidFill>
                <a:cs typeface="B Lotus" pitchFamily="2" charset="-78"/>
              </a:rPr>
              <a:t>يُؤْتِ</a:t>
            </a:r>
            <a:r>
              <a:rPr lang="fa-IR" sz="2400" b="1" dirty="0">
                <a:solidFill>
                  <a:srgbClr val="FFFF00"/>
                </a:solidFill>
                <a:cs typeface="B Lotus" pitchFamily="2" charset="-78"/>
              </a:rPr>
              <a:t> </a:t>
            </a:r>
            <a:r>
              <a:rPr lang="fa-IR" sz="2400" b="1" dirty="0" err="1">
                <a:solidFill>
                  <a:srgbClr val="FFFF00"/>
                </a:solidFill>
                <a:cs typeface="B Lotus" pitchFamily="2" charset="-78"/>
              </a:rPr>
              <a:t>الزَّكَاةَ</a:t>
            </a:r>
            <a:r>
              <a:rPr lang="fa-IR" sz="2400" b="1" dirty="0">
                <a:solidFill>
                  <a:srgbClr val="FFFF00"/>
                </a:solidFill>
                <a:cs typeface="B Lotus" pitchFamily="2" charset="-78"/>
              </a:rPr>
              <a:t> </a:t>
            </a:r>
            <a:r>
              <a:rPr lang="fa-IR" sz="2400" b="1" dirty="0" err="1">
                <a:solidFill>
                  <a:srgbClr val="FFFF00"/>
                </a:solidFill>
                <a:cs typeface="B Lotus" pitchFamily="2" charset="-78"/>
              </a:rPr>
              <a:t>لَمْ</a:t>
            </a:r>
            <a:r>
              <a:rPr lang="fa-IR" sz="2400" b="1" dirty="0">
                <a:solidFill>
                  <a:srgbClr val="FFFF00"/>
                </a:solidFill>
                <a:cs typeface="B Lotus" pitchFamily="2" charset="-78"/>
              </a:rPr>
              <a:t> </a:t>
            </a:r>
            <a:r>
              <a:rPr lang="fa-IR" sz="2400" b="1" dirty="0" err="1">
                <a:solidFill>
                  <a:srgbClr val="FFFF00"/>
                </a:solidFill>
                <a:cs typeface="B Lotus" pitchFamily="2" charset="-78"/>
              </a:rPr>
              <a:t>يُقِمِ</a:t>
            </a:r>
            <a:r>
              <a:rPr lang="fa-IR" sz="2400" b="1" dirty="0">
                <a:solidFill>
                  <a:srgbClr val="FFFF00"/>
                </a:solidFill>
                <a:cs typeface="B Lotus" pitchFamily="2" charset="-78"/>
              </a:rPr>
              <a:t> </a:t>
            </a:r>
            <a:r>
              <a:rPr lang="fa-IR" sz="2400" b="1" dirty="0" err="1">
                <a:solidFill>
                  <a:srgbClr val="FFFF00"/>
                </a:solidFill>
                <a:cs typeface="B Lotus" pitchFamily="2" charset="-78"/>
              </a:rPr>
              <a:t>الصَّلَاة</a:t>
            </a:r>
            <a:r>
              <a:rPr lang="fa-IR" sz="2400" b="1" dirty="0">
                <a:solidFill>
                  <a:srgbClr val="FFFF00"/>
                </a:solidFill>
                <a:cs typeface="B Lotus" pitchFamily="2" charset="-78"/>
              </a:rPr>
              <a:t>   </a:t>
            </a:r>
            <a:r>
              <a:rPr lang="fa-IR" sz="1400" b="1" dirty="0">
                <a:solidFill>
                  <a:srgbClr val="FFFF00"/>
                </a:solidFill>
                <a:cs typeface="B Lotus" pitchFamily="2" charset="-78"/>
              </a:rPr>
              <a:t>( </a:t>
            </a:r>
            <a:r>
              <a:rPr lang="fa-IR" sz="1400" b="1" dirty="0" err="1">
                <a:solidFill>
                  <a:srgbClr val="FFFF00"/>
                </a:solidFill>
                <a:cs typeface="B Lotus" pitchFamily="2" charset="-78"/>
              </a:rPr>
              <a:t>كافي</a:t>
            </a:r>
            <a:r>
              <a:rPr lang="fa-IR" sz="1400" b="1" dirty="0">
                <a:solidFill>
                  <a:srgbClr val="FFFF00"/>
                </a:solidFill>
                <a:cs typeface="B Lotus" pitchFamily="2" charset="-78"/>
              </a:rPr>
              <a:t>    ج‏3    506  باب منع </a:t>
            </a:r>
            <a:r>
              <a:rPr lang="fa-IR" sz="1400" b="1" dirty="0" err="1">
                <a:solidFill>
                  <a:srgbClr val="FFFF00"/>
                </a:solidFill>
                <a:cs typeface="B Lotus" pitchFamily="2" charset="-78"/>
              </a:rPr>
              <a:t>الزكاة</a:t>
            </a:r>
            <a:r>
              <a:rPr lang="fa-IR" sz="1400" b="1" dirty="0">
                <a:solidFill>
                  <a:srgbClr val="FFFF00"/>
                </a:solidFill>
                <a:cs typeface="B Lotus" pitchFamily="2" charset="-78"/>
              </a:rPr>
              <a:t> .....  ص : 502 )</a:t>
            </a:r>
          </a:p>
          <a:p>
            <a:pPr marL="177800" indent="-163513" algn="r" rtl="1">
              <a:buFont typeface="Arial" pitchFamily="34" charset="0"/>
              <a:buChar char="•"/>
            </a:pPr>
            <a:r>
              <a:rPr lang="fa-IR" sz="2800" b="1" dirty="0">
                <a:solidFill>
                  <a:srgbClr val="FFFF00"/>
                </a:solidFill>
                <a:cs typeface="B Lotus" pitchFamily="2" charset="-78"/>
              </a:rPr>
              <a:t>1- </a:t>
            </a:r>
            <a:r>
              <a:rPr lang="fa-IR" sz="2800" b="1" dirty="0" err="1">
                <a:solidFill>
                  <a:srgbClr val="FFFF00"/>
                </a:solidFill>
                <a:cs typeface="B Lotus" pitchFamily="2" charset="-78"/>
              </a:rPr>
              <a:t>لَا</a:t>
            </a:r>
            <a:r>
              <a:rPr lang="fa-IR" sz="2800" b="1" dirty="0">
                <a:solidFill>
                  <a:srgbClr val="FFFF00"/>
                </a:solidFill>
                <a:cs typeface="B Lotus" pitchFamily="2" charset="-78"/>
              </a:rPr>
              <a:t> </a:t>
            </a:r>
            <a:r>
              <a:rPr lang="fa-IR" sz="2800" b="1" dirty="0" err="1">
                <a:solidFill>
                  <a:srgbClr val="FFFF00"/>
                </a:solidFill>
                <a:cs typeface="B Lotus" pitchFamily="2" charset="-78"/>
              </a:rPr>
              <a:t>صَلَاةَ</a:t>
            </a:r>
            <a:r>
              <a:rPr lang="fa-IR" sz="2800" b="1" dirty="0">
                <a:solidFill>
                  <a:srgbClr val="FFFF00"/>
                </a:solidFill>
                <a:cs typeface="B Lotus" pitchFamily="2" charset="-78"/>
              </a:rPr>
              <a:t> </a:t>
            </a:r>
            <a:r>
              <a:rPr lang="fa-IR" sz="2800" b="1" dirty="0" err="1">
                <a:solidFill>
                  <a:srgbClr val="FFFF00"/>
                </a:solidFill>
                <a:cs typeface="B Lotus" pitchFamily="2" charset="-78"/>
              </a:rPr>
              <a:t>لِمَنْ</a:t>
            </a:r>
            <a:r>
              <a:rPr lang="fa-IR" sz="2800" b="1" dirty="0">
                <a:solidFill>
                  <a:srgbClr val="FFFF00"/>
                </a:solidFill>
                <a:cs typeface="B Lotus" pitchFamily="2" charset="-78"/>
              </a:rPr>
              <a:t> </a:t>
            </a:r>
            <a:r>
              <a:rPr lang="fa-IR" sz="2800" b="1" dirty="0" err="1">
                <a:solidFill>
                  <a:srgbClr val="FFFF00"/>
                </a:solidFill>
                <a:cs typeface="B Lotus" pitchFamily="2" charset="-78"/>
              </a:rPr>
              <a:t>لَا</a:t>
            </a:r>
            <a:r>
              <a:rPr lang="fa-IR" sz="2800" b="1" dirty="0">
                <a:solidFill>
                  <a:srgbClr val="FFFF00"/>
                </a:solidFill>
                <a:cs typeface="B Lotus" pitchFamily="2" charset="-78"/>
              </a:rPr>
              <a:t> </a:t>
            </a:r>
            <a:r>
              <a:rPr lang="fa-IR" sz="2800" b="1" dirty="0" err="1">
                <a:solidFill>
                  <a:srgbClr val="FFFF00"/>
                </a:solidFill>
                <a:cs typeface="B Lotus" pitchFamily="2" charset="-78"/>
              </a:rPr>
              <a:t>زَكَاةَ</a:t>
            </a:r>
            <a:r>
              <a:rPr lang="fa-IR" sz="2800" b="1" dirty="0">
                <a:solidFill>
                  <a:srgbClr val="FFFF00"/>
                </a:solidFill>
                <a:cs typeface="B Lotus" pitchFamily="2" charset="-78"/>
              </a:rPr>
              <a:t> </a:t>
            </a:r>
            <a:r>
              <a:rPr lang="fa-IR" sz="2800" b="1" dirty="0" err="1">
                <a:solidFill>
                  <a:srgbClr val="FFFF00"/>
                </a:solidFill>
                <a:cs typeface="B Lotus" pitchFamily="2" charset="-78"/>
              </a:rPr>
              <a:t>لَهُ</a:t>
            </a:r>
            <a:r>
              <a:rPr lang="fa-IR" sz="2800" b="1" dirty="0">
                <a:solidFill>
                  <a:srgbClr val="FFFF00"/>
                </a:solidFill>
                <a:cs typeface="B Lotus" pitchFamily="2" charset="-78"/>
              </a:rPr>
              <a:t>   </a:t>
            </a:r>
            <a:r>
              <a:rPr lang="fa-IR" sz="1400" b="1" dirty="0" err="1">
                <a:solidFill>
                  <a:srgbClr val="809EC2">
                    <a:lumMod val="60000"/>
                    <a:lumOff val="40000"/>
                  </a:srgbClr>
                </a:solidFill>
                <a:cs typeface="B Lotus" pitchFamily="2" charset="-78"/>
              </a:rPr>
              <a:t>مشكاة</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الأنوار</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في</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غرر</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الأخبار</a:t>
            </a:r>
            <a:r>
              <a:rPr lang="fa-IR" sz="1400" b="1" dirty="0">
                <a:solidFill>
                  <a:srgbClr val="809EC2">
                    <a:lumMod val="60000"/>
                    <a:lumOff val="40000"/>
                  </a:srgbClr>
                </a:solidFill>
                <a:cs typeface="B Lotus" pitchFamily="2" charset="-78"/>
              </a:rPr>
              <a:t>   46    </a:t>
            </a:r>
            <a:r>
              <a:rPr lang="fa-IR" sz="1400" b="1" dirty="0" err="1">
                <a:solidFill>
                  <a:srgbClr val="809EC2">
                    <a:lumMod val="60000"/>
                    <a:lumOff val="40000"/>
                  </a:srgbClr>
                </a:solidFill>
                <a:cs typeface="B Lotus" pitchFamily="2" charset="-78"/>
              </a:rPr>
              <a:t>الفصل</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الثاني</a:t>
            </a:r>
            <a:r>
              <a:rPr lang="fa-IR" sz="1400" b="1" dirty="0">
                <a:solidFill>
                  <a:srgbClr val="809EC2">
                    <a:lumMod val="60000"/>
                    <a:lumOff val="40000"/>
                  </a:srgbClr>
                </a:solidFill>
                <a:cs typeface="B Lotus" pitchFamily="2" charset="-78"/>
              </a:rPr>
              <a:t> عشر </a:t>
            </a:r>
            <a:r>
              <a:rPr lang="fa-IR" sz="1400" b="1" dirty="0" err="1">
                <a:solidFill>
                  <a:srgbClr val="809EC2">
                    <a:lumMod val="60000"/>
                    <a:lumOff val="40000"/>
                  </a:srgbClr>
                </a:solidFill>
                <a:cs typeface="B Lotus" pitchFamily="2" charset="-78"/>
              </a:rPr>
              <a:t>في</a:t>
            </a:r>
            <a:r>
              <a:rPr lang="fa-IR" sz="1400" b="1" dirty="0">
                <a:solidFill>
                  <a:srgbClr val="809EC2">
                    <a:lumMod val="60000"/>
                    <a:lumOff val="40000"/>
                  </a:srgbClr>
                </a:solidFill>
                <a:cs typeface="B Lotus" pitchFamily="2" charset="-78"/>
              </a:rPr>
              <a:t> </a:t>
            </a:r>
            <a:r>
              <a:rPr lang="fa-IR" sz="1400" b="1" dirty="0" err="1">
                <a:solidFill>
                  <a:srgbClr val="809EC2">
                    <a:lumMod val="60000"/>
                    <a:lumOff val="40000"/>
                  </a:srgbClr>
                </a:solidFill>
                <a:cs typeface="B Lotus" pitchFamily="2" charset="-78"/>
              </a:rPr>
              <a:t>التقوى</a:t>
            </a:r>
            <a:r>
              <a:rPr lang="fa-IR" sz="1400" b="1" dirty="0">
                <a:solidFill>
                  <a:srgbClr val="809EC2">
                    <a:lumMod val="60000"/>
                    <a:lumOff val="40000"/>
                  </a:srgbClr>
                </a:solidFill>
                <a:cs typeface="B Lotus" pitchFamily="2" charset="-78"/>
              </a:rPr>
              <a:t> و </a:t>
            </a:r>
            <a:r>
              <a:rPr lang="fa-IR" sz="1400" b="1" dirty="0" err="1">
                <a:solidFill>
                  <a:srgbClr val="809EC2">
                    <a:lumMod val="60000"/>
                    <a:lumOff val="40000"/>
                  </a:srgbClr>
                </a:solidFill>
                <a:cs typeface="B Lotus" pitchFamily="2" charset="-78"/>
              </a:rPr>
              <a:t>الورع</a:t>
            </a:r>
            <a:r>
              <a:rPr lang="fa-IR" sz="1400" b="1" dirty="0">
                <a:solidFill>
                  <a:srgbClr val="809EC2">
                    <a:lumMod val="60000"/>
                    <a:lumOff val="40000"/>
                  </a:srgbClr>
                </a:solidFill>
                <a:cs typeface="B Lotus" pitchFamily="2" charset="-78"/>
              </a:rPr>
              <a:t> .....  ص : 44</a:t>
            </a:r>
            <a:endParaRPr lang="fa-IR" sz="9600" b="1" dirty="0">
              <a:solidFill>
                <a:srgbClr val="809EC2">
                  <a:lumMod val="60000"/>
                  <a:lumOff val="40000"/>
                </a:srgbClr>
              </a:solidFill>
              <a:cs typeface="B Lotus" pitchFamily="2" charset="-78"/>
            </a:endParaRPr>
          </a:p>
          <a:p>
            <a:pPr marL="177800" indent="-163513" algn="r" rtl="1">
              <a:buFont typeface="Arial" pitchFamily="34" charset="0"/>
              <a:buChar char="•"/>
            </a:pPr>
            <a:r>
              <a:rPr lang="fa-IR" sz="2800" b="1" dirty="0">
                <a:solidFill>
                  <a:srgbClr val="FFFF00"/>
                </a:solidFill>
                <a:cs typeface="B Lotus" pitchFamily="2" charset="-78"/>
              </a:rPr>
              <a:t>2-  </a:t>
            </a:r>
            <a:r>
              <a:rPr lang="fa-IR" sz="2800" b="1" dirty="0" err="1">
                <a:solidFill>
                  <a:srgbClr val="FFFF00"/>
                </a:solidFill>
                <a:cs typeface="B Lotus" pitchFamily="2" charset="-78"/>
              </a:rPr>
              <a:t>قَدْ</a:t>
            </a:r>
            <a:r>
              <a:rPr lang="fa-IR" sz="2800" b="1" dirty="0">
                <a:solidFill>
                  <a:srgbClr val="FFFF00"/>
                </a:solidFill>
                <a:cs typeface="B Lotus" pitchFamily="2" charset="-78"/>
              </a:rPr>
              <a:t> </a:t>
            </a:r>
            <a:r>
              <a:rPr lang="fa-IR" sz="2800" b="1" dirty="0" err="1">
                <a:solidFill>
                  <a:srgbClr val="FFFF00"/>
                </a:solidFill>
                <a:cs typeface="B Lotus" pitchFamily="2" charset="-78"/>
              </a:rPr>
              <a:t>أَفْلَحَ</a:t>
            </a:r>
            <a:r>
              <a:rPr lang="fa-IR" sz="2800" b="1" dirty="0">
                <a:solidFill>
                  <a:srgbClr val="FFFF00"/>
                </a:solidFill>
                <a:cs typeface="B Lotus" pitchFamily="2" charset="-78"/>
              </a:rPr>
              <a:t> </a:t>
            </a:r>
            <a:r>
              <a:rPr lang="fa-IR" sz="2800" b="1" dirty="0" err="1">
                <a:solidFill>
                  <a:srgbClr val="FFFF00"/>
                </a:solidFill>
                <a:cs typeface="B Lotus" pitchFamily="2" charset="-78"/>
              </a:rPr>
              <a:t>مَنْ</a:t>
            </a:r>
            <a:r>
              <a:rPr lang="fa-IR" sz="2800" b="1" dirty="0">
                <a:solidFill>
                  <a:srgbClr val="FFFF00"/>
                </a:solidFill>
                <a:cs typeface="B Lotus" pitchFamily="2" charset="-78"/>
              </a:rPr>
              <a:t> </a:t>
            </a:r>
            <a:r>
              <a:rPr lang="fa-IR" sz="2800" b="1" dirty="0" err="1">
                <a:solidFill>
                  <a:srgbClr val="FFFF00"/>
                </a:solidFill>
                <a:cs typeface="B Lotus" pitchFamily="2" charset="-78"/>
              </a:rPr>
              <a:t>تَزَكَّى</a:t>
            </a:r>
            <a:r>
              <a:rPr lang="fa-IR" sz="2800" b="1" dirty="0">
                <a:solidFill>
                  <a:srgbClr val="FFFF00"/>
                </a:solidFill>
                <a:cs typeface="B Lotus" pitchFamily="2" charset="-78"/>
              </a:rPr>
              <a:t> * </a:t>
            </a:r>
            <a:r>
              <a:rPr lang="fa-IR" sz="2800" b="1" dirty="0" err="1">
                <a:solidFill>
                  <a:srgbClr val="FFFF00"/>
                </a:solidFill>
                <a:cs typeface="B Lotus" pitchFamily="2" charset="-78"/>
              </a:rPr>
              <a:t>وَ</a:t>
            </a:r>
            <a:r>
              <a:rPr lang="fa-IR" sz="2800" b="1" dirty="0">
                <a:solidFill>
                  <a:srgbClr val="FFFF00"/>
                </a:solidFill>
                <a:cs typeface="B Lotus" pitchFamily="2" charset="-78"/>
              </a:rPr>
              <a:t> </a:t>
            </a:r>
            <a:r>
              <a:rPr lang="fa-IR" sz="2800" b="1" dirty="0" err="1">
                <a:solidFill>
                  <a:srgbClr val="FFFF00"/>
                </a:solidFill>
                <a:cs typeface="B Lotus" pitchFamily="2" charset="-78"/>
              </a:rPr>
              <a:t>ذَكَرَ</a:t>
            </a:r>
            <a:r>
              <a:rPr lang="fa-IR" sz="2800" b="1" dirty="0">
                <a:solidFill>
                  <a:srgbClr val="FFFF00"/>
                </a:solidFill>
                <a:cs typeface="B Lotus" pitchFamily="2" charset="-78"/>
              </a:rPr>
              <a:t> </a:t>
            </a:r>
            <a:r>
              <a:rPr lang="fa-IR" sz="2800" b="1" dirty="0" err="1">
                <a:solidFill>
                  <a:srgbClr val="FFFF00"/>
                </a:solidFill>
                <a:cs typeface="B Lotus" pitchFamily="2" charset="-78"/>
              </a:rPr>
              <a:t>اسْمَ</a:t>
            </a:r>
            <a:r>
              <a:rPr lang="fa-IR" sz="2800" b="1" dirty="0">
                <a:solidFill>
                  <a:srgbClr val="FFFF00"/>
                </a:solidFill>
                <a:cs typeface="B Lotus" pitchFamily="2" charset="-78"/>
              </a:rPr>
              <a:t> </a:t>
            </a:r>
            <a:r>
              <a:rPr lang="fa-IR" sz="2800" b="1" dirty="0" err="1">
                <a:solidFill>
                  <a:srgbClr val="FFFF00"/>
                </a:solidFill>
                <a:cs typeface="B Lotus" pitchFamily="2" charset="-78"/>
              </a:rPr>
              <a:t>رَبِّهِ</a:t>
            </a:r>
            <a:r>
              <a:rPr lang="fa-IR" sz="2800" b="1" dirty="0">
                <a:solidFill>
                  <a:srgbClr val="FFFF00"/>
                </a:solidFill>
                <a:cs typeface="B Lotus" pitchFamily="2" charset="-78"/>
              </a:rPr>
              <a:t> فَصَلَّى . </a:t>
            </a:r>
            <a:r>
              <a:rPr lang="fa-IR" sz="1600" b="1" dirty="0">
                <a:solidFill>
                  <a:srgbClr val="FFFF00"/>
                </a:solidFill>
                <a:cs typeface="B Lotus" pitchFamily="2" charset="-78"/>
              </a:rPr>
              <a:t>( علی علیه </a:t>
            </a:r>
            <a:r>
              <a:rPr lang="fa-IR" sz="1600" b="1" dirty="0" err="1">
                <a:solidFill>
                  <a:srgbClr val="FFFF00"/>
                </a:solidFill>
                <a:cs typeface="B Lotus" pitchFamily="2" charset="-78"/>
              </a:rPr>
              <a:t>السلام</a:t>
            </a:r>
            <a:r>
              <a:rPr lang="fa-IR" sz="1600" b="1" dirty="0">
                <a:solidFill>
                  <a:srgbClr val="FFFF00"/>
                </a:solidFill>
                <a:cs typeface="B Lotus" pitchFamily="2" charset="-78"/>
              </a:rPr>
              <a:t> تنها جامع نماز و </a:t>
            </a:r>
            <a:r>
              <a:rPr lang="fa-IR" sz="1600" b="1" dirty="0" err="1">
                <a:solidFill>
                  <a:srgbClr val="FFFF00"/>
                </a:solidFill>
                <a:cs typeface="B Lotus" pitchFamily="2" charset="-78"/>
              </a:rPr>
              <a:t>زکاة</a:t>
            </a:r>
            <a:r>
              <a:rPr lang="fa-IR" sz="1600" b="1" dirty="0">
                <a:solidFill>
                  <a:srgbClr val="FFFF00"/>
                </a:solidFill>
                <a:cs typeface="B Lotus" pitchFamily="2" charset="-78"/>
              </a:rPr>
              <a:t>)</a:t>
            </a:r>
            <a:endParaRPr lang="fa-IR" sz="2800" b="1" dirty="0">
              <a:solidFill>
                <a:srgbClr val="FFFF00"/>
              </a:solidFill>
              <a:cs typeface="B Lotus" pitchFamily="2" charset="-78"/>
            </a:endParaRPr>
          </a:p>
          <a:p>
            <a:pPr marL="177800" indent="-163513" algn="r" rtl="1">
              <a:buFont typeface="Arial" pitchFamily="34" charset="0"/>
              <a:buChar char="•"/>
            </a:pPr>
            <a:r>
              <a:rPr lang="fa-IR" sz="2800" b="1" dirty="0">
                <a:solidFill>
                  <a:prstClr val="white"/>
                </a:solidFill>
                <a:cs typeface="B Lotus" pitchFamily="2" charset="-78"/>
              </a:rPr>
              <a:t>3- </a:t>
            </a:r>
            <a:r>
              <a:rPr lang="fa-IR" sz="2800" b="1" dirty="0" err="1">
                <a:solidFill>
                  <a:prstClr val="white"/>
                </a:solidFill>
                <a:cs typeface="B Lotus" pitchFamily="2" charset="-78"/>
              </a:rPr>
              <a:t>روزي</a:t>
            </a:r>
            <a:r>
              <a:rPr lang="fa-IR" sz="2800" b="1" dirty="0">
                <a:solidFill>
                  <a:prstClr val="white"/>
                </a:solidFill>
                <a:cs typeface="B Lotus" pitchFamily="2" charset="-78"/>
              </a:rPr>
              <a:t> رسول خدا وارد مسجد شدند و نُه نفر را به جرم اين كه زكات نمي‌دادند، از مسجد بيرون كردند سپس اقامة نماز نمودند . </a:t>
            </a:r>
            <a:r>
              <a:rPr lang="fa-IR" sz="2000" b="1" dirty="0">
                <a:solidFill>
                  <a:srgbClr val="00B0F0"/>
                </a:solidFill>
                <a:cs typeface="B Lotus" pitchFamily="2" charset="-78"/>
              </a:rPr>
              <a:t>( </a:t>
            </a:r>
            <a:r>
              <a:rPr lang="fa-IR" sz="2000" b="1" dirty="0" err="1">
                <a:solidFill>
                  <a:srgbClr val="00B0F0"/>
                </a:solidFill>
                <a:cs typeface="B Lotus" pitchFamily="2" charset="-78"/>
              </a:rPr>
              <a:t>پرتوي</a:t>
            </a:r>
            <a:r>
              <a:rPr lang="fa-IR" sz="2000" b="1" dirty="0">
                <a:solidFill>
                  <a:srgbClr val="00B0F0"/>
                </a:solidFill>
                <a:cs typeface="B Lotus" pitchFamily="2" charset="-78"/>
              </a:rPr>
              <a:t> از اسرار نماز)</a:t>
            </a:r>
          </a:p>
          <a:p>
            <a:pPr marL="177800" indent="-163513" algn="r" rtl="1">
              <a:buFont typeface="Arial" pitchFamily="34" charset="0"/>
              <a:buChar char="•"/>
            </a:pPr>
            <a:r>
              <a:rPr lang="fa-IR" sz="4400" dirty="0">
                <a:solidFill>
                  <a:prstClr val="white"/>
                </a:solidFill>
                <a:cs typeface="B Lotus" pitchFamily="2" charset="-78"/>
              </a:rPr>
              <a:t> </a:t>
            </a:r>
            <a:r>
              <a:rPr lang="fa-IR" sz="4000" b="1" dirty="0">
                <a:solidFill>
                  <a:prstClr val="white"/>
                </a:solidFill>
                <a:cs typeface="B Lotus" pitchFamily="2" charset="-78"/>
              </a:rPr>
              <a:t>4- «</a:t>
            </a:r>
            <a:r>
              <a:rPr lang="fa-IR" sz="4000" b="1" dirty="0" err="1">
                <a:solidFill>
                  <a:prstClr val="white"/>
                </a:solidFill>
                <a:cs typeface="B Lotus" pitchFamily="2" charset="-78"/>
              </a:rPr>
              <a:t>اى</a:t>
            </a:r>
            <a:r>
              <a:rPr lang="fa-IR" sz="4000" b="1" dirty="0">
                <a:solidFill>
                  <a:prstClr val="white"/>
                </a:solidFill>
                <a:cs typeface="B Lotus" pitchFamily="2" charset="-78"/>
              </a:rPr>
              <a:t> مسلمانان، اموال خود را با پرداخت </a:t>
            </a:r>
            <a:r>
              <a:rPr lang="fa-IR" sz="4000" b="1" dirty="0" err="1">
                <a:solidFill>
                  <a:prstClr val="white"/>
                </a:solidFill>
                <a:cs typeface="B Lotus" pitchFamily="2" charset="-78"/>
              </a:rPr>
              <a:t>زكات</a:t>
            </a:r>
            <a:r>
              <a:rPr lang="fa-IR" sz="4000" b="1" dirty="0">
                <a:solidFill>
                  <a:prstClr val="white"/>
                </a:solidFill>
                <a:cs typeface="B Lotus" pitchFamily="2" charset="-78"/>
              </a:rPr>
              <a:t> </a:t>
            </a:r>
            <a:r>
              <a:rPr lang="fa-IR" sz="4000" b="1" dirty="0" err="1">
                <a:solidFill>
                  <a:prstClr val="white"/>
                </a:solidFill>
                <a:cs typeface="B Lotus" pitchFamily="2" charset="-78"/>
              </a:rPr>
              <a:t>فريضه</a:t>
            </a:r>
            <a:r>
              <a:rPr lang="fa-IR" sz="4000" b="1" dirty="0">
                <a:solidFill>
                  <a:prstClr val="white"/>
                </a:solidFill>
                <a:cs typeface="B Lotus" pitchFamily="2" charset="-78"/>
              </a:rPr>
              <a:t> </a:t>
            </a:r>
            <a:r>
              <a:rPr lang="fa-IR" sz="4000" b="1" dirty="0" err="1">
                <a:solidFill>
                  <a:prstClr val="white"/>
                </a:solidFill>
                <a:cs typeface="B Lotus" pitchFamily="2" charset="-78"/>
              </a:rPr>
              <a:t>پيراسته</a:t>
            </a:r>
            <a:r>
              <a:rPr lang="fa-IR" sz="4000" b="1" dirty="0">
                <a:solidFill>
                  <a:prstClr val="white"/>
                </a:solidFill>
                <a:cs typeface="B Lotus" pitchFamily="2" charset="-78"/>
              </a:rPr>
              <a:t> </a:t>
            </a:r>
            <a:r>
              <a:rPr lang="fa-IR" sz="4000" b="1" dirty="0" err="1">
                <a:solidFill>
                  <a:prstClr val="white"/>
                </a:solidFill>
                <a:cs typeface="B Lotus" pitchFamily="2" charset="-78"/>
              </a:rPr>
              <a:t>سازيد</a:t>
            </a:r>
            <a:r>
              <a:rPr lang="fa-IR" sz="4000" b="1" dirty="0">
                <a:solidFill>
                  <a:prstClr val="white"/>
                </a:solidFill>
                <a:cs typeface="B Lotus" pitchFamily="2" charset="-78"/>
              </a:rPr>
              <a:t> تا نماز شما مورد </a:t>
            </a:r>
            <a:r>
              <a:rPr lang="fa-IR" sz="4000" b="1" dirty="0" err="1">
                <a:solidFill>
                  <a:prstClr val="white"/>
                </a:solidFill>
                <a:cs typeface="B Lotus" pitchFamily="2" charset="-78"/>
              </a:rPr>
              <a:t>پذيرش</a:t>
            </a:r>
            <a:r>
              <a:rPr lang="fa-IR" sz="4000" b="1" dirty="0">
                <a:solidFill>
                  <a:prstClr val="white"/>
                </a:solidFill>
                <a:cs typeface="B Lotus" pitchFamily="2" charset="-78"/>
              </a:rPr>
              <a:t> قرار </a:t>
            </a:r>
            <a:r>
              <a:rPr lang="fa-IR" sz="4000" b="1" dirty="0" err="1">
                <a:solidFill>
                  <a:prstClr val="white"/>
                </a:solidFill>
                <a:cs typeface="B Lotus" pitchFamily="2" charset="-78"/>
              </a:rPr>
              <a:t>بگيرد</a:t>
            </a:r>
            <a:r>
              <a:rPr lang="fa-IR" sz="4000" b="1" dirty="0">
                <a:solidFill>
                  <a:prstClr val="white"/>
                </a:solidFill>
                <a:cs typeface="B Lotus" pitchFamily="2" charset="-78"/>
              </a:rPr>
              <a:t>». </a:t>
            </a:r>
            <a:r>
              <a:rPr lang="fa-IR" sz="2400" b="1" dirty="0">
                <a:solidFill>
                  <a:srgbClr val="FFFF00"/>
                </a:solidFill>
                <a:cs typeface="B Lotus" pitchFamily="2" charset="-78"/>
              </a:rPr>
              <a:t> قال رسول الله (ص) </a:t>
            </a:r>
            <a:r>
              <a:rPr lang="fa-IR" sz="2400" b="1" dirty="0" err="1">
                <a:solidFill>
                  <a:srgbClr val="FFFF00"/>
                </a:solidFill>
                <a:cs typeface="B Lotus" pitchFamily="2" charset="-78"/>
              </a:rPr>
              <a:t>أَيُّهَا</a:t>
            </a:r>
            <a:r>
              <a:rPr lang="fa-IR" sz="2400" b="1" dirty="0">
                <a:solidFill>
                  <a:srgbClr val="FFFF00"/>
                </a:solidFill>
                <a:cs typeface="B Lotus" pitchFamily="2" charset="-78"/>
              </a:rPr>
              <a:t> </a:t>
            </a:r>
            <a:r>
              <a:rPr lang="fa-IR" sz="2400" b="1" dirty="0" err="1">
                <a:solidFill>
                  <a:srgbClr val="FFFF00"/>
                </a:solidFill>
                <a:cs typeface="B Lotus" pitchFamily="2" charset="-78"/>
              </a:rPr>
              <a:t>الْمُسْلِمُونَ</a:t>
            </a:r>
            <a:r>
              <a:rPr lang="fa-IR" sz="2400" b="1" dirty="0">
                <a:solidFill>
                  <a:srgbClr val="FFFF00"/>
                </a:solidFill>
                <a:cs typeface="B Lotus" pitchFamily="2" charset="-78"/>
              </a:rPr>
              <a:t> </a:t>
            </a:r>
            <a:r>
              <a:rPr lang="fa-IR" sz="2400" b="1" dirty="0" err="1">
                <a:solidFill>
                  <a:srgbClr val="FFFF00"/>
                </a:solidFill>
                <a:cs typeface="B Lotus" pitchFamily="2" charset="-78"/>
              </a:rPr>
              <a:t>زَكُّوا</a:t>
            </a:r>
            <a:r>
              <a:rPr lang="fa-IR" sz="2400" b="1" dirty="0">
                <a:solidFill>
                  <a:srgbClr val="FFFF00"/>
                </a:solidFill>
                <a:cs typeface="B Lotus" pitchFamily="2" charset="-78"/>
              </a:rPr>
              <a:t> </a:t>
            </a:r>
            <a:r>
              <a:rPr lang="fa-IR" sz="2400" b="1" dirty="0" err="1">
                <a:solidFill>
                  <a:srgbClr val="FFFF00"/>
                </a:solidFill>
                <a:cs typeface="B Lotus" pitchFamily="2" charset="-78"/>
              </a:rPr>
              <a:t>أَمْوَالَكُمْ</a:t>
            </a:r>
            <a:r>
              <a:rPr lang="fa-IR" sz="2400" b="1" dirty="0">
                <a:solidFill>
                  <a:srgbClr val="FFFF00"/>
                </a:solidFill>
                <a:cs typeface="B Lotus" pitchFamily="2" charset="-78"/>
              </a:rPr>
              <a:t> </a:t>
            </a:r>
            <a:r>
              <a:rPr lang="fa-IR" sz="2400" b="1" dirty="0" err="1">
                <a:solidFill>
                  <a:srgbClr val="FFFF00"/>
                </a:solidFill>
                <a:cs typeface="B Lotus" pitchFamily="2" charset="-78"/>
              </a:rPr>
              <a:t>تُقْبَلْ</a:t>
            </a:r>
            <a:r>
              <a:rPr lang="fa-IR" sz="2400" b="1" dirty="0">
                <a:solidFill>
                  <a:srgbClr val="FFFF00"/>
                </a:solidFill>
                <a:cs typeface="B Lotus" pitchFamily="2" charset="-78"/>
              </a:rPr>
              <a:t> </a:t>
            </a:r>
            <a:r>
              <a:rPr lang="fa-IR" sz="2400" b="1" dirty="0" err="1">
                <a:solidFill>
                  <a:srgbClr val="FFFF00"/>
                </a:solidFill>
                <a:cs typeface="B Lotus" pitchFamily="2" charset="-78"/>
              </a:rPr>
              <a:t>صَلَاتُكُمْ</a:t>
            </a:r>
            <a:r>
              <a:rPr lang="fa-IR" sz="2400" b="1" dirty="0">
                <a:solidFill>
                  <a:srgbClr val="FFFF00"/>
                </a:solidFill>
                <a:cs typeface="B Lotus" pitchFamily="2" charset="-78"/>
              </a:rPr>
              <a:t> </a:t>
            </a:r>
            <a:endParaRPr lang="fa-IR" sz="2000" b="1" dirty="0">
              <a:solidFill>
                <a:srgbClr val="00B0F0"/>
              </a:solidFill>
              <a:cs typeface="B Lotus" pitchFamily="2" charset="-78"/>
            </a:endParaRPr>
          </a:p>
          <a:p>
            <a:pPr algn="ctr" rtl="1"/>
            <a:r>
              <a:rPr lang="fa-IR" sz="1400" dirty="0" err="1">
                <a:solidFill>
                  <a:prstClr val="white"/>
                </a:solidFill>
                <a:cs typeface="2  Badr" pitchFamily="2" charset="-78"/>
              </a:rPr>
              <a:t>الكافي</a:t>
            </a:r>
            <a:r>
              <a:rPr lang="fa-IR" sz="1400" dirty="0">
                <a:solidFill>
                  <a:prstClr val="white"/>
                </a:solidFill>
                <a:cs typeface="2  Badr" pitchFamily="2" charset="-78"/>
              </a:rPr>
              <a:t>    ج‏3    497    باب فرض </a:t>
            </a:r>
            <a:r>
              <a:rPr lang="fa-IR" sz="1400" dirty="0" err="1">
                <a:solidFill>
                  <a:prstClr val="white"/>
                </a:solidFill>
                <a:cs typeface="2  Badr" pitchFamily="2" charset="-78"/>
              </a:rPr>
              <a:t>الزكاة</a:t>
            </a:r>
            <a:r>
              <a:rPr lang="fa-IR" sz="1400" dirty="0">
                <a:solidFill>
                  <a:prstClr val="white"/>
                </a:solidFill>
                <a:cs typeface="2  Badr" pitchFamily="2" charset="-78"/>
              </a:rPr>
              <a:t> و ما </a:t>
            </a:r>
            <a:r>
              <a:rPr lang="fa-IR" sz="1400" dirty="0" err="1">
                <a:solidFill>
                  <a:prstClr val="white"/>
                </a:solidFill>
                <a:cs typeface="2  Badr" pitchFamily="2" charset="-78"/>
              </a:rPr>
              <a:t>يجب</a:t>
            </a:r>
            <a:r>
              <a:rPr lang="fa-IR" sz="1400" dirty="0">
                <a:solidFill>
                  <a:prstClr val="white"/>
                </a:solidFill>
                <a:cs typeface="2  Badr" pitchFamily="2" charset="-78"/>
              </a:rPr>
              <a:t> </a:t>
            </a:r>
            <a:r>
              <a:rPr lang="fa-IR" sz="1400" dirty="0" err="1">
                <a:solidFill>
                  <a:prstClr val="white"/>
                </a:solidFill>
                <a:cs typeface="2  Badr" pitchFamily="2" charset="-78"/>
              </a:rPr>
              <a:t>في</a:t>
            </a:r>
            <a:r>
              <a:rPr lang="fa-IR" sz="1400" dirty="0">
                <a:solidFill>
                  <a:prstClr val="white"/>
                </a:solidFill>
                <a:cs typeface="2  Badr" pitchFamily="2" charset="-78"/>
              </a:rPr>
              <a:t> </a:t>
            </a:r>
            <a:r>
              <a:rPr lang="fa-IR" sz="1400" dirty="0" err="1">
                <a:solidFill>
                  <a:prstClr val="white"/>
                </a:solidFill>
                <a:cs typeface="2  Badr" pitchFamily="2" charset="-78"/>
              </a:rPr>
              <a:t>المال</a:t>
            </a:r>
            <a:r>
              <a:rPr lang="fa-IR" sz="1400" dirty="0">
                <a:solidFill>
                  <a:prstClr val="white"/>
                </a:solidFill>
                <a:cs typeface="2  Badr" pitchFamily="2" charset="-78"/>
              </a:rPr>
              <a:t> من </a:t>
            </a:r>
            <a:r>
              <a:rPr lang="fa-IR" sz="1400" dirty="0" err="1">
                <a:solidFill>
                  <a:prstClr val="white"/>
                </a:solidFill>
                <a:cs typeface="2  Badr" pitchFamily="2" charset="-78"/>
              </a:rPr>
              <a:t>الحقوق</a:t>
            </a:r>
            <a:r>
              <a:rPr lang="fa-IR" sz="1400" dirty="0">
                <a:solidFill>
                  <a:prstClr val="white"/>
                </a:solidFill>
                <a:cs typeface="2  Badr" pitchFamily="2" charset="-78"/>
              </a:rPr>
              <a:t> .....  ص : 496 و  من لا </a:t>
            </a:r>
            <a:r>
              <a:rPr lang="fa-IR" sz="1400" dirty="0" err="1">
                <a:solidFill>
                  <a:prstClr val="white"/>
                </a:solidFill>
                <a:cs typeface="2  Badr" pitchFamily="2" charset="-78"/>
              </a:rPr>
              <a:t>يحضره</a:t>
            </a:r>
            <a:r>
              <a:rPr lang="fa-IR" sz="1400" dirty="0">
                <a:solidFill>
                  <a:prstClr val="white"/>
                </a:solidFill>
                <a:cs typeface="2  Badr" pitchFamily="2" charset="-78"/>
              </a:rPr>
              <a:t> </a:t>
            </a:r>
            <a:r>
              <a:rPr lang="fa-IR" sz="1400" dirty="0" err="1">
                <a:solidFill>
                  <a:prstClr val="white"/>
                </a:solidFill>
                <a:cs typeface="2  Badr" pitchFamily="2" charset="-78"/>
              </a:rPr>
              <a:t>الفقيه</a:t>
            </a:r>
            <a:r>
              <a:rPr lang="fa-IR" sz="1400" dirty="0">
                <a:solidFill>
                  <a:prstClr val="white"/>
                </a:solidFill>
                <a:cs typeface="2  Badr" pitchFamily="2" charset="-78"/>
              </a:rPr>
              <a:t>    ج‏2    14    باب </a:t>
            </a:r>
            <a:r>
              <a:rPr lang="fa-IR" sz="1400" dirty="0" err="1">
                <a:solidFill>
                  <a:prstClr val="white"/>
                </a:solidFill>
                <a:cs typeface="2  Badr" pitchFamily="2" charset="-78"/>
              </a:rPr>
              <a:t>الأصناف</a:t>
            </a:r>
            <a:r>
              <a:rPr lang="fa-IR" sz="1400" dirty="0">
                <a:solidFill>
                  <a:prstClr val="white"/>
                </a:solidFill>
                <a:cs typeface="2  Badr" pitchFamily="2" charset="-78"/>
              </a:rPr>
              <a:t>‏</a:t>
            </a:r>
          </a:p>
        </p:txBody>
      </p:sp>
    </p:spTree>
    <p:extLst>
      <p:ext uri="{BB962C8B-B14F-4D97-AF65-F5344CB8AC3E}">
        <p14:creationId xmlns:p14="http://schemas.microsoft.com/office/powerpoint/2010/main" val="1119671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0D01AF"/>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0D01AF"/>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rgbClr val="0D01AF"/>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0D01AF"/>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نگهدارنده مکان محتوا 3"/>
          <p:cNvSpPr>
            <a:spLocks noGrp="1"/>
          </p:cNvSpPr>
          <p:nvPr>
            <p:ph idx="1"/>
          </p:nvPr>
        </p:nvSpPr>
        <p:spPr>
          <a:xfrm>
            <a:off x="76200" y="76200"/>
            <a:ext cx="8991600" cy="6705600"/>
          </a:xfrm>
          <a:prstGeom prst="roundRect">
            <a:avLst>
              <a:gd name="adj" fmla="val 8276"/>
            </a:avLst>
          </a:prstGeom>
          <a:solidFill>
            <a:srgbClr val="001746"/>
          </a:solidFill>
          <a:ln w="76200">
            <a:noFill/>
          </a:ln>
          <a:effectLst>
            <a:glow rad="101600">
              <a:schemeClr val="bg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marL="0" indent="0" algn="ctr">
              <a:buNone/>
            </a:pPr>
            <a:r>
              <a:rPr lang="fa-IR" sz="7200" dirty="0" smtClean="0">
                <a:solidFill>
                  <a:srgbClr val="FFFF00"/>
                </a:solidFill>
                <a:latin typeface="Aharoni" pitchFamily="2" charset="-79"/>
                <a:cs typeface="B Yagut" pitchFamily="2" charset="-78"/>
              </a:rPr>
              <a:t>7-</a:t>
            </a:r>
            <a:r>
              <a:rPr lang="fa-IR" sz="9600" dirty="0" smtClean="0">
                <a:solidFill>
                  <a:srgbClr val="FFFF00"/>
                </a:solidFill>
                <a:latin typeface="Aharoni" pitchFamily="2" charset="-79"/>
                <a:cs typeface="B Yagut" pitchFamily="2" charset="-78"/>
              </a:rPr>
              <a:t> </a:t>
            </a:r>
            <a:r>
              <a:rPr lang="fa-IR" sz="9600" b="1" dirty="0" smtClean="0">
                <a:solidFill>
                  <a:srgbClr val="FFFF00"/>
                </a:solidFill>
                <a:latin typeface="Aharoni" pitchFamily="2" charset="-79"/>
                <a:cs typeface="B Yagut" pitchFamily="2" charset="-78"/>
              </a:rPr>
              <a:t>شراب خواری</a:t>
            </a:r>
            <a:r>
              <a:rPr lang="fa-IR" sz="9600" dirty="0" smtClean="0">
                <a:solidFill>
                  <a:srgbClr val="FFFF00"/>
                </a:solidFill>
                <a:latin typeface="Aharoni" pitchFamily="2" charset="-79"/>
                <a:cs typeface="B Yagut" pitchFamily="2" charset="-78"/>
              </a:rPr>
              <a:t>:</a:t>
            </a:r>
          </a:p>
          <a:p>
            <a:pPr marL="0" indent="0" algn="ctr">
              <a:buNone/>
            </a:pPr>
            <a:endParaRPr lang="fa-IR" sz="8800" dirty="0" smtClean="0">
              <a:solidFill>
                <a:srgbClr val="FFFF00"/>
              </a:solidFill>
              <a:cs typeface="B Tabassom" pitchFamily="2" charset="-78"/>
            </a:endParaRPr>
          </a:p>
          <a:p>
            <a:pPr algn="ctr"/>
            <a:r>
              <a:rPr lang="fa-IR" dirty="0" smtClean="0">
                <a:solidFill>
                  <a:srgbClr val="00B0F0"/>
                </a:solidFill>
              </a:rPr>
              <a:t>امام صادق علیه السلام ؛ لاتُقبَل صلوةُ شاربِ المُسكرِ </a:t>
            </a:r>
            <a:r>
              <a:rPr lang="fa-IR" dirty="0">
                <a:solidFill>
                  <a:srgbClr val="00B0F0"/>
                </a:solidFill>
              </a:rPr>
              <a:t>أ</a:t>
            </a:r>
            <a:r>
              <a:rPr lang="fa-IR" dirty="0" smtClean="0">
                <a:solidFill>
                  <a:srgbClr val="00B0F0"/>
                </a:solidFill>
              </a:rPr>
              <a:t>ربعين يوما إلّا أن‌ يتوب</a:t>
            </a:r>
          </a:p>
          <a:p>
            <a:pPr algn="ctr"/>
            <a:r>
              <a:rPr lang="fa-IR" sz="2800" b="1" dirty="0" smtClean="0">
                <a:ln>
                  <a:solidFill>
                    <a:srgbClr val="C00000"/>
                  </a:solidFill>
                </a:ln>
                <a:solidFill>
                  <a:srgbClr val="FFC000"/>
                </a:solidFill>
                <a:effectLst>
                  <a:glow rad="101600">
                    <a:schemeClr val="bg1">
                      <a:alpha val="60000"/>
                    </a:schemeClr>
                  </a:glow>
                </a:effectLst>
                <a:cs typeface="B Yagut" pitchFamily="2" charset="-78"/>
              </a:rPr>
              <a:t>نماز شراب خوار تا چهل روز قبول نمی شود مگر اینکه توبه کند</a:t>
            </a:r>
            <a:r>
              <a:rPr lang="fa-IR" sz="2400" b="1" dirty="0" smtClean="0">
                <a:ln>
                  <a:solidFill>
                    <a:srgbClr val="C00000"/>
                  </a:solidFill>
                </a:ln>
                <a:solidFill>
                  <a:srgbClr val="FFC000"/>
                </a:solidFill>
                <a:effectLst>
                  <a:glow rad="101600">
                    <a:schemeClr val="bg1">
                      <a:alpha val="60000"/>
                    </a:schemeClr>
                  </a:glow>
                </a:effectLst>
                <a:cs typeface="B Yagut" pitchFamily="2" charset="-78"/>
              </a:rPr>
              <a:t>.</a:t>
            </a:r>
          </a:p>
          <a:p>
            <a:pPr algn="ctr"/>
            <a:r>
              <a:rPr lang="fa-IR" dirty="0" smtClean="0">
                <a:solidFill>
                  <a:srgbClr val="00B0F0"/>
                </a:solidFill>
                <a:cs typeface="2  Fantezy" pitchFamily="2" charset="-78"/>
              </a:rPr>
              <a:t>بحار الانوار ج/63 ص/ 488</a:t>
            </a:r>
            <a:endParaRPr lang="fa-IR" dirty="0">
              <a:solidFill>
                <a:srgbClr val="00B0F0"/>
              </a:solidFill>
              <a:cs typeface="2  Fantezy" pitchFamily="2" charset="-78"/>
            </a:endParaRPr>
          </a:p>
        </p:txBody>
      </p:sp>
    </p:spTree>
    <p:extLst>
      <p:ext uri="{BB962C8B-B14F-4D97-AF65-F5344CB8AC3E}">
        <p14:creationId xmlns:p14="http://schemas.microsoft.com/office/powerpoint/2010/main" val="397069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6200" y="76200"/>
            <a:ext cx="8964488" cy="6741368"/>
          </a:xfrm>
          <a:prstGeom prst="roundRect">
            <a:avLst>
              <a:gd name="adj" fmla="val 1481"/>
            </a:avLst>
          </a:prstGeom>
          <a:blipFill dpi="0" rotWithShape="1">
            <a:blip r:embed="rId3">
              <a:extLst>
                <a:ext uri="{28A0092B-C50C-407E-A947-70E740481C1C}">
                  <a14:useLocalDpi xmlns:a14="http://schemas.microsoft.com/office/drawing/2010/main" val="0"/>
                </a:ext>
              </a:extLst>
            </a:blip>
            <a:srcRect/>
            <a:stretch>
              <a:fillRect/>
            </a:stretch>
          </a:blipFill>
          <a:ln w="76200">
            <a:noFill/>
          </a:ln>
          <a:effectLst>
            <a:glow rad="101600">
              <a:schemeClr val="bg1">
                <a:alpha val="6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6600" dirty="0" smtClean="0">
                <a:ln>
                  <a:solidFill>
                    <a:prstClr val="black">
                      <a:lumMod val="95000"/>
                      <a:lumOff val="5000"/>
                    </a:prstClr>
                  </a:solidFill>
                </a:ln>
                <a:solidFill>
                  <a:srgbClr val="FFFF00"/>
                </a:solidFill>
                <a:effectLst>
                  <a:glow rad="101600">
                    <a:srgbClr val="C00000">
                      <a:alpha val="60000"/>
                    </a:srgbClr>
                  </a:glow>
                </a:effectLst>
                <a:cs typeface="B Titr" pitchFamily="2" charset="-78"/>
              </a:rPr>
              <a:t>8- </a:t>
            </a:r>
            <a:r>
              <a:rPr lang="fa-IR" sz="7200" dirty="0">
                <a:ln>
                  <a:solidFill>
                    <a:prstClr val="black">
                      <a:lumMod val="95000"/>
                      <a:lumOff val="5000"/>
                    </a:prstClr>
                  </a:solidFill>
                </a:ln>
                <a:solidFill>
                  <a:srgbClr val="FFFF00"/>
                </a:solidFill>
                <a:effectLst>
                  <a:glow rad="101600">
                    <a:srgbClr val="C00000">
                      <a:alpha val="60000"/>
                    </a:srgbClr>
                  </a:glow>
                </a:effectLst>
                <a:cs typeface="B Titr" pitchFamily="2" charset="-78"/>
              </a:rPr>
              <a:t>اذيت به همسر </a:t>
            </a:r>
            <a:r>
              <a:rPr lang="fa-IR" sz="4400" dirty="0">
                <a:ln>
                  <a:solidFill>
                    <a:prstClr val="black">
                      <a:lumMod val="95000"/>
                      <a:lumOff val="5000"/>
                    </a:prstClr>
                  </a:solidFill>
                </a:ln>
                <a:solidFill>
                  <a:srgbClr val="FFFF00"/>
                </a:solidFill>
                <a:effectLst>
                  <a:glow rad="101600">
                    <a:srgbClr val="C00000">
                      <a:alpha val="60000"/>
                    </a:srgbClr>
                  </a:glow>
                </a:effectLst>
                <a:cs typeface="B Titr" pitchFamily="2" charset="-78"/>
              </a:rPr>
              <a:t>(مرد يا زن):</a:t>
            </a:r>
            <a:endParaRPr lang="fa-IR" sz="5400" dirty="0">
              <a:ln>
                <a:solidFill>
                  <a:prstClr val="black">
                    <a:lumMod val="95000"/>
                    <a:lumOff val="5000"/>
                  </a:prstClr>
                </a:solidFill>
              </a:ln>
              <a:solidFill>
                <a:prstClr val="white"/>
              </a:solidFill>
              <a:effectLst>
                <a:glow rad="101600">
                  <a:srgbClr val="C00000">
                    <a:alpha val="60000"/>
                  </a:srgbClr>
                </a:glow>
              </a:effectLst>
              <a:cs typeface="B Titr" pitchFamily="2" charset="-78"/>
            </a:endParaRPr>
          </a:p>
          <a:p>
            <a:pPr algn="ctr" rtl="1"/>
            <a:endParaRPr lang="fa-IR" sz="2000" dirty="0">
              <a:solidFill>
                <a:srgbClr val="99FF99"/>
              </a:solidFill>
              <a:effectLst>
                <a:glow rad="101600">
                  <a:srgbClr val="002600">
                    <a:alpha val="60000"/>
                  </a:srgbClr>
                </a:glow>
              </a:effectLst>
              <a:cs typeface="2  Badr" pitchFamily="2" charset="-78"/>
            </a:endParaRPr>
          </a:p>
          <a:p>
            <a:pPr algn="ctr" rtl="1"/>
            <a:r>
              <a:rPr lang="fa-IR" sz="2000" b="1" dirty="0" err="1">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منْ</a:t>
            </a:r>
            <a:r>
              <a:rPr lang="fa-IR" sz="2000" b="1" dirty="0">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 كَانَتْ لَهُ امْرَأَةٌ تُؤْذِيهِ لَمْ يَقْبَلِ اللَّهُ صَلَاتَهَا وَ لَا حَسَنَةً مِنْ عَمَلِهَا- حَتَّى تُعِينَهُ وَ تُرْضِيَهُ وَ إِنْ صَامَتِ الدَّهْرَ- وَ قَامَتْ وَ أَعْتَقَتِ الرِّقَابَ وَ أَنْفَقَتِ الْأَمْوَالَ فِي سَبِيلِ اللَّهِ وَ كَانَتْ أَوَّلَ مَنْ يَرِدُ النَّارَ </a:t>
            </a:r>
            <a:r>
              <a:rPr lang="fa-IR" sz="2000" b="1" dirty="0">
                <a:ln w="1905"/>
                <a:solidFill>
                  <a:srgbClr val="FFFF00"/>
                </a:solidFill>
                <a:effectLst>
                  <a:innerShdw blurRad="69850" dist="43180" dir="5400000">
                    <a:srgbClr val="000000">
                      <a:alpha val="65000"/>
                    </a:srgbClr>
                  </a:innerShdw>
                </a:effectLst>
                <a:cs typeface="2  Badr" pitchFamily="2" charset="-78"/>
              </a:rPr>
              <a:t>ثُمَّ</a:t>
            </a:r>
            <a:r>
              <a:rPr lang="fa-IR" sz="2000" b="1" dirty="0">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 </a:t>
            </a:r>
            <a:r>
              <a:rPr lang="fa-IR" sz="2000" b="1" dirty="0">
                <a:ln w="1905"/>
                <a:solidFill>
                  <a:srgbClr val="FFFF00"/>
                </a:solidFill>
                <a:effectLst>
                  <a:innerShdw blurRad="69850" dist="43180" dir="5400000">
                    <a:srgbClr val="000000">
                      <a:alpha val="65000"/>
                    </a:srgbClr>
                  </a:innerShdw>
                </a:effectLst>
                <a:cs typeface="2  Badr" pitchFamily="2" charset="-78"/>
              </a:rPr>
              <a:t>قَالَ رَسُولُ اللَّهِ </a:t>
            </a:r>
            <a:r>
              <a:rPr lang="fa-IR" sz="2000" b="1" dirty="0">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ص- وَ عَلَى الرَّجُلِ مِثْلُ ذَلِكَ الْوِزْرِ وَ الْعَذَابِ- إِذَا كَانَ لَهَا </a:t>
            </a:r>
            <a:r>
              <a:rPr lang="fa-IR" sz="2000" b="1" dirty="0" err="1">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مُؤْذِياً</a:t>
            </a:r>
            <a:r>
              <a:rPr lang="fa-IR" sz="2000" b="1" dirty="0">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 </a:t>
            </a:r>
            <a:r>
              <a:rPr lang="fa-IR" sz="2000" b="1" dirty="0" err="1">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rPr>
              <a:t>ظَالِما</a:t>
            </a:r>
            <a:endParaRPr lang="fa-IR" sz="3400" b="1" dirty="0">
              <a:ln w="1905"/>
              <a:gradFill>
                <a:gsLst>
                  <a:gs pos="0">
                    <a:srgbClr val="809EC2">
                      <a:shade val="20000"/>
                      <a:satMod val="200000"/>
                    </a:srgbClr>
                  </a:gs>
                  <a:gs pos="78000">
                    <a:srgbClr val="809EC2">
                      <a:tint val="90000"/>
                      <a:shade val="89000"/>
                      <a:satMod val="220000"/>
                    </a:srgbClr>
                  </a:gs>
                  <a:gs pos="100000">
                    <a:srgbClr val="809EC2">
                      <a:tint val="12000"/>
                      <a:satMod val="255000"/>
                    </a:srgbClr>
                  </a:gs>
                </a:gsLst>
                <a:lin ang="5400000"/>
              </a:gradFill>
              <a:effectLst>
                <a:innerShdw blurRad="69850" dist="43180" dir="5400000">
                  <a:srgbClr val="000000">
                    <a:alpha val="65000"/>
                  </a:srgbClr>
                </a:innerShdw>
              </a:effectLst>
              <a:cs typeface="2  Badr" pitchFamily="2" charset="-78"/>
            </a:endParaRPr>
          </a:p>
          <a:p>
            <a:pPr algn="ctr" rtl="1"/>
            <a:r>
              <a:rPr lang="fa-IR" sz="3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Badr" pitchFamily="2" charset="-78"/>
              </a:rPr>
              <a:t>زنی که شوهرش را می آزارد، خداوند نماز و اعمال نیکش را نمی پذیرد اگرچه تمام روزگار را روزه بگیرد و نماز بخواند وبنده آزاد کند وتمام اموالش را در راه خدا انفاق نماید و اولین شخصی است که وارد جهنم می شود تا اینکه شوهرش را یاری وراضی نماید وبر مرد هم مثل همین عذاب و وزر خواهد بود در صورتی که زنش را بیازارد.</a:t>
            </a:r>
          </a:p>
          <a:p>
            <a:pPr algn="ctr" rtl="1"/>
            <a:r>
              <a:rPr lang="fa-IR" sz="2000" dirty="0">
                <a:solidFill>
                  <a:prstClr val="white"/>
                </a:solidFill>
                <a:cs typeface="2  Badr" pitchFamily="2" charset="-78"/>
              </a:rPr>
              <a:t>بحار الأنوار الجامعة لدرر أخبار الأئمة الأطهار    ج‏73  ص  363</a:t>
            </a:r>
            <a:r>
              <a:rPr lang="fa-IR" sz="4800" dirty="0">
                <a:solidFill>
                  <a:prstClr val="white"/>
                </a:solidFill>
                <a:cs typeface="2  Badr" pitchFamily="2" charset="-78"/>
              </a:rPr>
              <a:t> </a:t>
            </a:r>
          </a:p>
        </p:txBody>
      </p:sp>
    </p:spTree>
    <p:extLst>
      <p:ext uri="{BB962C8B-B14F-4D97-AF65-F5344CB8AC3E}">
        <p14:creationId xmlns:p14="http://schemas.microsoft.com/office/powerpoint/2010/main" val="2955742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heel(1)">
                                      <p:cBhvr>
                                        <p:cTn id="20" dur="2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heel(1)">
                                      <p:cBhvr>
                                        <p:cTn id="25" dur="20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circle(in)">
                                      <p:cBhvr>
                                        <p:cTn id="30"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3000" b="-16000"/>
          </a:stretch>
        </a:blipFill>
        <a:effectLst/>
      </p:bgPr>
    </p:bg>
    <p:spTree>
      <p:nvGrpSpPr>
        <p:cNvPr id="1" name=""/>
        <p:cNvGrpSpPr/>
        <p:nvPr/>
      </p:nvGrpSpPr>
      <p:grpSpPr>
        <a:xfrm>
          <a:off x="0" y="0"/>
          <a:ext cx="0" cy="0"/>
          <a:chOff x="0" y="0"/>
          <a:chExt cx="0" cy="0"/>
        </a:xfrm>
      </p:grpSpPr>
      <p:sp>
        <p:nvSpPr>
          <p:cNvPr id="5" name="Rounded Rectangle 4"/>
          <p:cNvSpPr/>
          <p:nvPr/>
        </p:nvSpPr>
        <p:spPr>
          <a:xfrm>
            <a:off x="107504" y="188640"/>
            <a:ext cx="8964488" cy="6552728"/>
          </a:xfrm>
          <a:prstGeom prst="roundRect">
            <a:avLst>
              <a:gd name="adj" fmla="val 3094"/>
            </a:avLst>
          </a:prstGeom>
          <a:blipFill>
            <a:blip r:embed="rId3"/>
            <a:tile tx="0" ty="0" sx="100000" sy="100000" flip="none" algn="tl"/>
          </a:blipFill>
          <a:ln w="57150">
            <a:solidFill>
              <a:schemeClr val="accent2">
                <a:lumMod val="50000"/>
              </a:schemeClr>
            </a:solidFill>
          </a:ln>
          <a:effectLst>
            <a:glow rad="228600">
              <a:schemeClr val="accent3">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r" rtl="1"/>
            <a:r>
              <a:rPr lang="fa-IR" sz="6000" dirty="0" smtClean="0">
                <a:blipFill>
                  <a:blip r:embed="rId4"/>
                  <a:tile tx="0" ty="0" sx="100000" sy="100000" flip="none" algn="tl"/>
                </a:blipFill>
                <a:cs typeface="B Titr" pitchFamily="2" charset="-78"/>
              </a:rPr>
              <a:t>  9- </a:t>
            </a:r>
            <a:r>
              <a:rPr lang="fa-IR" sz="6000" dirty="0" err="1">
                <a:blipFill>
                  <a:blip r:embed="rId4"/>
                  <a:tile tx="0" ty="0" sx="100000" sy="100000" flip="none" algn="tl"/>
                </a:blipFill>
                <a:cs typeface="B Titr" pitchFamily="2" charset="-78"/>
              </a:rPr>
              <a:t>غيبت</a:t>
            </a:r>
            <a:r>
              <a:rPr lang="fa-IR" sz="6000" dirty="0">
                <a:blipFill>
                  <a:blip r:embed="rId4"/>
                  <a:tile tx="0" ty="0" sx="100000" sy="100000" flip="none" algn="tl"/>
                </a:blipFill>
                <a:cs typeface="B Titr" pitchFamily="2" charset="-78"/>
              </a:rPr>
              <a:t> </a:t>
            </a:r>
            <a:endParaRPr lang="fa-IR" sz="6000" b="1" dirty="0" smtClean="0">
              <a:solidFill>
                <a:prstClr val="black"/>
              </a:solidFill>
              <a:latin typeface="Times New Roman"/>
              <a:ea typeface="SimSun"/>
              <a:cs typeface="B Badr"/>
            </a:endParaRPr>
          </a:p>
          <a:p>
            <a:pPr algn="ctr" rtl="1">
              <a:tabLst>
                <a:tab pos="506730" algn="l"/>
              </a:tabLst>
            </a:pPr>
            <a:r>
              <a:rPr lang="fa-IR" sz="3600" b="1" dirty="0" smtClean="0">
                <a:solidFill>
                  <a:prstClr val="black"/>
                </a:solidFill>
                <a:latin typeface="Times New Roman"/>
                <a:ea typeface="SimSun"/>
                <a:cs typeface="B Badr"/>
              </a:rPr>
              <a:t>1- </a:t>
            </a:r>
            <a:r>
              <a:rPr lang="fa-IR" sz="3600" b="1" dirty="0" err="1">
                <a:solidFill>
                  <a:prstClr val="black"/>
                </a:solidFill>
                <a:latin typeface="Times New Roman"/>
                <a:ea typeface="SimSun"/>
                <a:cs typeface="B Badr"/>
              </a:rPr>
              <a:t>يا</a:t>
            </a:r>
            <a:r>
              <a:rPr lang="fa-IR" sz="3600" b="1" dirty="0">
                <a:solidFill>
                  <a:prstClr val="black"/>
                </a:solidFill>
                <a:latin typeface="Times New Roman"/>
                <a:ea typeface="SimSun"/>
                <a:cs typeface="B Badr"/>
              </a:rPr>
              <a:t> </a:t>
            </a:r>
            <a:r>
              <a:rPr lang="fa-IR" sz="3600" b="1" dirty="0" err="1">
                <a:solidFill>
                  <a:prstClr val="black"/>
                </a:solidFill>
                <a:latin typeface="Times New Roman"/>
                <a:ea typeface="SimSun"/>
                <a:cs typeface="B Badr"/>
              </a:rPr>
              <a:t>أيها</a:t>
            </a:r>
            <a:r>
              <a:rPr lang="fa-IR" sz="3600" b="1" dirty="0">
                <a:solidFill>
                  <a:prstClr val="black"/>
                </a:solidFill>
                <a:latin typeface="Times New Roman"/>
                <a:ea typeface="SimSun"/>
                <a:cs typeface="B Badr"/>
              </a:rPr>
              <a:t> </a:t>
            </a:r>
            <a:r>
              <a:rPr lang="fa-IR" sz="3600" b="1" dirty="0" err="1">
                <a:solidFill>
                  <a:prstClr val="black"/>
                </a:solidFill>
                <a:latin typeface="Times New Roman"/>
                <a:ea typeface="SimSun"/>
                <a:cs typeface="B Badr"/>
              </a:rPr>
              <a:t>الذين</a:t>
            </a:r>
            <a:r>
              <a:rPr lang="fa-IR" sz="3600" b="1" dirty="0">
                <a:solidFill>
                  <a:prstClr val="black"/>
                </a:solidFill>
                <a:latin typeface="Times New Roman"/>
                <a:ea typeface="SimSun"/>
                <a:cs typeface="B Badr"/>
              </a:rPr>
              <a:t> </a:t>
            </a:r>
            <a:r>
              <a:rPr lang="fa-IR" sz="3600" b="1" dirty="0" err="1">
                <a:solidFill>
                  <a:prstClr val="black"/>
                </a:solidFill>
                <a:latin typeface="Times New Roman"/>
                <a:ea typeface="SimSun"/>
                <a:cs typeface="B Badr"/>
              </a:rPr>
              <a:t>آمنوا</a:t>
            </a:r>
            <a:r>
              <a:rPr lang="fa-IR" sz="3600" b="1" dirty="0">
                <a:solidFill>
                  <a:prstClr val="black"/>
                </a:solidFill>
                <a:latin typeface="Times New Roman"/>
                <a:ea typeface="SimSun"/>
                <a:cs typeface="B Badr"/>
              </a:rPr>
              <a:t>! ... و </a:t>
            </a:r>
            <a:r>
              <a:rPr lang="fa-IR" sz="3600" b="1" dirty="0" err="1">
                <a:solidFill>
                  <a:prstClr val="black"/>
                </a:solidFill>
                <a:latin typeface="Times New Roman"/>
                <a:ea typeface="SimSun"/>
                <a:cs typeface="B Badr"/>
              </a:rPr>
              <a:t>لايغتب</a:t>
            </a:r>
            <a:r>
              <a:rPr lang="fa-IR" sz="3600" b="1" dirty="0">
                <a:solidFill>
                  <a:prstClr val="black"/>
                </a:solidFill>
                <a:latin typeface="Times New Roman"/>
                <a:ea typeface="SimSun"/>
                <a:cs typeface="B Badr"/>
              </a:rPr>
              <a:t> </a:t>
            </a:r>
            <a:r>
              <a:rPr lang="fa-IR" sz="3600" b="1" dirty="0" err="1">
                <a:solidFill>
                  <a:prstClr val="black"/>
                </a:solidFill>
                <a:latin typeface="Times New Roman"/>
                <a:ea typeface="SimSun"/>
                <a:cs typeface="B Badr"/>
              </a:rPr>
              <a:t>بعضكم</a:t>
            </a:r>
            <a:r>
              <a:rPr lang="fa-IR" sz="3600" b="1" dirty="0">
                <a:solidFill>
                  <a:prstClr val="black"/>
                </a:solidFill>
                <a:latin typeface="Times New Roman"/>
                <a:ea typeface="SimSun"/>
                <a:cs typeface="B Badr"/>
              </a:rPr>
              <a:t> بعضاً</a:t>
            </a:r>
            <a:r>
              <a:rPr lang="ar-SA" sz="3600" b="1" dirty="0">
                <a:solidFill>
                  <a:prstClr val="black"/>
                </a:solidFill>
                <a:latin typeface="Times New Roman"/>
                <a:ea typeface="SimSun"/>
                <a:cs typeface="B Badr"/>
              </a:rPr>
              <a:t>. </a:t>
            </a:r>
            <a:r>
              <a:rPr lang="fa-IR" sz="3600" b="1" dirty="0">
                <a:solidFill>
                  <a:prstClr val="black"/>
                </a:solidFill>
                <a:latin typeface="Times New Roman"/>
                <a:ea typeface="SimSun"/>
                <a:cs typeface="B Badr"/>
              </a:rPr>
              <a:t> </a:t>
            </a:r>
            <a:r>
              <a:rPr lang="ar-SA" b="1" dirty="0">
                <a:solidFill>
                  <a:prstClr val="black"/>
                </a:solidFill>
                <a:latin typeface="Times New Roman"/>
                <a:ea typeface="SimSun"/>
                <a:cs typeface="B Badr" panose="00000400000000000000" pitchFamily="2" charset="-78"/>
              </a:rPr>
              <a:t>حجرات،12</a:t>
            </a:r>
            <a:r>
              <a:rPr lang="ar-SA" dirty="0">
                <a:solidFill>
                  <a:prstClr val="black"/>
                </a:solidFill>
                <a:latin typeface="Times New Roman"/>
                <a:ea typeface="SimSun"/>
                <a:cs typeface="B Badr" panose="00000400000000000000" pitchFamily="2" charset="-78"/>
              </a:rPr>
              <a:t>.</a:t>
            </a:r>
            <a:endParaRPr lang="fa-IR" dirty="0">
              <a:solidFill>
                <a:prstClr val="black"/>
              </a:solidFill>
              <a:latin typeface="Times New Roman"/>
              <a:ea typeface="SimSun"/>
              <a:cs typeface="B Badr" panose="00000400000000000000" pitchFamily="2" charset="-78"/>
            </a:endParaRPr>
          </a:p>
          <a:p>
            <a:pPr algn="ctr" rtl="1">
              <a:tabLst>
                <a:tab pos="506730" algn="l"/>
              </a:tabLst>
            </a:pPr>
            <a:r>
              <a:rPr lang="fa-IR" sz="2400" dirty="0">
                <a:solidFill>
                  <a:prstClr val="black"/>
                </a:solidFill>
                <a:latin typeface="Times New Roman"/>
                <a:ea typeface="SimSun"/>
                <a:cs typeface="B Badr"/>
              </a:rPr>
              <a:t>2ـ </a:t>
            </a:r>
            <a:r>
              <a:rPr lang="fa-IR" sz="2000" b="1" dirty="0">
                <a:solidFill>
                  <a:prstClr val="black"/>
                </a:solidFill>
                <a:latin typeface="Times New Roman"/>
                <a:ea typeface="SimSun"/>
                <a:cs typeface="B Badr"/>
              </a:rPr>
              <a:t>رسول خدا (ص)، فرمود: </a:t>
            </a:r>
            <a:r>
              <a:rPr lang="fa-IR" sz="2000" b="1" dirty="0" err="1">
                <a:solidFill>
                  <a:prstClr val="black"/>
                </a:solidFill>
                <a:latin typeface="Times New Roman"/>
                <a:ea typeface="SimSun"/>
                <a:cs typeface="B Badr"/>
              </a:rPr>
              <a:t>الغيبة</a:t>
            </a:r>
            <a:r>
              <a:rPr lang="fa-IR" sz="2000" b="1" dirty="0">
                <a:solidFill>
                  <a:prstClr val="black"/>
                </a:solidFill>
                <a:latin typeface="Times New Roman"/>
                <a:ea typeface="SimSun"/>
                <a:cs typeface="B Badr"/>
              </a:rPr>
              <a:t> اسرع </a:t>
            </a:r>
            <a:r>
              <a:rPr lang="fa-IR" sz="2000" b="1" dirty="0" err="1">
                <a:solidFill>
                  <a:prstClr val="black"/>
                </a:solidFill>
                <a:latin typeface="Times New Roman"/>
                <a:ea typeface="SimSun"/>
                <a:cs typeface="B Badr"/>
              </a:rPr>
              <a:t>في</a:t>
            </a:r>
            <a:r>
              <a:rPr lang="fa-IR" sz="2000" b="1" dirty="0">
                <a:solidFill>
                  <a:prstClr val="black"/>
                </a:solidFill>
                <a:latin typeface="Times New Roman"/>
                <a:ea typeface="SimSun"/>
                <a:cs typeface="B Badr"/>
              </a:rPr>
              <a:t> </a:t>
            </a:r>
            <a:r>
              <a:rPr lang="fa-IR" sz="2000" b="1" dirty="0" err="1">
                <a:solidFill>
                  <a:prstClr val="black"/>
                </a:solidFill>
                <a:latin typeface="Times New Roman"/>
                <a:ea typeface="SimSun"/>
                <a:cs typeface="B Badr"/>
              </a:rPr>
              <a:t>دين</a:t>
            </a:r>
            <a:r>
              <a:rPr lang="fa-IR" sz="2000" b="1" dirty="0">
                <a:solidFill>
                  <a:prstClr val="black"/>
                </a:solidFill>
                <a:latin typeface="Times New Roman"/>
                <a:ea typeface="SimSun"/>
                <a:cs typeface="B Badr"/>
              </a:rPr>
              <a:t> </a:t>
            </a:r>
            <a:r>
              <a:rPr lang="fa-IR" sz="2000" b="1" dirty="0" err="1">
                <a:solidFill>
                  <a:prstClr val="black"/>
                </a:solidFill>
                <a:latin typeface="Times New Roman"/>
                <a:ea typeface="SimSun"/>
                <a:cs typeface="B Badr"/>
              </a:rPr>
              <a:t>الرجل</a:t>
            </a:r>
            <a:r>
              <a:rPr lang="fa-IR" sz="2000" b="1" dirty="0">
                <a:solidFill>
                  <a:prstClr val="black"/>
                </a:solidFill>
                <a:latin typeface="Times New Roman"/>
                <a:ea typeface="SimSun"/>
                <a:cs typeface="B Badr"/>
              </a:rPr>
              <a:t> </a:t>
            </a:r>
            <a:r>
              <a:rPr lang="fa-IR" sz="2000" b="1" dirty="0" err="1">
                <a:solidFill>
                  <a:prstClr val="black"/>
                </a:solidFill>
                <a:latin typeface="Times New Roman"/>
                <a:ea typeface="SimSun"/>
                <a:cs typeface="B Badr"/>
              </a:rPr>
              <a:t>المسلم</a:t>
            </a:r>
            <a:r>
              <a:rPr lang="fa-IR" sz="2000" b="1" dirty="0">
                <a:solidFill>
                  <a:prstClr val="black"/>
                </a:solidFill>
                <a:latin typeface="Times New Roman"/>
                <a:ea typeface="SimSun"/>
                <a:cs typeface="B Badr"/>
              </a:rPr>
              <a:t> من </a:t>
            </a:r>
            <a:r>
              <a:rPr lang="fa-IR" sz="2000" b="1" dirty="0" err="1">
                <a:solidFill>
                  <a:prstClr val="black"/>
                </a:solidFill>
                <a:latin typeface="Times New Roman"/>
                <a:ea typeface="SimSun"/>
                <a:cs typeface="B Badr"/>
              </a:rPr>
              <a:t>الأكلة</a:t>
            </a:r>
            <a:r>
              <a:rPr lang="fa-IR" sz="2000" b="1" dirty="0">
                <a:solidFill>
                  <a:prstClr val="black"/>
                </a:solidFill>
                <a:latin typeface="Times New Roman"/>
                <a:ea typeface="SimSun"/>
                <a:cs typeface="B Badr"/>
              </a:rPr>
              <a:t> </a:t>
            </a:r>
            <a:r>
              <a:rPr lang="fa-IR" sz="2000" b="1" dirty="0" err="1">
                <a:solidFill>
                  <a:prstClr val="black"/>
                </a:solidFill>
                <a:latin typeface="Times New Roman"/>
                <a:ea typeface="SimSun"/>
                <a:cs typeface="B Badr"/>
              </a:rPr>
              <a:t>في</a:t>
            </a:r>
            <a:r>
              <a:rPr lang="fa-IR" sz="2000" b="1" dirty="0">
                <a:solidFill>
                  <a:prstClr val="black"/>
                </a:solidFill>
                <a:latin typeface="Times New Roman"/>
                <a:ea typeface="SimSun"/>
                <a:cs typeface="B Badr"/>
              </a:rPr>
              <a:t> </a:t>
            </a:r>
            <a:r>
              <a:rPr lang="fa-IR" sz="2000" b="1" dirty="0" err="1">
                <a:solidFill>
                  <a:prstClr val="black"/>
                </a:solidFill>
                <a:latin typeface="Times New Roman"/>
                <a:ea typeface="SimSun"/>
                <a:cs typeface="B Badr"/>
              </a:rPr>
              <a:t>جوفه</a:t>
            </a:r>
            <a:r>
              <a:rPr lang="fa-IR" sz="2000" b="1" dirty="0">
                <a:solidFill>
                  <a:prstClr val="black"/>
                </a:solidFill>
                <a:latin typeface="Times New Roman"/>
                <a:ea typeface="SimSun"/>
                <a:cs typeface="B Badr" panose="00000400000000000000" pitchFamily="2" charset="-78"/>
              </a:rPr>
              <a:t> </a:t>
            </a:r>
            <a:r>
              <a:rPr lang="fa-IR" sz="1200" b="1" dirty="0">
                <a:solidFill>
                  <a:prstClr val="black"/>
                </a:solidFill>
                <a:latin typeface="Times New Roman"/>
                <a:ea typeface="SimSun"/>
                <a:cs typeface="B Badr" panose="00000400000000000000" pitchFamily="2" charset="-78"/>
              </a:rPr>
              <a:t>اصول </a:t>
            </a:r>
            <a:r>
              <a:rPr lang="fa-IR" sz="1200" b="1" dirty="0" err="1">
                <a:solidFill>
                  <a:prstClr val="black"/>
                </a:solidFill>
                <a:latin typeface="Times New Roman"/>
                <a:ea typeface="SimSun"/>
                <a:cs typeface="B Badr" panose="00000400000000000000" pitchFamily="2" charset="-78"/>
              </a:rPr>
              <a:t>كافى</a:t>
            </a:r>
            <a:r>
              <a:rPr lang="fa-IR" sz="1200" b="1" dirty="0">
                <a:solidFill>
                  <a:prstClr val="black"/>
                </a:solidFill>
                <a:latin typeface="Times New Roman"/>
                <a:ea typeface="SimSun"/>
                <a:cs typeface="B Badr" panose="00000400000000000000" pitchFamily="2" charset="-78"/>
              </a:rPr>
              <a:t>- ج‏5  331 باب </a:t>
            </a:r>
            <a:r>
              <a:rPr lang="fa-IR" sz="1200" b="1" dirty="0" err="1">
                <a:solidFill>
                  <a:prstClr val="black"/>
                </a:solidFill>
                <a:latin typeface="Times New Roman"/>
                <a:ea typeface="SimSun"/>
                <a:cs typeface="B Badr" panose="00000400000000000000" pitchFamily="2" charset="-78"/>
              </a:rPr>
              <a:t>غيبت</a:t>
            </a:r>
            <a:r>
              <a:rPr lang="fa-IR" sz="1200" b="1" dirty="0">
                <a:solidFill>
                  <a:prstClr val="black"/>
                </a:solidFill>
                <a:latin typeface="Times New Roman"/>
                <a:ea typeface="SimSun"/>
                <a:cs typeface="B Badr" panose="00000400000000000000" pitchFamily="2" charset="-78"/>
              </a:rPr>
              <a:t> </a:t>
            </a:r>
            <a:endParaRPr lang="fa-IR" sz="1200" dirty="0">
              <a:solidFill>
                <a:prstClr val="black"/>
              </a:solidFill>
              <a:latin typeface="Times New Roman"/>
              <a:ea typeface="SimSun"/>
              <a:cs typeface="B Badr" panose="00000400000000000000" pitchFamily="2" charset="-78"/>
            </a:endParaRPr>
          </a:p>
          <a:p>
            <a:pPr algn="ctr" rtl="1">
              <a:tabLst>
                <a:tab pos="506730" algn="l"/>
              </a:tabLst>
            </a:pPr>
            <a:r>
              <a:rPr lang="fa-IR" sz="3200" b="1" dirty="0" err="1">
                <a:solidFill>
                  <a:prstClr val="black"/>
                </a:solidFill>
                <a:latin typeface="Times New Roman"/>
                <a:ea typeface="SimSun"/>
                <a:cs typeface="B Badr" pitchFamily="2" charset="-78"/>
              </a:rPr>
              <a:t>غيبت</a:t>
            </a:r>
            <a:r>
              <a:rPr lang="fa-IR" sz="3200" b="1" dirty="0">
                <a:solidFill>
                  <a:prstClr val="black"/>
                </a:solidFill>
                <a:latin typeface="Times New Roman"/>
                <a:ea typeface="SimSun"/>
                <a:cs typeface="B Badr" pitchFamily="2" charset="-78"/>
              </a:rPr>
              <a:t> زودتر در </a:t>
            </a:r>
            <a:r>
              <a:rPr lang="fa-IR" sz="3200" b="1" dirty="0" err="1">
                <a:solidFill>
                  <a:prstClr val="black"/>
                </a:solidFill>
                <a:latin typeface="Times New Roman"/>
                <a:ea typeface="SimSun"/>
                <a:cs typeface="B Badr" pitchFamily="2" charset="-78"/>
              </a:rPr>
              <a:t>دين</a:t>
            </a:r>
            <a:r>
              <a:rPr lang="fa-IR" sz="3200" b="1" dirty="0">
                <a:solidFill>
                  <a:prstClr val="black"/>
                </a:solidFill>
                <a:latin typeface="Times New Roman"/>
                <a:ea typeface="SimSun"/>
                <a:cs typeface="B Badr" pitchFamily="2" charset="-78"/>
              </a:rPr>
              <a:t> مرد </a:t>
            </a:r>
            <a:r>
              <a:rPr lang="fa-IR" sz="3200" b="1" dirty="0" err="1">
                <a:solidFill>
                  <a:prstClr val="black"/>
                </a:solidFill>
                <a:latin typeface="Times New Roman"/>
                <a:ea typeface="SimSun"/>
                <a:cs typeface="B Badr" pitchFamily="2" charset="-78"/>
              </a:rPr>
              <a:t>كارگر</a:t>
            </a:r>
            <a:r>
              <a:rPr lang="fa-IR" sz="3200" b="1" dirty="0">
                <a:solidFill>
                  <a:prstClr val="black"/>
                </a:solidFill>
                <a:latin typeface="Times New Roman"/>
                <a:ea typeface="SimSun"/>
                <a:cs typeface="B Badr" pitchFamily="2" charset="-78"/>
              </a:rPr>
              <a:t> </a:t>
            </a:r>
            <a:r>
              <a:rPr lang="fa-IR" sz="3200" b="1" dirty="0" err="1">
                <a:solidFill>
                  <a:prstClr val="black"/>
                </a:solidFill>
                <a:latin typeface="Times New Roman"/>
                <a:ea typeface="SimSun"/>
                <a:cs typeface="B Badr" pitchFamily="2" charset="-78"/>
              </a:rPr>
              <a:t>مى‏شود</a:t>
            </a:r>
            <a:r>
              <a:rPr lang="fa-IR" sz="3200" b="1" dirty="0">
                <a:solidFill>
                  <a:prstClr val="black"/>
                </a:solidFill>
                <a:latin typeface="Times New Roman"/>
                <a:ea typeface="SimSun"/>
                <a:cs typeface="B Badr" pitchFamily="2" charset="-78"/>
              </a:rPr>
              <a:t> از </a:t>
            </a:r>
            <a:r>
              <a:rPr lang="fa-IR" sz="3200" b="1" dirty="0" err="1">
                <a:solidFill>
                  <a:prstClr val="black"/>
                </a:solidFill>
                <a:latin typeface="Times New Roman"/>
                <a:ea typeface="SimSun"/>
                <a:cs typeface="B Badr" pitchFamily="2" charset="-78"/>
              </a:rPr>
              <a:t>بيمارى</a:t>
            </a:r>
            <a:r>
              <a:rPr lang="fa-IR" sz="3200" b="1" dirty="0">
                <a:solidFill>
                  <a:prstClr val="black"/>
                </a:solidFill>
                <a:latin typeface="Times New Roman"/>
                <a:ea typeface="SimSun"/>
                <a:cs typeface="B Badr" pitchFamily="2" charset="-78"/>
              </a:rPr>
              <a:t> خوره در درون او</a:t>
            </a:r>
          </a:p>
          <a:p>
            <a:pPr algn="ctr" rtl="1">
              <a:tabLst>
                <a:tab pos="506730" algn="l"/>
              </a:tabLst>
            </a:pPr>
            <a:r>
              <a:rPr lang="fa-IR" sz="2800" b="1" dirty="0">
                <a:solidFill>
                  <a:prstClr val="black"/>
                </a:solidFill>
                <a:latin typeface="Times New Roman"/>
                <a:ea typeface="SimSun"/>
                <a:cs typeface="B Badr" panose="00000400000000000000" pitchFamily="2" charset="-78"/>
              </a:rPr>
              <a:t>3</a:t>
            </a:r>
            <a:r>
              <a:rPr lang="fa-IR" sz="2800" dirty="0">
                <a:solidFill>
                  <a:prstClr val="black"/>
                </a:solidFill>
                <a:latin typeface="Times New Roman"/>
                <a:ea typeface="SimSun"/>
                <a:cs typeface="B Badr" panose="00000400000000000000" pitchFamily="2" charset="-78"/>
              </a:rPr>
              <a:t>ـ </a:t>
            </a:r>
            <a:r>
              <a:rPr lang="ar-SA" sz="2800" dirty="0">
                <a:solidFill>
                  <a:prstClr val="black"/>
                </a:solidFill>
                <a:latin typeface="Times New Roman"/>
                <a:ea typeface="SimSun"/>
                <a:cs typeface="B Badr" panose="00000400000000000000" pitchFamily="2" charset="-78"/>
              </a:rPr>
              <a:t>أَبْغَضُ الْخَلَائِقِ إِلَى اللَّهِ الْمُغْتَا</a:t>
            </a:r>
            <a:r>
              <a:rPr lang="fa-IR" sz="2800" dirty="0">
                <a:solidFill>
                  <a:prstClr val="black"/>
                </a:solidFill>
                <a:latin typeface="Times New Roman"/>
                <a:ea typeface="SimSun"/>
                <a:cs typeface="B Badr" panose="00000400000000000000" pitchFamily="2" charset="-78"/>
              </a:rPr>
              <a:t>ب</a:t>
            </a:r>
            <a:r>
              <a:rPr lang="fa-IR" sz="2800" dirty="0">
                <a:solidFill>
                  <a:prstClr val="black"/>
                </a:solidFill>
                <a:cs typeface="B Badr" panose="00000400000000000000" pitchFamily="2" charset="-78"/>
              </a:rPr>
              <a:t> </a:t>
            </a:r>
            <a:r>
              <a:rPr lang="fa-IR" sz="2800" b="1" dirty="0">
                <a:solidFill>
                  <a:prstClr val="black"/>
                </a:solidFill>
                <a:cs typeface="B Badr" panose="00000400000000000000" pitchFamily="2" charset="-78"/>
              </a:rPr>
              <a:t>/</a:t>
            </a:r>
            <a:r>
              <a:rPr lang="fa-IR" sz="2800" dirty="0">
                <a:solidFill>
                  <a:prstClr val="black"/>
                </a:solidFill>
                <a:cs typeface="B Badr" panose="00000400000000000000" pitchFamily="2" charset="-78"/>
              </a:rPr>
              <a:t> من </a:t>
            </a:r>
            <a:r>
              <a:rPr lang="fa-IR" sz="2800" dirty="0" err="1">
                <a:solidFill>
                  <a:prstClr val="black"/>
                </a:solidFill>
                <a:cs typeface="B Badr" panose="00000400000000000000" pitchFamily="2" charset="-78"/>
              </a:rPr>
              <a:t>اغتاب</a:t>
            </a:r>
            <a:r>
              <a:rPr lang="fa-IR" sz="2800" dirty="0">
                <a:solidFill>
                  <a:prstClr val="black"/>
                </a:solidFill>
                <a:cs typeface="B Badr" panose="00000400000000000000" pitchFamily="2" charset="-78"/>
              </a:rPr>
              <a:t> </a:t>
            </a:r>
            <a:r>
              <a:rPr lang="fa-IR" sz="2800" dirty="0" err="1">
                <a:solidFill>
                  <a:prstClr val="black"/>
                </a:solidFill>
                <a:cs typeface="B Badr" panose="00000400000000000000" pitchFamily="2" charset="-78"/>
              </a:rPr>
              <a:t>مؤمنا</a:t>
            </a:r>
            <a:r>
              <a:rPr lang="fa-IR" sz="2800" dirty="0">
                <a:solidFill>
                  <a:prstClr val="black"/>
                </a:solidFill>
                <a:cs typeface="B Badr" panose="00000400000000000000" pitchFamily="2" charset="-78"/>
              </a:rPr>
              <a:t> </a:t>
            </a:r>
            <a:r>
              <a:rPr lang="fa-IR" sz="2800" dirty="0" err="1">
                <a:solidFill>
                  <a:prstClr val="black"/>
                </a:solidFill>
                <a:cs typeface="B Badr" panose="00000400000000000000" pitchFamily="2" charset="-78"/>
              </a:rPr>
              <a:t>فكأنّما</a:t>
            </a:r>
            <a:r>
              <a:rPr lang="fa-IR" sz="2800" dirty="0">
                <a:solidFill>
                  <a:prstClr val="black"/>
                </a:solidFill>
                <a:cs typeface="B Badr" panose="00000400000000000000" pitchFamily="2" charset="-78"/>
              </a:rPr>
              <a:t> قتل </a:t>
            </a:r>
            <a:r>
              <a:rPr lang="fa-IR" sz="2800" dirty="0" err="1">
                <a:solidFill>
                  <a:prstClr val="black"/>
                </a:solidFill>
                <a:cs typeface="B Badr" panose="00000400000000000000" pitchFamily="2" charset="-78"/>
              </a:rPr>
              <a:t>نفسا</a:t>
            </a:r>
            <a:r>
              <a:rPr lang="fa-IR" sz="2800" dirty="0">
                <a:solidFill>
                  <a:prstClr val="black"/>
                </a:solidFill>
                <a:cs typeface="B Badr" panose="00000400000000000000" pitchFamily="2" charset="-78"/>
              </a:rPr>
              <a:t> </a:t>
            </a:r>
            <a:r>
              <a:rPr lang="fa-IR" sz="2800" dirty="0" err="1">
                <a:solidFill>
                  <a:prstClr val="black"/>
                </a:solidFill>
                <a:cs typeface="B Badr" panose="00000400000000000000" pitchFamily="2" charset="-78"/>
              </a:rPr>
              <a:t>متعمّدا</a:t>
            </a:r>
            <a:endParaRPr lang="fa-IR" sz="2800" dirty="0">
              <a:solidFill>
                <a:prstClr val="black"/>
              </a:solidFill>
              <a:cs typeface="B Badr" panose="00000400000000000000" pitchFamily="2" charset="-78"/>
            </a:endParaRPr>
          </a:p>
          <a:p>
            <a:pPr algn="ctr" rtl="1">
              <a:tabLst>
                <a:tab pos="506730" algn="l"/>
              </a:tabLst>
            </a:pPr>
            <a:r>
              <a:rPr lang="ar-SA" b="1" dirty="0">
                <a:solidFill>
                  <a:prstClr val="black"/>
                </a:solidFill>
                <a:latin typeface="Times New Roman"/>
                <a:ea typeface="SimSun"/>
                <a:cs typeface="B Badr" panose="00000400000000000000" pitchFamily="2" charset="-78"/>
              </a:rPr>
              <a:t>غرر الحكم في الغيبة و ذمها .....  ص : 221</a:t>
            </a:r>
            <a:endParaRPr lang="fa-IR" b="1" dirty="0">
              <a:solidFill>
                <a:prstClr val="black"/>
              </a:solidFill>
              <a:latin typeface="Times New Roman"/>
              <a:ea typeface="SimSun"/>
              <a:cs typeface="B Badr" panose="00000400000000000000" pitchFamily="2" charset="-78"/>
            </a:endParaRPr>
          </a:p>
          <a:p>
            <a:pPr algn="ctr" rtl="1">
              <a:tabLst>
                <a:tab pos="506730" algn="l"/>
              </a:tabLst>
            </a:pPr>
            <a:r>
              <a:rPr lang="fa-IR" sz="2400" dirty="0">
                <a:solidFill>
                  <a:prstClr val="black"/>
                </a:solidFill>
                <a:cs typeface="2  Compset" pitchFamily="2" charset="-78"/>
              </a:rPr>
              <a:t>4ـ </a:t>
            </a:r>
            <a:r>
              <a:rPr lang="fa-IR" sz="2400" dirty="0" err="1">
                <a:solidFill>
                  <a:prstClr val="black"/>
                </a:solidFill>
                <a:cs typeface="2  Compset" pitchFamily="2" charset="-78"/>
              </a:rPr>
              <a:t>قَالَ</a:t>
            </a:r>
            <a:r>
              <a:rPr lang="fa-IR" sz="2400" dirty="0">
                <a:solidFill>
                  <a:prstClr val="black"/>
                </a:solidFill>
                <a:cs typeface="2  Compset" pitchFamily="2" charset="-78"/>
              </a:rPr>
              <a:t> </a:t>
            </a:r>
            <a:r>
              <a:rPr lang="fa-IR" sz="2400" dirty="0" err="1">
                <a:solidFill>
                  <a:prstClr val="black"/>
                </a:solidFill>
                <a:cs typeface="2  Compset" pitchFamily="2" charset="-78"/>
              </a:rPr>
              <a:t>النَّبِيُّ</a:t>
            </a:r>
            <a:r>
              <a:rPr lang="fa-IR" sz="2400" dirty="0">
                <a:solidFill>
                  <a:prstClr val="black"/>
                </a:solidFill>
                <a:cs typeface="2  Compset" pitchFamily="2" charset="-78"/>
              </a:rPr>
              <a:t> صلی الله علیه و </a:t>
            </a:r>
            <a:r>
              <a:rPr lang="fa-IR" sz="2400" dirty="0" err="1">
                <a:solidFill>
                  <a:prstClr val="black"/>
                </a:solidFill>
                <a:cs typeface="2  Compset" pitchFamily="2" charset="-78"/>
              </a:rPr>
              <a:t>آله</a:t>
            </a:r>
            <a:r>
              <a:rPr lang="fa-IR" sz="2400" dirty="0">
                <a:solidFill>
                  <a:prstClr val="black"/>
                </a:solidFill>
                <a:cs typeface="2  Compset" pitchFamily="2" charset="-78"/>
              </a:rPr>
              <a:t>؛</a:t>
            </a:r>
          </a:p>
          <a:p>
            <a:pPr algn="ctr" rtl="1">
              <a:tabLst>
                <a:tab pos="506730" algn="l"/>
              </a:tabLst>
            </a:pPr>
            <a:r>
              <a:rPr lang="fa-IR" sz="4000" b="1" dirty="0">
                <a:solidFill>
                  <a:prstClr val="black"/>
                </a:solidFill>
                <a:cs typeface="2  Compset" pitchFamily="2" charset="-78"/>
              </a:rPr>
              <a:t> </a:t>
            </a:r>
            <a:r>
              <a:rPr lang="fa-IR" sz="2000" dirty="0" err="1">
                <a:solidFill>
                  <a:prstClr val="black"/>
                </a:solidFill>
                <a:cs typeface="2  Compset" pitchFamily="2" charset="-78"/>
              </a:rPr>
              <a:t>مَنِ</a:t>
            </a:r>
            <a:r>
              <a:rPr lang="fa-IR" sz="2000" dirty="0">
                <a:solidFill>
                  <a:prstClr val="black"/>
                </a:solidFill>
                <a:cs typeface="2  Compset" pitchFamily="2" charset="-78"/>
              </a:rPr>
              <a:t> </a:t>
            </a:r>
            <a:r>
              <a:rPr lang="fa-IR" sz="2000" dirty="0" err="1">
                <a:solidFill>
                  <a:prstClr val="black"/>
                </a:solidFill>
                <a:cs typeface="2  Compset" pitchFamily="2" charset="-78"/>
              </a:rPr>
              <a:t>اغْتَابَ</a:t>
            </a:r>
            <a:r>
              <a:rPr lang="fa-IR" sz="2000" dirty="0">
                <a:solidFill>
                  <a:prstClr val="black"/>
                </a:solidFill>
                <a:cs typeface="2  Compset" pitchFamily="2" charset="-78"/>
              </a:rPr>
              <a:t> </a:t>
            </a:r>
            <a:r>
              <a:rPr lang="fa-IR" sz="2000" dirty="0" err="1">
                <a:solidFill>
                  <a:prstClr val="black"/>
                </a:solidFill>
                <a:cs typeface="2  Compset" pitchFamily="2" charset="-78"/>
              </a:rPr>
              <a:t>مُسْلِماً</a:t>
            </a:r>
            <a:r>
              <a:rPr lang="fa-IR" sz="2000" dirty="0">
                <a:solidFill>
                  <a:prstClr val="black"/>
                </a:solidFill>
                <a:cs typeface="2  Compset" pitchFamily="2" charset="-78"/>
              </a:rPr>
              <a:t> </a:t>
            </a:r>
            <a:r>
              <a:rPr lang="fa-IR" sz="2000" dirty="0" err="1">
                <a:solidFill>
                  <a:prstClr val="black"/>
                </a:solidFill>
                <a:cs typeface="2  Compset" pitchFamily="2" charset="-78"/>
              </a:rPr>
              <a:t>أَوْ</a:t>
            </a:r>
            <a:r>
              <a:rPr lang="fa-IR" sz="2000" dirty="0">
                <a:solidFill>
                  <a:prstClr val="black"/>
                </a:solidFill>
                <a:cs typeface="2  Compset" pitchFamily="2" charset="-78"/>
              </a:rPr>
              <a:t> </a:t>
            </a:r>
            <a:r>
              <a:rPr lang="fa-IR" sz="2000" dirty="0" err="1">
                <a:solidFill>
                  <a:prstClr val="black"/>
                </a:solidFill>
                <a:cs typeface="2  Compset" pitchFamily="2" charset="-78"/>
              </a:rPr>
              <a:t>مُسْلِمَةً</a:t>
            </a:r>
            <a:r>
              <a:rPr lang="fa-IR" sz="2000" dirty="0">
                <a:solidFill>
                  <a:prstClr val="black"/>
                </a:solidFill>
                <a:cs typeface="2  Compset" pitchFamily="2" charset="-78"/>
              </a:rPr>
              <a:t>- </a:t>
            </a:r>
            <a:r>
              <a:rPr lang="fa-IR" sz="2000" dirty="0" err="1">
                <a:solidFill>
                  <a:prstClr val="black"/>
                </a:solidFill>
                <a:cs typeface="2  Compset" pitchFamily="2" charset="-78"/>
              </a:rPr>
              <a:t>لَمْ</a:t>
            </a:r>
            <a:r>
              <a:rPr lang="fa-IR" sz="2000" dirty="0">
                <a:solidFill>
                  <a:prstClr val="black"/>
                </a:solidFill>
                <a:cs typeface="2  Compset" pitchFamily="2" charset="-78"/>
              </a:rPr>
              <a:t> </a:t>
            </a:r>
            <a:r>
              <a:rPr lang="fa-IR" sz="2000" dirty="0" err="1">
                <a:solidFill>
                  <a:prstClr val="black"/>
                </a:solidFill>
                <a:cs typeface="2  Compset" pitchFamily="2" charset="-78"/>
              </a:rPr>
              <a:t>يَقْبَلِ</a:t>
            </a:r>
            <a:r>
              <a:rPr lang="fa-IR" sz="2000" dirty="0">
                <a:solidFill>
                  <a:prstClr val="black"/>
                </a:solidFill>
                <a:cs typeface="2  Compset" pitchFamily="2" charset="-78"/>
              </a:rPr>
              <a:t> </a:t>
            </a:r>
            <a:r>
              <a:rPr lang="fa-IR" sz="2000" dirty="0" err="1">
                <a:solidFill>
                  <a:prstClr val="black"/>
                </a:solidFill>
                <a:cs typeface="2  Compset" pitchFamily="2" charset="-78"/>
              </a:rPr>
              <a:t>اللَّهُ</a:t>
            </a:r>
            <a:r>
              <a:rPr lang="fa-IR" sz="2000" dirty="0">
                <a:solidFill>
                  <a:prstClr val="black"/>
                </a:solidFill>
                <a:cs typeface="2  Compset" pitchFamily="2" charset="-78"/>
              </a:rPr>
              <a:t> </a:t>
            </a:r>
            <a:r>
              <a:rPr lang="fa-IR" sz="2000" dirty="0" err="1">
                <a:solidFill>
                  <a:prstClr val="black"/>
                </a:solidFill>
                <a:cs typeface="2  Compset" pitchFamily="2" charset="-78"/>
              </a:rPr>
              <a:t>صَلَاتَهُ</a:t>
            </a:r>
            <a:r>
              <a:rPr lang="fa-IR" sz="2000" dirty="0">
                <a:solidFill>
                  <a:prstClr val="black"/>
                </a:solidFill>
                <a:cs typeface="2  Compset" pitchFamily="2" charset="-78"/>
              </a:rPr>
              <a:t> </a:t>
            </a:r>
            <a:r>
              <a:rPr lang="fa-IR" sz="2000" dirty="0" err="1">
                <a:solidFill>
                  <a:prstClr val="black"/>
                </a:solidFill>
                <a:cs typeface="2  Compset" pitchFamily="2" charset="-78"/>
              </a:rPr>
              <a:t>وَ</a:t>
            </a:r>
            <a:r>
              <a:rPr lang="fa-IR" sz="2000" dirty="0">
                <a:solidFill>
                  <a:prstClr val="black"/>
                </a:solidFill>
                <a:cs typeface="2  Compset" pitchFamily="2" charset="-78"/>
              </a:rPr>
              <a:t> </a:t>
            </a:r>
            <a:r>
              <a:rPr lang="fa-IR" sz="2000" dirty="0" err="1">
                <a:solidFill>
                  <a:prstClr val="black"/>
                </a:solidFill>
                <a:cs typeface="2  Compset" pitchFamily="2" charset="-78"/>
              </a:rPr>
              <a:t>لَا</a:t>
            </a:r>
            <a:r>
              <a:rPr lang="fa-IR" sz="2000" dirty="0">
                <a:solidFill>
                  <a:prstClr val="black"/>
                </a:solidFill>
                <a:cs typeface="2  Compset" pitchFamily="2" charset="-78"/>
              </a:rPr>
              <a:t> </a:t>
            </a:r>
            <a:r>
              <a:rPr lang="fa-IR" sz="2000" dirty="0" err="1">
                <a:solidFill>
                  <a:prstClr val="black"/>
                </a:solidFill>
                <a:cs typeface="2  Compset" pitchFamily="2" charset="-78"/>
              </a:rPr>
              <a:t>صِيَامَهُ</a:t>
            </a:r>
            <a:r>
              <a:rPr lang="fa-IR" sz="2000" dirty="0">
                <a:solidFill>
                  <a:prstClr val="black"/>
                </a:solidFill>
                <a:cs typeface="2  Compset" pitchFamily="2" charset="-78"/>
              </a:rPr>
              <a:t> </a:t>
            </a:r>
            <a:r>
              <a:rPr lang="fa-IR" sz="2000" dirty="0" err="1">
                <a:solidFill>
                  <a:prstClr val="black"/>
                </a:solidFill>
                <a:cs typeface="2  Compset" pitchFamily="2" charset="-78"/>
              </a:rPr>
              <a:t>أَرْبَعِينَ</a:t>
            </a:r>
            <a:r>
              <a:rPr lang="fa-IR" sz="2000" dirty="0">
                <a:solidFill>
                  <a:prstClr val="black"/>
                </a:solidFill>
                <a:cs typeface="2  Compset" pitchFamily="2" charset="-78"/>
              </a:rPr>
              <a:t> </a:t>
            </a:r>
            <a:r>
              <a:rPr lang="fa-IR" sz="2000" dirty="0" err="1">
                <a:solidFill>
                  <a:prstClr val="black"/>
                </a:solidFill>
                <a:cs typeface="2  Compset" pitchFamily="2" charset="-78"/>
              </a:rPr>
              <a:t>يَوْماً</a:t>
            </a:r>
            <a:r>
              <a:rPr lang="fa-IR" sz="2000" dirty="0">
                <a:solidFill>
                  <a:prstClr val="black"/>
                </a:solidFill>
                <a:cs typeface="2  Compset" pitchFamily="2" charset="-78"/>
              </a:rPr>
              <a:t> </a:t>
            </a:r>
            <a:r>
              <a:rPr lang="fa-IR" sz="2000" dirty="0" err="1">
                <a:solidFill>
                  <a:prstClr val="black"/>
                </a:solidFill>
                <a:cs typeface="2  Compset" pitchFamily="2" charset="-78"/>
              </a:rPr>
              <a:t>وَ</a:t>
            </a:r>
            <a:r>
              <a:rPr lang="fa-IR" sz="2000" dirty="0">
                <a:solidFill>
                  <a:prstClr val="black"/>
                </a:solidFill>
                <a:cs typeface="2  Compset" pitchFamily="2" charset="-78"/>
              </a:rPr>
              <a:t> </a:t>
            </a:r>
            <a:r>
              <a:rPr lang="fa-IR" sz="2000" dirty="0" err="1">
                <a:solidFill>
                  <a:prstClr val="black"/>
                </a:solidFill>
                <a:cs typeface="2  Compset" pitchFamily="2" charset="-78"/>
              </a:rPr>
              <a:t>لَيْلَةً</a:t>
            </a:r>
            <a:r>
              <a:rPr lang="fa-IR" sz="2000" dirty="0">
                <a:solidFill>
                  <a:prstClr val="black"/>
                </a:solidFill>
                <a:cs typeface="2  Compset" pitchFamily="2" charset="-78"/>
              </a:rPr>
              <a:t>- </a:t>
            </a:r>
            <a:r>
              <a:rPr lang="fa-IR" sz="2000" dirty="0" err="1">
                <a:solidFill>
                  <a:prstClr val="black"/>
                </a:solidFill>
                <a:cs typeface="2  Compset" pitchFamily="2" charset="-78"/>
              </a:rPr>
              <a:t>إِلَّا</a:t>
            </a:r>
            <a:r>
              <a:rPr lang="fa-IR" sz="2000" dirty="0">
                <a:solidFill>
                  <a:prstClr val="black"/>
                </a:solidFill>
                <a:cs typeface="2  Compset" pitchFamily="2" charset="-78"/>
              </a:rPr>
              <a:t> </a:t>
            </a:r>
            <a:r>
              <a:rPr lang="fa-IR" sz="2000" dirty="0" err="1">
                <a:solidFill>
                  <a:prstClr val="black"/>
                </a:solidFill>
                <a:cs typeface="2  Compset" pitchFamily="2" charset="-78"/>
              </a:rPr>
              <a:t>أَنْ</a:t>
            </a:r>
            <a:r>
              <a:rPr lang="fa-IR" sz="2000" dirty="0">
                <a:solidFill>
                  <a:prstClr val="black"/>
                </a:solidFill>
                <a:cs typeface="2  Compset" pitchFamily="2" charset="-78"/>
              </a:rPr>
              <a:t> </a:t>
            </a:r>
            <a:r>
              <a:rPr lang="fa-IR" sz="2000" dirty="0" err="1">
                <a:solidFill>
                  <a:prstClr val="black"/>
                </a:solidFill>
                <a:cs typeface="2  Compset" pitchFamily="2" charset="-78"/>
              </a:rPr>
              <a:t>يَغْفِرَ</a:t>
            </a:r>
            <a:r>
              <a:rPr lang="fa-IR" sz="2000" dirty="0">
                <a:solidFill>
                  <a:prstClr val="black"/>
                </a:solidFill>
                <a:cs typeface="2  Compset" pitchFamily="2" charset="-78"/>
              </a:rPr>
              <a:t> </a:t>
            </a:r>
            <a:r>
              <a:rPr lang="fa-IR" sz="2000" dirty="0" err="1">
                <a:solidFill>
                  <a:prstClr val="black"/>
                </a:solidFill>
                <a:cs typeface="2  Compset" pitchFamily="2" charset="-78"/>
              </a:rPr>
              <a:t>لَهُ</a:t>
            </a:r>
            <a:r>
              <a:rPr lang="fa-IR" sz="2000" dirty="0">
                <a:solidFill>
                  <a:prstClr val="black"/>
                </a:solidFill>
                <a:cs typeface="2  Compset" pitchFamily="2" charset="-78"/>
              </a:rPr>
              <a:t> </a:t>
            </a:r>
            <a:r>
              <a:rPr lang="fa-IR" sz="2000" dirty="0" err="1">
                <a:solidFill>
                  <a:prstClr val="black"/>
                </a:solidFill>
                <a:cs typeface="2  Compset" pitchFamily="2" charset="-78"/>
              </a:rPr>
              <a:t>صَاحِبُه</a:t>
            </a:r>
            <a:endParaRPr lang="fa-IR" sz="2000" dirty="0">
              <a:solidFill>
                <a:prstClr val="black"/>
              </a:solidFill>
              <a:cs typeface="2  Compset" pitchFamily="2" charset="-78"/>
            </a:endParaRPr>
          </a:p>
          <a:p>
            <a:pPr algn="ctr" rtl="1">
              <a:tabLst>
                <a:tab pos="506730" algn="l"/>
              </a:tabLst>
            </a:pPr>
            <a:r>
              <a:rPr lang="fa-IR" sz="4000" b="1" dirty="0">
                <a:solidFill>
                  <a:prstClr val="black"/>
                </a:solidFill>
                <a:cs typeface="B Kamran" pitchFamily="2" charset="-78"/>
              </a:rPr>
              <a:t>هر </a:t>
            </a:r>
            <a:r>
              <a:rPr lang="fa-IR" sz="4000" b="1" dirty="0" err="1">
                <a:solidFill>
                  <a:prstClr val="black"/>
                </a:solidFill>
                <a:cs typeface="B Kamran" pitchFamily="2" charset="-78"/>
              </a:rPr>
              <a:t>كه</a:t>
            </a:r>
            <a:r>
              <a:rPr lang="fa-IR" sz="4000" b="1" dirty="0">
                <a:solidFill>
                  <a:prstClr val="black"/>
                </a:solidFill>
                <a:cs typeface="B Kamran" pitchFamily="2" charset="-78"/>
              </a:rPr>
              <a:t> مرد </a:t>
            </a:r>
            <a:r>
              <a:rPr lang="fa-IR" sz="4000" b="1" dirty="0" err="1">
                <a:solidFill>
                  <a:prstClr val="black"/>
                </a:solidFill>
                <a:cs typeface="B Kamran" pitchFamily="2" charset="-78"/>
              </a:rPr>
              <a:t>يا</a:t>
            </a:r>
            <a:r>
              <a:rPr lang="fa-IR" sz="4000" b="1" dirty="0">
                <a:solidFill>
                  <a:prstClr val="black"/>
                </a:solidFill>
                <a:cs typeface="B Kamran" pitchFamily="2" charset="-78"/>
              </a:rPr>
              <a:t> زن </a:t>
            </a:r>
            <a:r>
              <a:rPr lang="fa-IR" sz="4000" b="1" dirty="0" err="1">
                <a:solidFill>
                  <a:prstClr val="black"/>
                </a:solidFill>
                <a:cs typeface="B Kamran" pitchFamily="2" charset="-78"/>
              </a:rPr>
              <a:t>مسلمانى</a:t>
            </a:r>
            <a:r>
              <a:rPr lang="fa-IR" sz="4000" b="1" dirty="0">
                <a:solidFill>
                  <a:prstClr val="black"/>
                </a:solidFill>
                <a:cs typeface="B Kamran" pitchFamily="2" charset="-78"/>
              </a:rPr>
              <a:t> را </a:t>
            </a:r>
            <a:r>
              <a:rPr lang="fa-IR" sz="4000" b="1" dirty="0" err="1">
                <a:solidFill>
                  <a:prstClr val="black"/>
                </a:solidFill>
                <a:cs typeface="B Kamran" pitchFamily="2" charset="-78"/>
              </a:rPr>
              <a:t>غيبت</a:t>
            </a:r>
            <a:r>
              <a:rPr lang="fa-IR" sz="4000" b="1" dirty="0">
                <a:solidFill>
                  <a:prstClr val="black"/>
                </a:solidFill>
                <a:cs typeface="B Kamran" pitchFamily="2" charset="-78"/>
              </a:rPr>
              <a:t> </a:t>
            </a:r>
            <a:r>
              <a:rPr lang="fa-IR" sz="4000" b="1" dirty="0" err="1">
                <a:solidFill>
                  <a:prstClr val="black"/>
                </a:solidFill>
                <a:cs typeface="B Kamran" pitchFamily="2" charset="-78"/>
              </a:rPr>
              <a:t>كند</a:t>
            </a:r>
            <a:r>
              <a:rPr lang="fa-IR" sz="4000" b="1" dirty="0">
                <a:solidFill>
                  <a:prstClr val="black"/>
                </a:solidFill>
                <a:cs typeface="B Kamran" pitchFamily="2" charset="-78"/>
              </a:rPr>
              <a:t> خداوند چهل شبانه روز نماز و روزه او را </a:t>
            </a:r>
            <a:r>
              <a:rPr lang="fa-IR" sz="4000" b="1" dirty="0" err="1">
                <a:solidFill>
                  <a:prstClr val="black"/>
                </a:solidFill>
                <a:cs typeface="B Kamran" pitchFamily="2" charset="-78"/>
              </a:rPr>
              <a:t>نمى‏پذيرد</a:t>
            </a:r>
            <a:r>
              <a:rPr lang="fa-IR" sz="4000" b="1" dirty="0">
                <a:solidFill>
                  <a:prstClr val="black"/>
                </a:solidFill>
                <a:cs typeface="B Kamran" pitchFamily="2" charset="-78"/>
              </a:rPr>
              <a:t> مگر </a:t>
            </a:r>
            <a:r>
              <a:rPr lang="fa-IR" sz="4000" b="1" dirty="0" err="1">
                <a:solidFill>
                  <a:prstClr val="black"/>
                </a:solidFill>
                <a:cs typeface="B Kamran" pitchFamily="2" charset="-78"/>
              </a:rPr>
              <a:t>آنكه</a:t>
            </a:r>
            <a:r>
              <a:rPr lang="fa-IR" sz="4000" b="1" dirty="0">
                <a:solidFill>
                  <a:prstClr val="black"/>
                </a:solidFill>
                <a:cs typeface="B Kamran" pitchFamily="2" charset="-78"/>
              </a:rPr>
              <a:t> </a:t>
            </a:r>
            <a:r>
              <a:rPr lang="fa-IR" sz="4000" b="1" dirty="0" err="1">
                <a:solidFill>
                  <a:prstClr val="black"/>
                </a:solidFill>
                <a:cs typeface="B Kamran" pitchFamily="2" charset="-78"/>
              </a:rPr>
              <a:t>طرفش</a:t>
            </a:r>
            <a:r>
              <a:rPr lang="fa-IR" sz="4000" b="1" dirty="0">
                <a:solidFill>
                  <a:prstClr val="black"/>
                </a:solidFill>
                <a:cs typeface="B Kamran" pitchFamily="2" charset="-78"/>
              </a:rPr>
              <a:t> او را ببخشد. </a:t>
            </a:r>
          </a:p>
          <a:p>
            <a:pPr algn="ctr" rtl="1">
              <a:tabLst>
                <a:tab pos="506730" algn="l"/>
              </a:tabLst>
            </a:pPr>
            <a:r>
              <a:rPr lang="fa-IR" b="1" dirty="0">
                <a:solidFill>
                  <a:prstClr val="black"/>
                </a:solidFill>
                <a:cs typeface="B Badr" panose="00000400000000000000" pitchFamily="2" charset="-78"/>
              </a:rPr>
              <a:t>بحار </a:t>
            </a:r>
            <a:r>
              <a:rPr lang="fa-IR" b="1" dirty="0" err="1">
                <a:solidFill>
                  <a:prstClr val="black"/>
                </a:solidFill>
                <a:cs typeface="B Badr" panose="00000400000000000000" pitchFamily="2" charset="-78"/>
              </a:rPr>
              <a:t>الأنوار</a:t>
            </a:r>
            <a:r>
              <a:rPr lang="fa-IR" b="1" dirty="0">
                <a:solidFill>
                  <a:prstClr val="black"/>
                </a:solidFill>
                <a:cs typeface="B Badr" panose="00000400000000000000" pitchFamily="2" charset="-78"/>
              </a:rPr>
              <a:t> ج‏72  باب </a:t>
            </a:r>
            <a:r>
              <a:rPr lang="fa-IR" b="1" dirty="0" smtClean="0">
                <a:solidFill>
                  <a:prstClr val="black"/>
                </a:solidFill>
                <a:cs typeface="B Badr" panose="00000400000000000000" pitchFamily="2" charset="-78"/>
              </a:rPr>
              <a:t>66 </a:t>
            </a:r>
            <a:r>
              <a:rPr lang="fa-IR" b="1" dirty="0" err="1">
                <a:solidFill>
                  <a:prstClr val="black"/>
                </a:solidFill>
                <a:cs typeface="B Badr" panose="00000400000000000000" pitchFamily="2" charset="-78"/>
              </a:rPr>
              <a:t>الغيبة</a:t>
            </a:r>
            <a:r>
              <a:rPr lang="fa-IR" b="1" dirty="0">
                <a:solidFill>
                  <a:prstClr val="black"/>
                </a:solidFill>
                <a:cs typeface="B Badr" panose="00000400000000000000" pitchFamily="2" charset="-78"/>
              </a:rPr>
              <a:t> .....  ص : 220</a:t>
            </a:r>
          </a:p>
        </p:txBody>
      </p:sp>
    </p:spTree>
    <p:extLst>
      <p:ext uri="{BB962C8B-B14F-4D97-AF65-F5344CB8AC3E}">
        <p14:creationId xmlns:p14="http://schemas.microsoft.com/office/powerpoint/2010/main" val="11881709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5">
                                            <p:txEl>
                                              <p:pRg st="4" end="4"/>
                                            </p:tx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p:cTn id="48"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 calcmode="lin" valueType="num">
                                      <p:cBhvr>
                                        <p:cTn id="55"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7" dur="500"/>
                                        <p:tgtEl>
                                          <p:spTgt spid="5">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txEl>
                                              <p:pRg st="7" end="7"/>
                                            </p:txEl>
                                          </p:spTgt>
                                        </p:tgtEl>
                                        <p:attrNameLst>
                                          <p:attrName>style.visibility</p:attrName>
                                        </p:attrNameLst>
                                      </p:cBhvr>
                                      <p:to>
                                        <p:strVal val="visible"/>
                                      </p:to>
                                    </p:set>
                                    <p:anim calcmode="lin" valueType="num">
                                      <p:cBhvr>
                                        <p:cTn id="62"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64" dur="500"/>
                                        <p:tgtEl>
                                          <p:spTgt spid="5">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anim calcmode="lin" valueType="num">
                                      <p:cBhvr>
                                        <p:cTn id="69"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70"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71" dur="500"/>
                                        <p:tgtEl>
                                          <p:spTgt spid="5">
                                            <p:txEl>
                                              <p:pRg st="8" end="8"/>
                                            </p:txEl>
                                          </p:spTgt>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 calcmode="lin" valueType="num">
                                      <p:cBhvr>
                                        <p:cTn id="7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76"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7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34000"/>
          </a:stretch>
        </a:blipFill>
        <a:effectLst/>
      </p:bgPr>
    </p:bg>
    <p:spTree>
      <p:nvGrpSpPr>
        <p:cNvPr id="1" name=""/>
        <p:cNvGrpSpPr/>
        <p:nvPr/>
      </p:nvGrpSpPr>
      <p:grpSpPr>
        <a:xfrm>
          <a:off x="0" y="0"/>
          <a:ext cx="0" cy="0"/>
          <a:chOff x="0" y="0"/>
          <a:chExt cx="0" cy="0"/>
        </a:xfrm>
      </p:grpSpPr>
      <p:sp>
        <p:nvSpPr>
          <p:cNvPr id="5" name="Rounded Rectangle 4"/>
          <p:cNvSpPr/>
          <p:nvPr/>
        </p:nvSpPr>
        <p:spPr>
          <a:xfrm>
            <a:off x="171128" y="116632"/>
            <a:ext cx="8744272" cy="3672408"/>
          </a:xfrm>
          <a:prstGeom prst="roundRect">
            <a:avLst>
              <a:gd name="adj" fmla="val 9717"/>
            </a:avLst>
          </a:prstGeom>
          <a:solidFill>
            <a:schemeClr val="bg1">
              <a:lumMod val="85000"/>
              <a:lumOff val="15000"/>
            </a:schemeClr>
          </a:solidFill>
          <a:ln w="38100">
            <a:solidFill>
              <a:schemeClr val="bg1"/>
            </a:solidFill>
          </a:ln>
          <a:effectLst>
            <a:glow rad="101600">
              <a:schemeClr val="bg1">
                <a:alpha val="60000"/>
              </a:schemeClr>
            </a:glow>
            <a:outerShdw blurRad="95000" algn="tl"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rtl="1"/>
            <a:r>
              <a:rPr lang="fa-IR" sz="4400" dirty="0" smtClean="0">
                <a:solidFill>
                  <a:srgbClr val="FFFF00"/>
                </a:solidFill>
                <a:cs typeface="B Elham" pitchFamily="2" charset="-78"/>
              </a:rPr>
              <a:t>10</a:t>
            </a:r>
            <a:r>
              <a:rPr lang="fa-IR" sz="4400" dirty="0" smtClean="0">
                <a:solidFill>
                  <a:srgbClr val="FFFF00"/>
                </a:solidFill>
                <a:cs typeface="B Esfehan" pitchFamily="2" charset="-78"/>
              </a:rPr>
              <a:t>- </a:t>
            </a:r>
            <a:r>
              <a:rPr lang="fa-IR" sz="4400" dirty="0">
                <a:solidFill>
                  <a:srgbClr val="FFFF00"/>
                </a:solidFill>
                <a:cs typeface="B Esfehan" pitchFamily="2" charset="-78"/>
              </a:rPr>
              <a:t>بد خواهی برای مسلمانان:</a:t>
            </a:r>
          </a:p>
          <a:p>
            <a:pPr algn="ctr" rtl="1"/>
            <a:r>
              <a:rPr lang="fa-IR" sz="2000" dirty="0">
                <a:solidFill>
                  <a:srgbClr val="FFC000"/>
                </a:solidFill>
                <a:cs typeface="B Mehr" pitchFamily="2" charset="-78"/>
              </a:rPr>
              <a:t>قال </a:t>
            </a:r>
            <a:r>
              <a:rPr lang="fa-IR" sz="2000" dirty="0" err="1">
                <a:solidFill>
                  <a:srgbClr val="FFC000"/>
                </a:solidFill>
                <a:cs typeface="B Mehr" pitchFamily="2" charset="-78"/>
              </a:rPr>
              <a:t>الصادق</a:t>
            </a:r>
            <a:r>
              <a:rPr lang="fa-IR" sz="2000" dirty="0">
                <a:solidFill>
                  <a:srgbClr val="FFC000"/>
                </a:solidFill>
                <a:cs typeface="B Mehr" pitchFamily="2" charset="-78"/>
              </a:rPr>
              <a:t> </a:t>
            </a:r>
            <a:r>
              <a:rPr lang="fa-IR" sz="1600" dirty="0">
                <a:solidFill>
                  <a:srgbClr val="FFC000"/>
                </a:solidFill>
                <a:cs typeface="B Mehr" pitchFamily="2" charset="-78"/>
              </a:rPr>
              <a:t>(</a:t>
            </a:r>
            <a:r>
              <a:rPr lang="fa-IR" sz="1400" dirty="0">
                <a:solidFill>
                  <a:srgbClr val="FFC000"/>
                </a:solidFill>
                <a:cs typeface="B Mehr" pitchFamily="2" charset="-78"/>
              </a:rPr>
              <a:t>علیه </a:t>
            </a:r>
            <a:r>
              <a:rPr lang="fa-IR" sz="1400" dirty="0" err="1">
                <a:solidFill>
                  <a:srgbClr val="FFC000"/>
                </a:solidFill>
                <a:cs typeface="B Mehr" pitchFamily="2" charset="-78"/>
              </a:rPr>
              <a:t>السلام</a:t>
            </a:r>
            <a:r>
              <a:rPr lang="fa-IR" sz="1400" dirty="0">
                <a:solidFill>
                  <a:srgbClr val="FFC000"/>
                </a:solidFill>
                <a:cs typeface="B Mehr" pitchFamily="2" charset="-78"/>
              </a:rPr>
              <a:t>) </a:t>
            </a:r>
            <a:r>
              <a:rPr lang="fa-IR" sz="1600" dirty="0" err="1">
                <a:solidFill>
                  <a:srgbClr val="FFC000"/>
                </a:solidFill>
                <a:cs typeface="B Mehr" pitchFamily="2" charset="-78"/>
              </a:rPr>
              <a:t>لايقبل</a:t>
            </a:r>
            <a:r>
              <a:rPr lang="fa-IR" sz="1600" dirty="0">
                <a:solidFill>
                  <a:srgbClr val="FFC000"/>
                </a:solidFill>
                <a:cs typeface="B Mehr" pitchFamily="2" charset="-78"/>
              </a:rPr>
              <a:t> الله من مؤمن عملاً و هو </a:t>
            </a:r>
            <a:r>
              <a:rPr lang="fa-IR" sz="1600" dirty="0" err="1">
                <a:solidFill>
                  <a:srgbClr val="FFC000"/>
                </a:solidFill>
                <a:cs typeface="B Mehr" pitchFamily="2" charset="-78"/>
              </a:rPr>
              <a:t>مضمر</a:t>
            </a:r>
            <a:r>
              <a:rPr lang="fa-IR" sz="1600" dirty="0">
                <a:solidFill>
                  <a:srgbClr val="FFC000"/>
                </a:solidFill>
                <a:cs typeface="B Mehr" pitchFamily="2" charset="-78"/>
              </a:rPr>
              <a:t> </a:t>
            </a:r>
            <a:r>
              <a:rPr lang="fa-IR" sz="1600" dirty="0" err="1">
                <a:solidFill>
                  <a:srgbClr val="FFC000"/>
                </a:solidFill>
                <a:cs typeface="B Mehr" pitchFamily="2" charset="-78"/>
              </a:rPr>
              <a:t>علي</a:t>
            </a:r>
            <a:r>
              <a:rPr lang="fa-IR" sz="1600" dirty="0">
                <a:solidFill>
                  <a:srgbClr val="FFC000"/>
                </a:solidFill>
                <a:cs typeface="B Mehr" pitchFamily="2" charset="-78"/>
              </a:rPr>
              <a:t> </a:t>
            </a:r>
            <a:r>
              <a:rPr lang="fa-IR" sz="1600" dirty="0" err="1">
                <a:solidFill>
                  <a:srgbClr val="FFC000"/>
                </a:solidFill>
                <a:cs typeface="B Mehr" pitchFamily="2" charset="-78"/>
              </a:rPr>
              <a:t>اخيه</a:t>
            </a:r>
            <a:r>
              <a:rPr lang="fa-IR" sz="1600" dirty="0">
                <a:solidFill>
                  <a:srgbClr val="FFC000"/>
                </a:solidFill>
                <a:cs typeface="B Mehr" pitchFamily="2" charset="-78"/>
              </a:rPr>
              <a:t> </a:t>
            </a:r>
            <a:r>
              <a:rPr lang="fa-IR" sz="1600" dirty="0" err="1">
                <a:solidFill>
                  <a:srgbClr val="FFC000"/>
                </a:solidFill>
                <a:cs typeface="B Mehr" pitchFamily="2" charset="-78"/>
              </a:rPr>
              <a:t>سوءًا</a:t>
            </a:r>
            <a:r>
              <a:rPr lang="fa-IR" sz="1600" dirty="0">
                <a:solidFill>
                  <a:srgbClr val="FFC000"/>
                </a:solidFill>
                <a:cs typeface="B Mehr" pitchFamily="2" charset="-78"/>
              </a:rPr>
              <a:t> </a:t>
            </a:r>
          </a:p>
          <a:p>
            <a:pPr algn="ctr" rtl="1"/>
            <a:r>
              <a:rPr lang="fa-IR" sz="3200" dirty="0" err="1">
                <a:solidFill>
                  <a:srgbClr val="FFC000"/>
                </a:solidFill>
                <a:cs typeface="B Mehr" pitchFamily="2" charset="-78"/>
              </a:rPr>
              <a:t>خداونداز</a:t>
            </a:r>
            <a:r>
              <a:rPr lang="fa-IR" sz="3200" dirty="0">
                <a:solidFill>
                  <a:srgbClr val="FFC000"/>
                </a:solidFill>
                <a:cs typeface="B Mehr" pitchFamily="2" charset="-78"/>
              </a:rPr>
              <a:t> </a:t>
            </a:r>
            <a:r>
              <a:rPr lang="fa-IR" sz="3200" dirty="0" err="1">
                <a:solidFill>
                  <a:srgbClr val="FFC000"/>
                </a:solidFill>
                <a:cs typeface="B Mehr" pitchFamily="2" charset="-78"/>
              </a:rPr>
              <a:t>مؤمنى</a:t>
            </a:r>
            <a:r>
              <a:rPr lang="fa-IR" sz="3200" dirty="0">
                <a:solidFill>
                  <a:srgbClr val="FFC000"/>
                </a:solidFill>
                <a:cs typeface="B Mehr" pitchFamily="2" charset="-78"/>
              </a:rPr>
              <a:t> </a:t>
            </a:r>
            <a:r>
              <a:rPr lang="fa-IR" sz="3200" dirty="0" err="1">
                <a:solidFill>
                  <a:srgbClr val="FFC000"/>
                </a:solidFill>
                <a:cs typeface="B Mehr" pitchFamily="2" charset="-78"/>
              </a:rPr>
              <a:t>كه</a:t>
            </a:r>
            <a:r>
              <a:rPr lang="fa-IR" sz="3200" dirty="0">
                <a:solidFill>
                  <a:srgbClr val="FFC000"/>
                </a:solidFill>
                <a:cs typeface="B Mehr" pitchFamily="2" charset="-78"/>
              </a:rPr>
              <a:t>  در دلش </a:t>
            </a:r>
            <a:r>
              <a:rPr lang="fa-IR" sz="3200" dirty="0" err="1">
                <a:solidFill>
                  <a:srgbClr val="FFC000"/>
                </a:solidFill>
                <a:cs typeface="B Mehr" pitchFamily="2" charset="-78"/>
              </a:rPr>
              <a:t>براى</a:t>
            </a:r>
            <a:r>
              <a:rPr lang="fa-IR" sz="3200" dirty="0">
                <a:solidFill>
                  <a:srgbClr val="FFC000"/>
                </a:solidFill>
                <a:cs typeface="B Mehr" pitchFamily="2" charset="-78"/>
              </a:rPr>
              <a:t> برادر </a:t>
            </a:r>
            <a:r>
              <a:rPr lang="fa-IR" sz="3200" dirty="0" err="1">
                <a:solidFill>
                  <a:srgbClr val="FFC000"/>
                </a:solidFill>
                <a:cs typeface="B Mehr" pitchFamily="2" charset="-78"/>
              </a:rPr>
              <a:t>مؤمنش</a:t>
            </a:r>
            <a:r>
              <a:rPr lang="fa-IR" sz="3200" dirty="0">
                <a:solidFill>
                  <a:srgbClr val="FFC000"/>
                </a:solidFill>
                <a:cs typeface="B Mehr" pitchFamily="2" charset="-78"/>
              </a:rPr>
              <a:t> قصد بدی دارد </a:t>
            </a:r>
            <a:r>
              <a:rPr lang="fa-IR" sz="3200" dirty="0" err="1">
                <a:solidFill>
                  <a:srgbClr val="FFC000"/>
                </a:solidFill>
                <a:cs typeface="B Mehr" pitchFamily="2" charset="-78"/>
              </a:rPr>
              <a:t>عملى</a:t>
            </a:r>
            <a:r>
              <a:rPr lang="fa-IR" sz="3200" dirty="0">
                <a:solidFill>
                  <a:srgbClr val="FFC000"/>
                </a:solidFill>
                <a:cs typeface="B Mehr" pitchFamily="2" charset="-78"/>
              </a:rPr>
              <a:t> را </a:t>
            </a:r>
            <a:r>
              <a:rPr lang="fa-IR" sz="3200" dirty="0" err="1">
                <a:solidFill>
                  <a:srgbClr val="FFC000"/>
                </a:solidFill>
                <a:cs typeface="B Mehr" pitchFamily="2" charset="-78"/>
              </a:rPr>
              <a:t>نپذيرد</a:t>
            </a:r>
            <a:endParaRPr lang="fa-IR" sz="3200" dirty="0">
              <a:solidFill>
                <a:srgbClr val="FFC000"/>
              </a:solidFill>
              <a:cs typeface="B Mehr" pitchFamily="2" charset="-78"/>
            </a:endParaRPr>
          </a:p>
          <a:p>
            <a:pPr algn="ctr" rtl="1"/>
            <a:r>
              <a:rPr lang="fa-IR" sz="1400" dirty="0">
                <a:solidFill>
                  <a:srgbClr val="FFC000"/>
                </a:solidFill>
                <a:cs typeface="B Mehr" pitchFamily="2" charset="-78"/>
              </a:rPr>
              <a:t>بحار </a:t>
            </a:r>
            <a:r>
              <a:rPr lang="fa-IR" sz="1400" dirty="0" err="1">
                <a:solidFill>
                  <a:srgbClr val="FFC000"/>
                </a:solidFill>
                <a:cs typeface="B Mehr" pitchFamily="2" charset="-78"/>
              </a:rPr>
              <a:t>الانوار</a:t>
            </a:r>
            <a:r>
              <a:rPr lang="fa-IR" sz="1400" dirty="0">
                <a:solidFill>
                  <a:srgbClr val="FFC000"/>
                </a:solidFill>
                <a:cs typeface="B Mehr" pitchFamily="2" charset="-78"/>
              </a:rPr>
              <a:t>  ج 72  /ص  </a:t>
            </a:r>
            <a:r>
              <a:rPr lang="fa-IR" sz="1400" dirty="0" smtClean="0">
                <a:solidFill>
                  <a:srgbClr val="FFC000"/>
                </a:solidFill>
                <a:cs typeface="B Mehr" pitchFamily="2" charset="-78"/>
              </a:rPr>
              <a:t>166       </a:t>
            </a:r>
            <a:endParaRPr lang="fa-IR" sz="1400" dirty="0">
              <a:solidFill>
                <a:srgbClr val="FFC000"/>
              </a:solidFill>
              <a:cs typeface="B Mehr" pitchFamily="2" charset="-78"/>
            </a:endParaRPr>
          </a:p>
        </p:txBody>
      </p:sp>
      <p:sp>
        <p:nvSpPr>
          <p:cNvPr id="6" name="Rounded Rectangle 5"/>
          <p:cNvSpPr/>
          <p:nvPr/>
        </p:nvSpPr>
        <p:spPr>
          <a:xfrm>
            <a:off x="171128" y="3933056"/>
            <a:ext cx="8744272" cy="2808312"/>
          </a:xfrm>
          <a:prstGeom prst="roundRect">
            <a:avLst>
              <a:gd name="adj" fmla="val 8108"/>
            </a:avLst>
          </a:prstGeom>
          <a:solidFill>
            <a:schemeClr val="bg1">
              <a:lumMod val="85000"/>
              <a:lumOff val="15000"/>
            </a:schemeClr>
          </a:solidFill>
          <a:ln w="38100">
            <a:solidFill>
              <a:schemeClr val="bg1"/>
            </a:solidFill>
          </a:ln>
          <a:effectLst>
            <a:glow rad="101600">
              <a:schemeClr val="bg1">
                <a:alpha val="60000"/>
              </a:schemeClr>
            </a:glow>
            <a:outerShdw blurRad="95000" algn="tl"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rtl="1"/>
            <a:r>
              <a:rPr lang="fa-IR" sz="4400" dirty="0" smtClean="0">
                <a:solidFill>
                  <a:srgbClr val="FFFF00"/>
                </a:solidFill>
                <a:cs typeface="B Esfehan" pitchFamily="2" charset="-78"/>
              </a:rPr>
              <a:t>11- </a:t>
            </a:r>
            <a:r>
              <a:rPr lang="fa-IR" sz="4400" dirty="0">
                <a:solidFill>
                  <a:srgbClr val="FFFF00"/>
                </a:solidFill>
                <a:cs typeface="B Esfehan" pitchFamily="2" charset="-78"/>
              </a:rPr>
              <a:t>قطع رابطه با برادر </a:t>
            </a:r>
            <a:r>
              <a:rPr lang="fa-IR" sz="4400" dirty="0" err="1">
                <a:solidFill>
                  <a:srgbClr val="FFFF00"/>
                </a:solidFill>
                <a:cs typeface="B Esfehan" pitchFamily="2" charset="-78"/>
              </a:rPr>
              <a:t>ديني</a:t>
            </a:r>
            <a:r>
              <a:rPr lang="fa-IR" sz="4400" dirty="0">
                <a:solidFill>
                  <a:srgbClr val="FFFF00"/>
                </a:solidFill>
                <a:cs typeface="B Esfehan" pitchFamily="2" charset="-78"/>
              </a:rPr>
              <a:t>:</a:t>
            </a:r>
          </a:p>
          <a:p>
            <a:pPr algn="ctr" rtl="1"/>
            <a:r>
              <a:rPr lang="fa-IR" dirty="0">
                <a:solidFill>
                  <a:srgbClr val="FFC000"/>
                </a:solidFill>
                <a:cs typeface="B Mehr" pitchFamily="2" charset="-78"/>
              </a:rPr>
              <a:t>قال رسول الله </a:t>
            </a:r>
            <a:r>
              <a:rPr lang="fa-IR" dirty="0" err="1">
                <a:solidFill>
                  <a:srgbClr val="FFC000"/>
                </a:solidFill>
                <a:cs typeface="B Mehr" pitchFamily="2" charset="-78"/>
              </a:rPr>
              <a:t>صلّي</a:t>
            </a:r>
            <a:r>
              <a:rPr lang="fa-IR" dirty="0">
                <a:solidFill>
                  <a:srgbClr val="FFC000"/>
                </a:solidFill>
                <a:cs typeface="B Mehr" pitchFamily="2" charset="-78"/>
              </a:rPr>
              <a:t> الله </a:t>
            </a:r>
            <a:r>
              <a:rPr lang="fa-IR" dirty="0" err="1">
                <a:solidFill>
                  <a:srgbClr val="FFC000"/>
                </a:solidFill>
                <a:cs typeface="B Mehr" pitchFamily="2" charset="-78"/>
              </a:rPr>
              <a:t>عليه</a:t>
            </a:r>
            <a:r>
              <a:rPr lang="fa-IR" dirty="0">
                <a:solidFill>
                  <a:srgbClr val="FFC000"/>
                </a:solidFill>
                <a:cs typeface="B Mehr" pitchFamily="2" charset="-78"/>
              </a:rPr>
              <a:t> و </a:t>
            </a:r>
            <a:r>
              <a:rPr lang="fa-IR" dirty="0" err="1">
                <a:solidFill>
                  <a:srgbClr val="FFC000"/>
                </a:solidFill>
                <a:cs typeface="B Mehr" pitchFamily="2" charset="-78"/>
              </a:rPr>
              <a:t>آله</a:t>
            </a:r>
            <a:r>
              <a:rPr lang="fa-IR" sz="1400" dirty="0">
                <a:solidFill>
                  <a:srgbClr val="FFC000"/>
                </a:solidFill>
                <a:cs typeface="B Mehr" pitchFamily="2" charset="-78"/>
              </a:rPr>
              <a:t>:</a:t>
            </a:r>
          </a:p>
          <a:p>
            <a:pPr algn="ctr" rtl="1"/>
            <a:r>
              <a:rPr lang="fa-IR" dirty="0">
                <a:solidFill>
                  <a:srgbClr val="FFC000"/>
                </a:solidFill>
                <a:cs typeface="B Mehr" pitchFamily="2" charset="-78"/>
              </a:rPr>
              <a:t> </a:t>
            </a:r>
            <a:r>
              <a:rPr lang="fa-IR" sz="2800" dirty="0" err="1">
                <a:solidFill>
                  <a:srgbClr val="FFC000"/>
                </a:solidFill>
                <a:cs typeface="B Mehr" pitchFamily="2" charset="-78"/>
              </a:rPr>
              <a:t>يا</a:t>
            </a:r>
            <a:r>
              <a:rPr lang="fa-IR" sz="2800" dirty="0">
                <a:solidFill>
                  <a:srgbClr val="FFC000"/>
                </a:solidFill>
                <a:cs typeface="B Mehr" pitchFamily="2" charset="-78"/>
              </a:rPr>
              <a:t> </a:t>
            </a:r>
            <a:r>
              <a:rPr lang="fa-IR" sz="2800" dirty="0" err="1">
                <a:solidFill>
                  <a:srgbClr val="FFC000"/>
                </a:solidFill>
                <a:cs typeface="B Mehr" pitchFamily="2" charset="-78"/>
              </a:rPr>
              <a:t>اباذر</a:t>
            </a:r>
            <a:r>
              <a:rPr lang="fa-IR" sz="2800" dirty="0">
                <a:solidFill>
                  <a:srgbClr val="FFC000"/>
                </a:solidFill>
                <a:cs typeface="B Mehr" pitchFamily="2" charset="-78"/>
              </a:rPr>
              <a:t>! </a:t>
            </a:r>
            <a:r>
              <a:rPr lang="fa-IR" sz="2800" dirty="0" err="1">
                <a:solidFill>
                  <a:srgbClr val="FFC000"/>
                </a:solidFill>
                <a:cs typeface="B Mehr" pitchFamily="2" charset="-78"/>
              </a:rPr>
              <a:t>إياك</a:t>
            </a:r>
            <a:r>
              <a:rPr lang="fa-IR" sz="2800" dirty="0">
                <a:solidFill>
                  <a:srgbClr val="FFC000"/>
                </a:solidFill>
                <a:cs typeface="B Mehr" pitchFamily="2" charset="-78"/>
              </a:rPr>
              <a:t> و هجران </a:t>
            </a:r>
            <a:r>
              <a:rPr lang="fa-IR" sz="2800" dirty="0" err="1">
                <a:solidFill>
                  <a:srgbClr val="FFC000"/>
                </a:solidFill>
                <a:cs typeface="B Mehr" pitchFamily="2" charset="-78"/>
              </a:rPr>
              <a:t>اخيك</a:t>
            </a:r>
            <a:r>
              <a:rPr lang="fa-IR" sz="2800" dirty="0">
                <a:solidFill>
                  <a:srgbClr val="FFC000"/>
                </a:solidFill>
                <a:cs typeface="B Mehr" pitchFamily="2" charset="-78"/>
              </a:rPr>
              <a:t>، </a:t>
            </a:r>
            <a:r>
              <a:rPr lang="fa-IR" sz="2800" dirty="0" err="1">
                <a:solidFill>
                  <a:srgbClr val="FFC000"/>
                </a:solidFill>
                <a:cs typeface="B Mehr" pitchFamily="2" charset="-78"/>
              </a:rPr>
              <a:t>فإنّ</a:t>
            </a:r>
            <a:r>
              <a:rPr lang="fa-IR" sz="2800" dirty="0">
                <a:solidFill>
                  <a:srgbClr val="FFC000"/>
                </a:solidFill>
                <a:cs typeface="B Mehr" pitchFamily="2" charset="-78"/>
              </a:rPr>
              <a:t> </a:t>
            </a:r>
            <a:r>
              <a:rPr lang="fa-IR" sz="2800" dirty="0" err="1">
                <a:solidFill>
                  <a:srgbClr val="FFC000"/>
                </a:solidFill>
                <a:cs typeface="B Mehr" pitchFamily="2" charset="-78"/>
              </a:rPr>
              <a:t>العمل</a:t>
            </a:r>
            <a:r>
              <a:rPr lang="fa-IR" sz="2800" dirty="0">
                <a:solidFill>
                  <a:srgbClr val="FFC000"/>
                </a:solidFill>
                <a:cs typeface="B Mehr" pitchFamily="2" charset="-78"/>
              </a:rPr>
              <a:t> </a:t>
            </a:r>
            <a:r>
              <a:rPr lang="fa-IR" sz="2800" dirty="0" err="1">
                <a:solidFill>
                  <a:srgbClr val="FFC000"/>
                </a:solidFill>
                <a:cs typeface="B Mehr" pitchFamily="2" charset="-78"/>
              </a:rPr>
              <a:t>لايتقبّل</a:t>
            </a:r>
            <a:r>
              <a:rPr lang="fa-IR" sz="2800" dirty="0">
                <a:solidFill>
                  <a:srgbClr val="FFC000"/>
                </a:solidFill>
                <a:cs typeface="B Mehr" pitchFamily="2" charset="-78"/>
              </a:rPr>
              <a:t> </a:t>
            </a:r>
            <a:r>
              <a:rPr lang="fa-IR" sz="2800" dirty="0" err="1">
                <a:solidFill>
                  <a:srgbClr val="FFC000"/>
                </a:solidFill>
                <a:cs typeface="B Mehr" pitchFamily="2" charset="-78"/>
              </a:rPr>
              <a:t>مع</a:t>
            </a:r>
            <a:r>
              <a:rPr lang="fa-IR" sz="2800" dirty="0">
                <a:solidFill>
                  <a:srgbClr val="FFC000"/>
                </a:solidFill>
                <a:cs typeface="B Mehr" pitchFamily="2" charset="-78"/>
              </a:rPr>
              <a:t> </a:t>
            </a:r>
            <a:r>
              <a:rPr lang="fa-IR" sz="2800" dirty="0" err="1">
                <a:solidFill>
                  <a:srgbClr val="FFC000"/>
                </a:solidFill>
                <a:cs typeface="B Mehr" pitchFamily="2" charset="-78"/>
              </a:rPr>
              <a:t>الهجران</a:t>
            </a:r>
            <a:endParaRPr lang="fa-IR" sz="2800" dirty="0">
              <a:solidFill>
                <a:srgbClr val="FFC000"/>
              </a:solidFill>
              <a:cs typeface="B Mehr" pitchFamily="2" charset="-78"/>
            </a:endParaRPr>
          </a:p>
          <a:p>
            <a:pPr algn="ctr" rtl="1"/>
            <a:r>
              <a:rPr lang="fa-IR" dirty="0">
                <a:solidFill>
                  <a:srgbClr val="FFC000"/>
                </a:solidFill>
                <a:cs typeface="B Mehr" pitchFamily="2" charset="-78"/>
              </a:rPr>
              <a:t>.</a:t>
            </a:r>
            <a:r>
              <a:rPr lang="fa-IR" sz="1400" dirty="0">
                <a:solidFill>
                  <a:srgbClr val="FFC000"/>
                </a:solidFill>
                <a:cs typeface="B Mehr" pitchFamily="2" charset="-78"/>
              </a:rPr>
              <a:t> (</a:t>
            </a:r>
            <a:r>
              <a:rPr lang="fa-IR" sz="1400" dirty="0" err="1">
                <a:solidFill>
                  <a:srgbClr val="FFC000"/>
                </a:solidFill>
                <a:cs typeface="B Mehr" pitchFamily="2" charset="-78"/>
              </a:rPr>
              <a:t>مكارم</a:t>
            </a:r>
            <a:r>
              <a:rPr lang="fa-IR" sz="1400" dirty="0">
                <a:solidFill>
                  <a:srgbClr val="FFC000"/>
                </a:solidFill>
                <a:cs typeface="B Mehr" pitchFamily="2" charset="-78"/>
              </a:rPr>
              <a:t> </a:t>
            </a:r>
            <a:r>
              <a:rPr lang="fa-IR" sz="1400" dirty="0" err="1">
                <a:solidFill>
                  <a:srgbClr val="FFC000"/>
                </a:solidFill>
                <a:cs typeface="B Mehr" pitchFamily="2" charset="-78"/>
              </a:rPr>
              <a:t>الأخلاق</a:t>
            </a:r>
            <a:r>
              <a:rPr lang="fa-IR" sz="1400" dirty="0">
                <a:solidFill>
                  <a:srgbClr val="FFC000"/>
                </a:solidFill>
                <a:cs typeface="B Mehr" pitchFamily="2" charset="-78"/>
              </a:rPr>
              <a:t> </a:t>
            </a:r>
            <a:r>
              <a:rPr lang="fa-IR" sz="1400" dirty="0" err="1">
                <a:solidFill>
                  <a:srgbClr val="FFC000"/>
                </a:solidFill>
                <a:cs typeface="B Mehr" pitchFamily="2" charset="-78"/>
              </a:rPr>
              <a:t>الفصل</a:t>
            </a:r>
            <a:r>
              <a:rPr lang="fa-IR" sz="1400" dirty="0">
                <a:solidFill>
                  <a:srgbClr val="FFC000"/>
                </a:solidFill>
                <a:cs typeface="B Mehr" pitchFamily="2" charset="-78"/>
              </a:rPr>
              <a:t> </a:t>
            </a:r>
            <a:r>
              <a:rPr lang="fa-IR" sz="1400" dirty="0" err="1">
                <a:solidFill>
                  <a:srgbClr val="FFC000"/>
                </a:solidFill>
                <a:cs typeface="B Mehr" pitchFamily="2" charset="-78"/>
              </a:rPr>
              <a:t>الخامس</a:t>
            </a:r>
            <a:r>
              <a:rPr lang="fa-IR" sz="1400" dirty="0">
                <a:solidFill>
                  <a:srgbClr val="FFC000"/>
                </a:solidFill>
                <a:cs typeface="B Mehr" pitchFamily="2" charset="-78"/>
              </a:rPr>
              <a:t> </a:t>
            </a:r>
            <a:r>
              <a:rPr lang="fa-IR" sz="1400" dirty="0" err="1">
                <a:solidFill>
                  <a:srgbClr val="FFC000"/>
                </a:solidFill>
                <a:cs typeface="B Mehr" pitchFamily="2" charset="-78"/>
              </a:rPr>
              <a:t>في</a:t>
            </a:r>
            <a:r>
              <a:rPr lang="fa-IR" sz="1400" dirty="0">
                <a:solidFill>
                  <a:srgbClr val="FFC000"/>
                </a:solidFill>
                <a:cs typeface="B Mehr" pitchFamily="2" charset="-78"/>
              </a:rPr>
              <a:t> </a:t>
            </a:r>
            <a:r>
              <a:rPr lang="fa-IR" sz="1400" dirty="0" err="1">
                <a:solidFill>
                  <a:srgbClr val="FFC000"/>
                </a:solidFill>
                <a:cs typeface="B Mehr" pitchFamily="2" charset="-78"/>
              </a:rPr>
              <a:t>وصية</a:t>
            </a:r>
            <a:r>
              <a:rPr lang="fa-IR" sz="1400" dirty="0">
                <a:solidFill>
                  <a:srgbClr val="FFC000"/>
                </a:solidFill>
                <a:cs typeface="B Mehr" pitchFamily="2" charset="-78"/>
              </a:rPr>
              <a:t> رسول الله ص </a:t>
            </a:r>
            <a:r>
              <a:rPr lang="fa-IR" sz="1400" dirty="0" err="1">
                <a:solidFill>
                  <a:srgbClr val="FFC000"/>
                </a:solidFill>
                <a:cs typeface="B Mehr" pitchFamily="2" charset="-78"/>
              </a:rPr>
              <a:t>لأبي</a:t>
            </a:r>
            <a:r>
              <a:rPr lang="fa-IR" sz="1400" dirty="0">
                <a:solidFill>
                  <a:srgbClr val="FFC000"/>
                </a:solidFill>
                <a:cs typeface="B Mehr" pitchFamily="2" charset="-78"/>
              </a:rPr>
              <a:t> </a:t>
            </a:r>
            <a:r>
              <a:rPr lang="fa-IR" sz="1400" dirty="0" err="1">
                <a:solidFill>
                  <a:srgbClr val="FFC000"/>
                </a:solidFill>
                <a:cs typeface="B Mehr" pitchFamily="2" charset="-78"/>
              </a:rPr>
              <a:t>ذر</a:t>
            </a:r>
            <a:r>
              <a:rPr lang="fa-IR" sz="1400" dirty="0">
                <a:solidFill>
                  <a:srgbClr val="FFC000"/>
                </a:solidFill>
                <a:cs typeface="B Mehr" pitchFamily="2" charset="-78"/>
              </a:rPr>
              <a:t> </a:t>
            </a:r>
            <a:r>
              <a:rPr lang="fa-IR" sz="1400" dirty="0" err="1">
                <a:solidFill>
                  <a:srgbClr val="FFC000"/>
                </a:solidFill>
                <a:cs typeface="B Mehr" pitchFamily="2" charset="-78"/>
              </a:rPr>
              <a:t>الغفاري</a:t>
            </a:r>
            <a:r>
              <a:rPr lang="fa-IR" sz="1400" dirty="0">
                <a:solidFill>
                  <a:srgbClr val="FFC000"/>
                </a:solidFill>
                <a:cs typeface="B Mehr" pitchFamily="2" charset="-78"/>
              </a:rPr>
              <a:t> </a:t>
            </a:r>
            <a:r>
              <a:rPr lang="fa-IR" sz="1400" dirty="0" err="1">
                <a:solidFill>
                  <a:srgbClr val="FFC000"/>
                </a:solidFill>
                <a:cs typeface="B Mehr" pitchFamily="2" charset="-78"/>
              </a:rPr>
              <a:t>رضي</a:t>
            </a:r>
            <a:r>
              <a:rPr lang="fa-IR" sz="1400" dirty="0">
                <a:solidFill>
                  <a:srgbClr val="FFC000"/>
                </a:solidFill>
                <a:cs typeface="B Mehr" pitchFamily="2" charset="-78"/>
              </a:rPr>
              <a:t> الله </a:t>
            </a:r>
            <a:r>
              <a:rPr lang="fa-IR" sz="1400" dirty="0" err="1">
                <a:solidFill>
                  <a:srgbClr val="FFC000"/>
                </a:solidFill>
                <a:cs typeface="B Mehr" pitchFamily="2" charset="-78"/>
              </a:rPr>
              <a:t>عنه</a:t>
            </a:r>
            <a:r>
              <a:rPr lang="fa-IR" sz="1400" dirty="0">
                <a:solidFill>
                  <a:srgbClr val="FFC000"/>
                </a:solidFill>
                <a:cs typeface="B Mehr" pitchFamily="2" charset="-78"/>
              </a:rPr>
              <a:t>  ص (470):</a:t>
            </a:r>
            <a:r>
              <a:rPr lang="fa-IR" dirty="0">
                <a:solidFill>
                  <a:srgbClr val="FFC000"/>
                </a:solidFill>
                <a:cs typeface="B Mehr" pitchFamily="2" charset="-78"/>
              </a:rPr>
              <a:t> </a:t>
            </a:r>
          </a:p>
        </p:txBody>
      </p:sp>
    </p:spTree>
    <p:extLst>
      <p:ext uri="{BB962C8B-B14F-4D97-AF65-F5344CB8AC3E}">
        <p14:creationId xmlns:p14="http://schemas.microsoft.com/office/powerpoint/2010/main" val="246863903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chn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1.xml><?xml version="1.0" encoding="utf-8"?>
<a:theme xmlns:a="http://schemas.openxmlformats.org/drawingml/2006/main" name="Summer">
  <a:themeElements>
    <a:clrScheme name="موجی">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12.xml><?xml version="1.0" encoding="utf-8"?>
<a:theme xmlns:a="http://schemas.openxmlformats.org/drawingml/2006/main" name="1_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پونز">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حماسه سیاسی">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کاغذ">
  <a:themeElements>
    <a:clrScheme name="کاغذ">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کاغذ">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کاغذ">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تحول">
  <a:themeElements>
    <a:clrScheme name="تحول">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تحول">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تحول">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12_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آستین">
  <a:themeElements>
    <a:clrScheme name="سفارشی 1">
      <a:dk1>
        <a:sysClr val="windowText" lastClr="000000"/>
      </a:dk1>
      <a:lt1>
        <a:sysClr val="window" lastClr="FFFFFF"/>
      </a:lt1>
      <a:dk2>
        <a:srgbClr val="3E3D2D"/>
      </a:dk2>
      <a:lt2>
        <a:srgbClr val="A9EA25"/>
      </a:lt2>
      <a:accent1>
        <a:srgbClr val="6F94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آستین">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آستین">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کاغذ">
  <a:themeElements>
    <a:clrScheme name="موجی">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کاغذ">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شطرنجی">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0_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افق">
  <a:themeElements>
    <a:clrScheme name="اف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اف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ف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1399</TotalTime>
  <Words>13431</Words>
  <Application>Microsoft Office PowerPoint</Application>
  <PresentationFormat>On-screen Show (4:3)</PresentationFormat>
  <Paragraphs>730</Paragraphs>
  <Slides>109</Slides>
  <Notes>14</Notes>
  <HiddenSlides>44</HiddenSlides>
  <MMClips>1</MMClips>
  <ScaleCrop>false</ScaleCrop>
  <HeadingPairs>
    <vt:vector size="4" baseType="variant">
      <vt:variant>
        <vt:lpstr>Theme</vt:lpstr>
      </vt:variant>
      <vt:variant>
        <vt:i4>14</vt:i4>
      </vt:variant>
      <vt:variant>
        <vt:lpstr>Slide Titles</vt:lpstr>
      </vt:variant>
      <vt:variant>
        <vt:i4>109</vt:i4>
      </vt:variant>
    </vt:vector>
  </HeadingPairs>
  <TitlesOfParts>
    <vt:vector size="123" baseType="lpstr">
      <vt:lpstr>طرح زمینه Office</vt:lpstr>
      <vt:lpstr>کاغذ</vt:lpstr>
      <vt:lpstr>تحول</vt:lpstr>
      <vt:lpstr>12_طرح زمینه Office</vt:lpstr>
      <vt:lpstr>1_آستین</vt:lpstr>
      <vt:lpstr>1_کاغذ</vt:lpstr>
      <vt:lpstr>10_طرح زمینه Office</vt:lpstr>
      <vt:lpstr>Office Theme</vt:lpstr>
      <vt:lpstr>افق</vt:lpstr>
      <vt:lpstr>Technic</vt:lpstr>
      <vt:lpstr>Summer</vt:lpstr>
      <vt:lpstr>1_طرح زمینه Office</vt:lpstr>
      <vt:lpstr>حماسه سیاسی</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سبب عزت موجود نماز است نماز           زینت درگه معبود نماز است نماز بی نماز از نظر لطف خدا محروم است         شرع را مقصد ومقصود نماز است نماز گفتم ای عقل زطاعت همگی افضل چیست؟           عقل یکبار بفرمود نمازاست نماز به نماز عذر نباشد چو به تن جان داری            آنچه حق از همه بستود نماز است نماز روز و شب گر به حسین بن علی  گریه کن                                آنچه البته دهد سود نماز است نماز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ارائه PowerPoint</dc:title>
  <dc:creator>ali</dc:creator>
  <cp:lastModifiedBy>Ya Ali</cp:lastModifiedBy>
  <cp:revision>337</cp:revision>
  <dcterms:created xsi:type="dcterms:W3CDTF">2015-06-06T16:18:48Z</dcterms:created>
  <dcterms:modified xsi:type="dcterms:W3CDTF">2018-06-30T02:13:45Z</dcterms:modified>
</cp:coreProperties>
</file>