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96" r:id="rId3"/>
  </p:sldMasterIdLst>
  <p:notesMasterIdLst>
    <p:notesMasterId r:id="rId82"/>
  </p:notesMasterIdLst>
  <p:sldIdLst>
    <p:sldId id="385" r:id="rId4"/>
    <p:sldId id="336" r:id="rId5"/>
    <p:sldId id="391" r:id="rId6"/>
    <p:sldId id="392" r:id="rId7"/>
    <p:sldId id="393" r:id="rId8"/>
    <p:sldId id="335" r:id="rId9"/>
    <p:sldId id="394" r:id="rId10"/>
    <p:sldId id="301" r:id="rId11"/>
    <p:sldId id="333" r:id="rId12"/>
    <p:sldId id="395" r:id="rId13"/>
    <p:sldId id="302" r:id="rId14"/>
    <p:sldId id="303" r:id="rId15"/>
    <p:sldId id="311" r:id="rId16"/>
    <p:sldId id="294" r:id="rId17"/>
    <p:sldId id="313" r:id="rId18"/>
    <p:sldId id="314" r:id="rId19"/>
    <p:sldId id="332" r:id="rId20"/>
    <p:sldId id="321" r:id="rId21"/>
    <p:sldId id="338" r:id="rId22"/>
    <p:sldId id="324" r:id="rId23"/>
    <p:sldId id="327" r:id="rId24"/>
    <p:sldId id="323" r:id="rId25"/>
    <p:sldId id="325" r:id="rId26"/>
    <p:sldId id="322" r:id="rId27"/>
    <p:sldId id="334" r:id="rId28"/>
    <p:sldId id="315" r:id="rId29"/>
    <p:sldId id="304" r:id="rId30"/>
    <p:sldId id="305" r:id="rId31"/>
    <p:sldId id="309" r:id="rId32"/>
    <p:sldId id="346" r:id="rId33"/>
    <p:sldId id="349" r:id="rId34"/>
    <p:sldId id="361" r:id="rId35"/>
    <p:sldId id="350" r:id="rId36"/>
    <p:sldId id="362" r:id="rId37"/>
    <p:sldId id="363" r:id="rId38"/>
    <p:sldId id="364" r:id="rId39"/>
    <p:sldId id="365" r:id="rId40"/>
    <p:sldId id="366" r:id="rId41"/>
    <p:sldId id="367" r:id="rId42"/>
    <p:sldId id="351" r:id="rId43"/>
    <p:sldId id="397" r:id="rId44"/>
    <p:sldId id="353" r:id="rId45"/>
    <p:sldId id="354" r:id="rId46"/>
    <p:sldId id="401" r:id="rId47"/>
    <p:sldId id="400" r:id="rId48"/>
    <p:sldId id="373" r:id="rId49"/>
    <p:sldId id="372" r:id="rId50"/>
    <p:sldId id="370" r:id="rId51"/>
    <p:sldId id="371" r:id="rId52"/>
    <p:sldId id="375" r:id="rId53"/>
    <p:sldId id="376" r:id="rId54"/>
    <p:sldId id="377" r:id="rId55"/>
    <p:sldId id="378" r:id="rId56"/>
    <p:sldId id="403" r:id="rId57"/>
    <p:sldId id="419" r:id="rId58"/>
    <p:sldId id="379" r:id="rId59"/>
    <p:sldId id="402" r:id="rId60"/>
    <p:sldId id="396" r:id="rId61"/>
    <p:sldId id="352" r:id="rId62"/>
    <p:sldId id="369" r:id="rId63"/>
    <p:sldId id="413" r:id="rId64"/>
    <p:sldId id="383" r:id="rId65"/>
    <p:sldId id="404" r:id="rId66"/>
    <p:sldId id="416" r:id="rId67"/>
    <p:sldId id="344" r:id="rId68"/>
    <p:sldId id="417" r:id="rId69"/>
    <p:sldId id="418" r:id="rId70"/>
    <p:sldId id="341" r:id="rId71"/>
    <p:sldId id="340" r:id="rId72"/>
    <p:sldId id="342" r:id="rId73"/>
    <p:sldId id="345" r:id="rId74"/>
    <p:sldId id="269" r:id="rId75"/>
    <p:sldId id="420" r:id="rId76"/>
    <p:sldId id="374" r:id="rId77"/>
    <p:sldId id="355" r:id="rId78"/>
    <p:sldId id="380" r:id="rId79"/>
    <p:sldId id="381" r:id="rId80"/>
    <p:sldId id="382" r:id="rId81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981" autoAdjust="0"/>
    <p:restoredTop sz="92101" autoAdjust="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19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C040AEA-25BE-4163-AAF6-6996A912130D}" type="datetimeFigureOut">
              <a:rPr lang="fa-IR" smtClean="0"/>
              <a:t>1439/10/17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D047BDB-CEBF-4113-BE7C-11F64AB0A1F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0051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amolnews.ir/fa/news/87656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 smtClean="0"/>
              <a:t>از منظر دین اسلام اراده شخص را در سرنوشت</a:t>
            </a:r>
            <a:r>
              <a:rPr lang="fa-IR" baseline="0" dirty="0" smtClean="0"/>
              <a:t> شخص </a:t>
            </a:r>
            <a:r>
              <a:rPr lang="fa-IR" dirty="0" smtClean="0"/>
              <a:t> بسیار موثر می داند ///////////می گویند شیخ مفید در </a:t>
            </a:r>
            <a:r>
              <a:rPr lang="fa-IR" dirty="0" err="1" smtClean="0"/>
              <a:t>رؤیا</a:t>
            </a:r>
            <a:r>
              <a:rPr lang="fa-IR" dirty="0" smtClean="0"/>
              <a:t> دید که فاطمه زهرا حسنین را پیش او آورده است و </a:t>
            </a:r>
            <a:r>
              <a:rPr lang="fa-IR" dirty="0" err="1" smtClean="0"/>
              <a:t>می‌فرماید</a:t>
            </a:r>
            <a:r>
              <a:rPr lang="fa-IR" dirty="0" smtClean="0"/>
              <a:t>: «یا </a:t>
            </a:r>
            <a:r>
              <a:rPr lang="fa-IR" dirty="0" err="1" smtClean="0"/>
              <a:t>شَیخ</a:t>
            </a:r>
            <a:r>
              <a:rPr lang="fa-IR" dirty="0" smtClean="0"/>
              <a:t> </a:t>
            </a:r>
            <a:r>
              <a:rPr lang="fa-IR" dirty="0" err="1" smtClean="0"/>
              <a:t>عَلِّمهُما</a:t>
            </a:r>
            <a:r>
              <a:rPr lang="fa-IR" dirty="0" smtClean="0"/>
              <a:t> </a:t>
            </a:r>
            <a:r>
              <a:rPr lang="fa-IR" dirty="0" err="1" smtClean="0"/>
              <a:t>الفقه</a:t>
            </a:r>
            <a:r>
              <a:rPr lang="fa-IR" dirty="0" smtClean="0"/>
              <a:t>» (به ایشان فقه آموز). </a:t>
            </a:r>
            <a:r>
              <a:rPr lang="fa-IR" dirty="0" err="1" smtClean="0"/>
              <a:t>فرداصبحِ</a:t>
            </a:r>
            <a:r>
              <a:rPr lang="fa-IR" dirty="0" smtClean="0"/>
              <a:t> همان شب، فاطمه مادر سید مرتضی و سید رضی، دو پسر خود را که در آن موقع خردسال </a:t>
            </a:r>
            <a:r>
              <a:rPr lang="fa-IR" dirty="0" err="1" smtClean="0"/>
              <a:t>بوده‌اند</a:t>
            </a:r>
            <a:r>
              <a:rPr lang="fa-IR" dirty="0" smtClean="0"/>
              <a:t> پیش شیخ آورده. فاطمه مادر کودکان، همان عبارت مذکور در </a:t>
            </a:r>
            <a:r>
              <a:rPr lang="fa-IR" dirty="0" err="1" smtClean="0"/>
              <a:t>رؤیا</a:t>
            </a:r>
            <a:r>
              <a:rPr lang="fa-IR" dirty="0" smtClean="0"/>
              <a:t> را به زبان آورده </a:t>
            </a:r>
            <a:r>
              <a:rPr lang="fa-IR" dirty="0" err="1" smtClean="0"/>
              <a:t>گفت:«ای</a:t>
            </a:r>
            <a:r>
              <a:rPr lang="fa-IR" dirty="0" smtClean="0"/>
              <a:t> شیخ ایشان پسران من </a:t>
            </a:r>
            <a:r>
              <a:rPr lang="fa-IR" dirty="0" err="1" smtClean="0"/>
              <a:t>اند</a:t>
            </a:r>
            <a:r>
              <a:rPr lang="fa-IR" dirty="0" smtClean="0"/>
              <a:t>، </a:t>
            </a:r>
            <a:r>
              <a:rPr lang="fa-IR" dirty="0" err="1" smtClean="0"/>
              <a:t>این‌ها</a:t>
            </a:r>
            <a:r>
              <a:rPr lang="fa-IR" dirty="0" smtClean="0"/>
              <a:t> را پیش تو </a:t>
            </a:r>
            <a:r>
              <a:rPr lang="fa-IR" dirty="0" err="1" smtClean="0"/>
              <a:t>آورده‌ام</a:t>
            </a:r>
            <a:r>
              <a:rPr lang="fa-IR" dirty="0" smtClean="0"/>
              <a:t> که فقه </a:t>
            </a:r>
            <a:r>
              <a:rPr lang="fa-IR" dirty="0" err="1" smtClean="0"/>
              <a:t>تعلیمشان</a:t>
            </a:r>
            <a:r>
              <a:rPr lang="fa-IR" dirty="0" smtClean="0"/>
              <a:t> دهی. این دو کودک در محیط خانواده ای بزرگ می شوند که به تعلیم و تربیت فرزندشان اهمیت می دهند و هر دو از مفاخر بزرگ جهان اسلام و شیعه می شوند .    </a:t>
            </a:r>
            <a:endParaRPr lang="en-US" dirty="0" smtClean="0"/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>
                <a:solidFill>
                  <a:prstClr val="black"/>
                </a:solidFill>
              </a:rPr>
              <a:pPr/>
              <a:t>4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45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err="1" smtClean="0"/>
              <a:t>لَا</a:t>
            </a:r>
            <a:r>
              <a:rPr lang="fa-IR" dirty="0" smtClean="0"/>
              <a:t> </a:t>
            </a:r>
            <a:r>
              <a:rPr lang="fa-IR" dirty="0" err="1" smtClean="0"/>
              <a:t>يَزَالُ</a:t>
            </a:r>
            <a:r>
              <a:rPr lang="fa-IR" dirty="0" smtClean="0"/>
              <a:t> </a:t>
            </a:r>
            <a:r>
              <a:rPr lang="fa-IR" dirty="0" err="1" smtClean="0"/>
              <a:t>الشَّيْطَانُ</a:t>
            </a:r>
            <a:r>
              <a:rPr lang="fa-IR" dirty="0" smtClean="0"/>
              <a:t>  </a:t>
            </a:r>
            <a:r>
              <a:rPr lang="fa-IR" dirty="0" err="1" smtClean="0"/>
              <a:t>ذَعِراً</a:t>
            </a:r>
            <a:r>
              <a:rPr lang="fa-IR" dirty="0" smtClean="0"/>
              <a:t> </a:t>
            </a:r>
            <a:r>
              <a:rPr lang="fa-IR" dirty="0" err="1" smtClean="0"/>
              <a:t>مِنَ</a:t>
            </a:r>
            <a:r>
              <a:rPr lang="fa-IR" dirty="0" smtClean="0"/>
              <a:t> </a:t>
            </a:r>
            <a:r>
              <a:rPr lang="fa-IR" dirty="0" err="1" smtClean="0"/>
              <a:t>الْمُؤْمِنِ</a:t>
            </a:r>
            <a:r>
              <a:rPr lang="fa-IR" dirty="0" smtClean="0"/>
              <a:t> </a:t>
            </a:r>
            <a:r>
              <a:rPr lang="fa-IR" dirty="0" err="1" smtClean="0"/>
              <a:t>مَا</a:t>
            </a:r>
            <a:r>
              <a:rPr lang="fa-IR" dirty="0" smtClean="0"/>
              <a:t> </a:t>
            </a:r>
            <a:r>
              <a:rPr lang="fa-IR" dirty="0" err="1" smtClean="0"/>
              <a:t>حَافَظَ</a:t>
            </a:r>
            <a:r>
              <a:rPr lang="fa-IR" dirty="0" smtClean="0"/>
              <a:t> </a:t>
            </a:r>
            <a:r>
              <a:rPr lang="fa-IR" dirty="0" err="1" smtClean="0"/>
              <a:t>عَلَى</a:t>
            </a:r>
            <a:r>
              <a:rPr lang="fa-IR" dirty="0" smtClean="0"/>
              <a:t> </a:t>
            </a:r>
            <a:r>
              <a:rPr lang="fa-IR" dirty="0" err="1" smtClean="0"/>
              <a:t>الصَّلَوَاتِ</a:t>
            </a:r>
            <a:r>
              <a:rPr lang="fa-IR" dirty="0" smtClean="0"/>
              <a:t>  </a:t>
            </a:r>
            <a:r>
              <a:rPr lang="fa-IR" dirty="0" err="1" smtClean="0"/>
              <a:t>الْخَمْسِ</a:t>
            </a:r>
            <a:r>
              <a:rPr lang="fa-IR" dirty="0" smtClean="0"/>
              <a:t>- </a:t>
            </a:r>
            <a:r>
              <a:rPr lang="fa-IR" dirty="0" err="1" smtClean="0"/>
              <a:t>فَإِذَا</a:t>
            </a:r>
            <a:r>
              <a:rPr lang="fa-IR" dirty="0" smtClean="0"/>
              <a:t> </a:t>
            </a:r>
            <a:r>
              <a:rPr lang="fa-IR" dirty="0" err="1" smtClean="0"/>
              <a:t>ضَيَّعَهُنَّ</a:t>
            </a:r>
            <a:r>
              <a:rPr lang="fa-IR" dirty="0" smtClean="0"/>
              <a:t> </a:t>
            </a:r>
            <a:r>
              <a:rPr lang="fa-IR" dirty="0" err="1" smtClean="0"/>
              <a:t>تَجَرَّأَ</a:t>
            </a:r>
            <a:r>
              <a:rPr lang="fa-IR" dirty="0" smtClean="0"/>
              <a:t> </a:t>
            </a:r>
            <a:r>
              <a:rPr lang="fa-IR" dirty="0" err="1" smtClean="0"/>
              <a:t>عَلَيْهِ</a:t>
            </a:r>
            <a:r>
              <a:rPr lang="fa-IR" dirty="0" smtClean="0"/>
              <a:t> </a:t>
            </a:r>
            <a:r>
              <a:rPr lang="fa-IR" dirty="0" err="1" smtClean="0"/>
              <a:t>وَ</a:t>
            </a:r>
            <a:r>
              <a:rPr lang="fa-IR" dirty="0" smtClean="0"/>
              <a:t> </a:t>
            </a:r>
            <a:r>
              <a:rPr lang="fa-IR" dirty="0" err="1" smtClean="0"/>
              <a:t>أَوْقَعَهُ</a:t>
            </a:r>
            <a:r>
              <a:rPr lang="fa-IR" dirty="0" smtClean="0"/>
              <a:t> </a:t>
            </a:r>
            <a:r>
              <a:rPr lang="fa-IR" dirty="0" err="1" smtClean="0"/>
              <a:t>فِي</a:t>
            </a:r>
            <a:r>
              <a:rPr lang="fa-IR" dirty="0" smtClean="0"/>
              <a:t> </a:t>
            </a:r>
            <a:r>
              <a:rPr lang="fa-IR" dirty="0" err="1" smtClean="0"/>
              <a:t>الْعَظَائِمِ</a:t>
            </a:r>
            <a:r>
              <a:rPr lang="fa-IR" dirty="0" smtClean="0"/>
              <a:t>.</a:t>
            </a: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17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8059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مرحوم آیت الله </a:t>
            </a:r>
            <a:r>
              <a:rPr lang="fa-IR" dirty="0" err="1" smtClean="0"/>
              <a:t>بهجت</a:t>
            </a:r>
            <a:r>
              <a:rPr lang="fa-IR" dirty="0" smtClean="0"/>
              <a:t> (ره) می فرمودند : هر آنچه در کتاب و سنت بیشتر به آن اهمیت داده است بیشتر در رشد انسان تاثیر گزار است .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19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98215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 smtClean="0"/>
              <a:t>نماز در کاهش غم و </a:t>
            </a:r>
            <a:r>
              <a:rPr lang="fa-IR" dirty="0" err="1" smtClean="0"/>
              <a:t>اندوه‌ها</a:t>
            </a:r>
            <a:r>
              <a:rPr lang="fa-IR" dirty="0" smtClean="0"/>
              <a:t> و </a:t>
            </a:r>
            <a:r>
              <a:rPr lang="fa-IR" dirty="0" err="1" smtClean="0"/>
              <a:t>ناراحتی‎های</a:t>
            </a:r>
            <a:r>
              <a:rPr lang="fa-IR" dirty="0" smtClean="0"/>
              <a:t> روحی نیز نقش درمانی دارد، </a:t>
            </a:r>
            <a:r>
              <a:rPr lang="fa-IR" dirty="0" err="1" smtClean="0"/>
              <a:t>همان‌طور</a:t>
            </a:r>
            <a:r>
              <a:rPr lang="fa-IR" dirty="0" smtClean="0"/>
              <a:t> که در زندگی اولیا خدا آمده است که در مواقعی که غم و اندوه به آنها هجوم </a:t>
            </a:r>
            <a:r>
              <a:rPr lang="fa-IR" dirty="0" err="1" smtClean="0"/>
              <a:t>می‎آورد</a:t>
            </a:r>
            <a:r>
              <a:rPr lang="fa-IR" dirty="0" smtClean="0"/>
              <a:t>، همانند </a:t>
            </a:r>
            <a:r>
              <a:rPr lang="fa-IR" dirty="0" err="1" smtClean="0"/>
              <a:t>جنگ‌هایی</a:t>
            </a:r>
            <a:r>
              <a:rPr lang="fa-IR" dirty="0" smtClean="0"/>
              <a:t> که دشمن به </a:t>
            </a:r>
            <a:r>
              <a:rPr lang="fa-IR" dirty="0" err="1" smtClean="0"/>
              <a:t>آن‌ها</a:t>
            </a:r>
            <a:r>
              <a:rPr lang="fa-IR" dirty="0" smtClean="0"/>
              <a:t> هجوم گسترده </a:t>
            </a:r>
            <a:r>
              <a:rPr lang="fa-IR" dirty="0" err="1" smtClean="0"/>
              <a:t>می‎نمود</a:t>
            </a:r>
            <a:r>
              <a:rPr lang="fa-IR" dirty="0" smtClean="0"/>
              <a:t>، به نماز پناه می‏‌بردند.</a:t>
            </a:r>
            <a:endParaRPr lang="en-US" dirty="0" smtClean="0"/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20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7917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جوانی در شهر قم می گفت هر وقت مشکلات زندگی سخت بر من فشار می آورد دو رکعت نماز می خوانم و آنرا هدیه می کنم به روح مادرم </a:t>
            </a:r>
            <a:r>
              <a:rPr lang="fa-IR" dirty="0" err="1" smtClean="0"/>
              <a:t>وآرام</a:t>
            </a:r>
            <a:r>
              <a:rPr lang="fa-IR" dirty="0" smtClean="0"/>
              <a:t> می شوم . </a:t>
            </a:r>
            <a:endParaRPr lang="en-US" dirty="0" smtClean="0"/>
          </a:p>
          <a:p>
            <a:endParaRPr lang="fa-IR" dirty="0" smtClean="0"/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21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96479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 نماز شفا دهنده دردها به اذن خداست و </a:t>
            </a:r>
            <a:r>
              <a:rPr lang="fa-IR" dirty="0" err="1" smtClean="0"/>
              <a:t>می‎توان</a:t>
            </a:r>
            <a:r>
              <a:rPr lang="fa-IR" dirty="0" smtClean="0"/>
              <a:t> با دو رکعت نماز با حضور قلب </a:t>
            </a:r>
            <a:r>
              <a:rPr lang="fa-IR" dirty="0" err="1" smtClean="0"/>
              <a:t>آن‌چنان</a:t>
            </a:r>
            <a:r>
              <a:rPr lang="fa-IR" dirty="0" smtClean="0"/>
              <a:t> به خداوند سبحان نزدیک شد که </a:t>
            </a:r>
            <a:r>
              <a:rPr lang="fa-IR" dirty="0" err="1" smtClean="0"/>
              <a:t>شفای</a:t>
            </a:r>
            <a:r>
              <a:rPr lang="fa-IR" dirty="0" smtClean="0"/>
              <a:t> </a:t>
            </a:r>
            <a:r>
              <a:rPr lang="fa-IR" dirty="0" err="1" smtClean="0"/>
              <a:t>دردهایمان</a:t>
            </a:r>
            <a:r>
              <a:rPr lang="fa-IR" dirty="0" smtClean="0"/>
              <a:t> را از او بخواهیم و تعجبی ندارد اگر خداوند سبحان به ندای </a:t>
            </a:r>
            <a:r>
              <a:rPr lang="fa-IR" dirty="0" err="1" smtClean="0"/>
              <a:t>نمازگزار</a:t>
            </a:r>
            <a:r>
              <a:rPr lang="fa-IR" dirty="0" smtClean="0"/>
              <a:t> پاسخ مثبت بدهد و دردها را از بین ببرد. </a:t>
            </a: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22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02137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 smtClean="0"/>
              <a:t>شخصی آمد نزد حضرت رسول (ص) شکایت از فقر و نداری کرد حضرت فرمود مگر نماز </a:t>
            </a:r>
            <a:r>
              <a:rPr lang="fa-IR" dirty="0" err="1" smtClean="0"/>
              <a:t>نمی</a:t>
            </a:r>
            <a:r>
              <a:rPr lang="fa-IR" dirty="0" smtClean="0"/>
              <a:t> خوانی عرض کرد من پنج وقت نماز را به شما </a:t>
            </a:r>
            <a:r>
              <a:rPr lang="fa-IR" dirty="0" err="1" smtClean="0"/>
              <a:t>اقتدا</a:t>
            </a:r>
            <a:r>
              <a:rPr lang="fa-IR" dirty="0" smtClean="0"/>
              <a:t> می کنم حضرت فرمود مگر روزه </a:t>
            </a:r>
            <a:r>
              <a:rPr lang="fa-IR" dirty="0" err="1" smtClean="0"/>
              <a:t>نمی</a:t>
            </a:r>
            <a:r>
              <a:rPr lang="fa-IR" dirty="0" smtClean="0"/>
              <a:t> گیری عرض کرد سه ماه روزه می گیرم آن حضرت فرمود امر خدا را نهی و نهی خدا را امر می کنی یا به کدام معصیت گرفتاری ،عرض کرد </a:t>
            </a:r>
            <a:r>
              <a:rPr lang="fa-IR" dirty="0" err="1" smtClean="0"/>
              <a:t>یارسول</a:t>
            </a:r>
            <a:r>
              <a:rPr lang="fa-IR" dirty="0" smtClean="0"/>
              <a:t> لله حاشا و کلا که من خلاف فرموده خدا را بکنم حضرت </a:t>
            </a:r>
            <a:r>
              <a:rPr lang="fa-IR" dirty="0" err="1" smtClean="0"/>
              <a:t>متفکرانه</a:t>
            </a:r>
            <a:r>
              <a:rPr lang="fa-IR" dirty="0" smtClean="0"/>
              <a:t> سر به جیب (زیر)فرو برد ناگاه جبرئیل نازل شد عرض کرد </a:t>
            </a:r>
            <a:r>
              <a:rPr lang="fa-IR" dirty="0" err="1" smtClean="0"/>
              <a:t>یارسول</a:t>
            </a:r>
            <a:r>
              <a:rPr lang="fa-IR" dirty="0" smtClean="0"/>
              <a:t> الله حق تعالی سلام تو را می رساند و می فرماید در همسایگی این شخص باغی هست و در آن باغ </a:t>
            </a:r>
            <a:r>
              <a:rPr lang="fa-IR" dirty="0" err="1" smtClean="0"/>
              <a:t>گنجشکی</a:t>
            </a:r>
            <a:r>
              <a:rPr lang="fa-IR" dirty="0" smtClean="0"/>
              <a:t> آشیانه دارد و در آشیانه او استخوان بی نمازی می باشد به شومی آن استخوان از خانه این شخص برکت برداشته شده است و او را فقر گرفته است حضرت به او فرمود برو آن استخوان را از آنجا بردار بینداز دور آن مرد به فرموده آن حضرت عمل کرد بعد از آن توانگر شد </a:t>
            </a:r>
            <a:endParaRPr lang="en-US" dirty="0" smtClean="0"/>
          </a:p>
          <a:p>
            <a:endParaRPr lang="fa-IR" dirty="0" smtClean="0"/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23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95310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 smtClean="0"/>
              <a:t>دهد و خداوند را در همه جا حاضر و ناظر می بیند و از بد اخلاقی ، توهین ، زخم زبان ، کینه </a:t>
            </a:r>
            <a:r>
              <a:rPr lang="fa-IR" dirty="0" err="1" smtClean="0"/>
              <a:t>توزی</a:t>
            </a:r>
            <a:r>
              <a:rPr lang="fa-IR" dirty="0" smtClean="0"/>
              <a:t> و لجاجت ، قهر کردن ، مسخره کردن ، و ... به دور است و حاضر نیست ذره ای در حق خانواده </a:t>
            </a:r>
            <a:r>
              <a:rPr lang="fa-IR" dirty="0" err="1" smtClean="0"/>
              <a:t>اش</a:t>
            </a:r>
            <a:r>
              <a:rPr lang="fa-IR" dirty="0" smtClean="0"/>
              <a:t> ظلم و ستم کند و حقوق آن ها را نادیده بگیرد، شخص با ایمان در تمام شئونات زندگی حقوق همسرش را رعایت می کند با چنین ویژگی مهرش ، به دل همسرش می نشیند و سراپای وجود همسرش ، از عشق و محبتش شعله ور می شود مثل همسر شهید </a:t>
            </a:r>
            <a:r>
              <a:rPr lang="fa-IR" dirty="0" err="1" smtClean="0"/>
              <a:t>چمرانی</a:t>
            </a:r>
            <a:r>
              <a:rPr lang="fa-IR" dirty="0" smtClean="0"/>
              <a:t> که چنان شیفته ایمان و اخلاق چمران شده بود که هر وقت چمران به خواب می رفت از شوق محبت و علاقه پاهای چمران را می بوسید و چمران هم مکرر در زندگی دستان پر مهر و محبت همسرش را می بوسید .</a:t>
            </a:r>
            <a:endParaRPr lang="en-US" dirty="0" smtClean="0"/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24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26505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و… بعضی از آثار و برکات نماز است که در روایات به آن اشاره شده است.</a:t>
            </a:r>
            <a:endParaRPr lang="en-US" dirty="0" smtClean="0"/>
          </a:p>
          <a:p>
            <a:r>
              <a:rPr lang="fa-IR" dirty="0" smtClean="0"/>
              <a:t>سپر </a:t>
            </a:r>
            <a:r>
              <a:rPr lang="fa-IR" dirty="0" err="1" smtClean="0"/>
              <a:t>بلاهای</a:t>
            </a:r>
            <a:r>
              <a:rPr lang="fa-IR" dirty="0" smtClean="0"/>
              <a:t> سنگین ، معیار ارزش گذاری و ... سر آغاز همه ادیان اولین دستور خداوند به حضرت موسی و عیسی و پیامبر (</a:t>
            </a:r>
            <a:r>
              <a:rPr lang="fa-IR" dirty="0" err="1" smtClean="0"/>
              <a:t>علیهم</a:t>
            </a:r>
            <a:r>
              <a:rPr lang="fa-IR" dirty="0" smtClean="0"/>
              <a:t> </a:t>
            </a:r>
            <a:r>
              <a:rPr lang="fa-IR" dirty="0" err="1" smtClean="0"/>
              <a:t>السلام</a:t>
            </a:r>
            <a:r>
              <a:rPr lang="fa-IR" dirty="0" smtClean="0"/>
              <a:t> ) نماز بود. مجموعه ی از بهترین ها  یک دوره خدا </a:t>
            </a:r>
            <a:r>
              <a:rPr lang="fa-IR" dirty="0" err="1" smtClean="0"/>
              <a:t>شناسی</a:t>
            </a:r>
            <a:r>
              <a:rPr lang="fa-IR" dirty="0" smtClean="0"/>
              <a:t> ، بهترین مکان و زمان ها بهترین حرکات و </a:t>
            </a:r>
            <a:r>
              <a:rPr lang="fa-IR" dirty="0" err="1" smtClean="0"/>
              <a:t>اذکار</a:t>
            </a:r>
            <a:r>
              <a:rPr lang="fa-IR" dirty="0" smtClean="0"/>
              <a:t> و ..... </a:t>
            </a:r>
            <a:endParaRPr lang="en-US" dirty="0" smtClean="0"/>
          </a:p>
          <a:p>
            <a:r>
              <a:rPr lang="en-US" dirty="0" smtClean="0"/>
              <a:t> </a:t>
            </a: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26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2393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 smtClean="0"/>
              <a:t>؟»(عزیزی، 1379،ج 2،ص 186)</a:t>
            </a:r>
            <a:endParaRPr lang="en-US" dirty="0" smtClean="0"/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28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88713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 smtClean="0"/>
              <a:t>از قبرستان </a:t>
            </a:r>
            <a:r>
              <a:rPr lang="fa-IR" dirty="0" err="1" smtClean="0"/>
              <a:t>بقیع</a:t>
            </a:r>
            <a:r>
              <a:rPr lang="fa-IR" dirty="0" smtClean="0"/>
              <a:t> </a:t>
            </a:r>
            <a:r>
              <a:rPr lang="fa-IR" dirty="0" err="1" smtClean="0"/>
              <a:t>می‏گذشت</a:t>
            </a:r>
            <a:r>
              <a:rPr lang="fa-IR" dirty="0" smtClean="0"/>
              <a:t> و به یاران فرمود: بشتابید! در برگشت، یاران خواستند با سرعت بگذرند، حضرت فرمود: آرام بروید. در رفت، </a:t>
            </a:r>
            <a:r>
              <a:rPr lang="fa-IR" dirty="0" err="1" smtClean="0"/>
              <a:t>مرده‏ای</a:t>
            </a:r>
            <a:r>
              <a:rPr lang="fa-IR" dirty="0" smtClean="0"/>
              <a:t> را عذاب </a:t>
            </a:r>
            <a:r>
              <a:rPr lang="fa-IR" dirty="0" err="1" smtClean="0"/>
              <a:t>می‏کردند</a:t>
            </a:r>
            <a:r>
              <a:rPr lang="fa-IR" dirty="0" smtClean="0"/>
              <a:t> و در بازگشت، عذاب از او برداشته شد؛ چرا که فرزندی دارد و در همین فرصت نزد معلم رفت و «</a:t>
            </a:r>
            <a:r>
              <a:rPr lang="fa-IR" dirty="0" err="1" smtClean="0"/>
              <a:t>بسم</a:t>
            </a:r>
            <a:r>
              <a:rPr lang="fa-IR" dirty="0" smtClean="0"/>
              <a:t> الله </a:t>
            </a:r>
            <a:r>
              <a:rPr lang="fa-IR" dirty="0" err="1" smtClean="0"/>
              <a:t>الرحمن</a:t>
            </a:r>
            <a:r>
              <a:rPr lang="fa-IR" dirty="0" smtClean="0"/>
              <a:t> </a:t>
            </a:r>
            <a:r>
              <a:rPr lang="fa-IR" dirty="0" err="1" smtClean="0"/>
              <a:t>الرحیم</a:t>
            </a:r>
            <a:r>
              <a:rPr lang="fa-IR" dirty="0" smtClean="0"/>
              <a:t>» را آموخت و خداوند به همین جهت، عذاب را از پدر او برداشت.          </a:t>
            </a:r>
          </a:p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 smtClean="0"/>
              <a:t>از خداوند پرسید: قضیه چیست؟ خداوند فرمود: فرزندی دارد که </a:t>
            </a:r>
            <a:r>
              <a:rPr lang="fa-IR" dirty="0" err="1" smtClean="0"/>
              <a:t>جاده‏ای</a:t>
            </a:r>
            <a:r>
              <a:rPr lang="fa-IR" dirty="0" smtClean="0"/>
              <a:t> را ترمیم کرد و یتیمی را پناه داد؛ بدین سبب، عذاب او را برداشتم </a:t>
            </a: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29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9934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 smtClean="0"/>
              <a:t>از منظر دین اسلام اراده شخص را در سرنوشت</a:t>
            </a:r>
            <a:r>
              <a:rPr lang="fa-IR" baseline="0" dirty="0" smtClean="0"/>
              <a:t> شخص </a:t>
            </a:r>
            <a:r>
              <a:rPr lang="fa-IR" dirty="0" smtClean="0"/>
              <a:t> بسیار موثر می داند ///////////می گویند شیخ مفید در </a:t>
            </a:r>
            <a:r>
              <a:rPr lang="fa-IR" dirty="0" err="1" smtClean="0"/>
              <a:t>رؤیا</a:t>
            </a:r>
            <a:r>
              <a:rPr lang="fa-IR" dirty="0" smtClean="0"/>
              <a:t> دید که فاطمه زهرا حسنین را پیش او آورده است و </a:t>
            </a:r>
            <a:r>
              <a:rPr lang="fa-IR" dirty="0" err="1" smtClean="0"/>
              <a:t>می‌فرماید</a:t>
            </a:r>
            <a:r>
              <a:rPr lang="fa-IR" dirty="0" smtClean="0"/>
              <a:t>: «یا </a:t>
            </a:r>
            <a:r>
              <a:rPr lang="fa-IR" dirty="0" err="1" smtClean="0"/>
              <a:t>شَیخ</a:t>
            </a:r>
            <a:r>
              <a:rPr lang="fa-IR" dirty="0" smtClean="0"/>
              <a:t> </a:t>
            </a:r>
            <a:r>
              <a:rPr lang="fa-IR" dirty="0" err="1" smtClean="0"/>
              <a:t>عَلِّمهُما</a:t>
            </a:r>
            <a:r>
              <a:rPr lang="fa-IR" dirty="0" smtClean="0"/>
              <a:t> </a:t>
            </a:r>
            <a:r>
              <a:rPr lang="fa-IR" dirty="0" err="1" smtClean="0"/>
              <a:t>الفقه</a:t>
            </a:r>
            <a:r>
              <a:rPr lang="fa-IR" dirty="0" smtClean="0"/>
              <a:t>» (به ایشان فقه آموز). </a:t>
            </a:r>
            <a:r>
              <a:rPr lang="fa-IR" dirty="0" err="1" smtClean="0"/>
              <a:t>فرداصبحِ</a:t>
            </a:r>
            <a:r>
              <a:rPr lang="fa-IR" dirty="0" smtClean="0"/>
              <a:t> همان شب، فاطمه مادر سید مرتضی و سید رضی، دو پسر خود را که در آن موقع خردسال </a:t>
            </a:r>
            <a:r>
              <a:rPr lang="fa-IR" dirty="0" err="1" smtClean="0"/>
              <a:t>بوده‌اند</a:t>
            </a:r>
            <a:r>
              <a:rPr lang="fa-IR" dirty="0" smtClean="0"/>
              <a:t> پیش شیخ آورده. فاطمه مادر کودکان، همان عبارت مذکور در </a:t>
            </a:r>
            <a:r>
              <a:rPr lang="fa-IR" dirty="0" err="1" smtClean="0"/>
              <a:t>رؤیا</a:t>
            </a:r>
            <a:r>
              <a:rPr lang="fa-IR" dirty="0" smtClean="0"/>
              <a:t> را به زبان آورده </a:t>
            </a:r>
            <a:r>
              <a:rPr lang="fa-IR" dirty="0" err="1" smtClean="0"/>
              <a:t>گفت:«ای</a:t>
            </a:r>
            <a:r>
              <a:rPr lang="fa-IR" dirty="0" smtClean="0"/>
              <a:t> شیخ ایشان پسران من </a:t>
            </a:r>
            <a:r>
              <a:rPr lang="fa-IR" dirty="0" err="1" smtClean="0"/>
              <a:t>اند</a:t>
            </a:r>
            <a:r>
              <a:rPr lang="fa-IR" dirty="0" smtClean="0"/>
              <a:t>، </a:t>
            </a:r>
            <a:r>
              <a:rPr lang="fa-IR" dirty="0" err="1" smtClean="0"/>
              <a:t>این‌ها</a:t>
            </a:r>
            <a:r>
              <a:rPr lang="fa-IR" dirty="0" smtClean="0"/>
              <a:t> را پیش تو </a:t>
            </a:r>
            <a:r>
              <a:rPr lang="fa-IR" dirty="0" err="1" smtClean="0"/>
              <a:t>آورده‌ام</a:t>
            </a:r>
            <a:r>
              <a:rPr lang="fa-IR" dirty="0" smtClean="0"/>
              <a:t> که فقه </a:t>
            </a:r>
            <a:r>
              <a:rPr lang="fa-IR" dirty="0" err="1" smtClean="0"/>
              <a:t>تعلیمشان</a:t>
            </a:r>
            <a:r>
              <a:rPr lang="fa-IR" dirty="0" smtClean="0"/>
              <a:t> دهی. این دو کودک در محیط خانواده ای بزرگ می شوند که به تعلیم و تربیت فرزندشان اهمیت می دهند و هر دو از مفاخر بزرگ جهان اسلام و شیعه می شوند .    </a:t>
            </a:r>
            <a:endParaRPr lang="en-US" dirty="0" smtClean="0"/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>
                <a:solidFill>
                  <a:prstClr val="black"/>
                </a:solidFill>
              </a:rPr>
              <a:pPr/>
              <a:t>5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3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30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92329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r>
              <a:rPr lang="fa-I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داستان امام </a:t>
            </a:r>
            <a:r>
              <a:rPr lang="fa-IR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خميني</a:t>
            </a:r>
            <a:r>
              <a:rPr lang="fa-I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(ره) برای نماز صبح 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حضرت امام (ره) با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اينكه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نسبت به انجام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تكاليف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شرعي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فرزندانش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بسيار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مقيد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بودند، اما از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ايجاد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تلخي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در جان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كودك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پرهيز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داشتند.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يكي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از فرزندان امام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گويد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زماني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همسرم از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روي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عادت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خانوادگي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صبح ها دخترم را از خواب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شيرين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بيدار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كردند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كه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نماز بخواند. امام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كه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در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جريان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قرار گرفتند،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پيغام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فرستادند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كه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شيريني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اسلام را به مذاق بچه تلخ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نكن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 چقدر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اين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حرف به جا بود و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تأثير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عميقي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بر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روحيه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دخترم گذاشت، به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طوري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كه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بعد از آن خودش سفارش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كرد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كه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براي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نماز صبح حتماً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بيدارش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كنيم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يكي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ديگر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از فرزندان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گويد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يك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بار از آقا سؤال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كردم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كه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آيا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اجازه دارم فرزندم را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براي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نماز صبح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بيدار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كنم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فرمودند: خواب را بر بچه تلخ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نكن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هنگامی که کودک هنوز به سن تکلیف نرسیده است و قصد دارید که او را برای نماز خواندن ترغیب کنید ، لازم نیست در ابتدا نماز صبح را در وقتش بخواند بلکه می توانید وقتی مثلا ساعت 7 یا 8 از خواب بیدار شد او را تشویق کنید که نماز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صبحش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را بخواند. بعد به مرور ساعت خواندن نماز را به وقت ادای نماز صبح نزدیک کنید.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((( خیلی بهتر است که قبل از این که بخواهیم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فرزندمان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را برای نماز صبح بیدار کنیم ، شوق و لذت نماز خواندن را در او به وجود آوریم به گونه ای که نماز ظهر و عصر و مغرب و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عشا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را بخواند ، بعد از او بخواهیم که نماز صبح هم بخواند.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شرایط خواندن نماز صبح را برایش فراهم کنیم.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به عنوان مثال اگر فرزندان شب زود بخوابند مسلما صبح ها زودتر بیدار خواهند شد و خواندن نماز صبح برای آنان راحت تر است.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برای بیدار شدن برای نماز صبح استفاده از قصه و داستان های آموزنده می تواند مفید باشد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پیش از هر چیز، خواب آنان باید طبق برنامه باشد. کودکان و نوجوانانی که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شب‏ها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دیر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می‏خوابند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صبح‏ها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به سختی بیدار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می‏شوند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یکی از عوامل مهم دیر خوابیدن آنان، خواب زیاد روز (بعد از ظهر) است.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رژیم غذایی (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ر.ک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پرسش 96) نیز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می‏تواند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در سستی و رخوت و سخت بیدار شدن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آن‏ها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مؤثر باشد.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هنگامی که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صبح‏ها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می‏خواهید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فرزند خود را بیدار کنید، به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مرحله‏ی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گذر توجه داشته باشید بدین معنا که حدود 15 دقیقه قبل از موعد و در سه مرحله او را بیدار کنید: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مرحله‏ی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اول وقتی خودتان بیدار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می‏شوید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؛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مرحله‏ی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دوم، پس از وضو و آماده شدن برای نماز، و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مرحله‏ی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سوم، پس از نماز. بیدار شدن نوجوان به شکل تدریجی برای او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راحت‏تر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است. برای نظارت غیر مستقیم بر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اقامه‏ی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نماز فرزند، دقایقی پس از نماز خود، به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تعقیبات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نماز یا تلاوت قرآن بپردازید.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زمان بیداری فرزند را به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گونه‏ای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تنظیم کنید که بتوانید پس از نماز، ساعتی را استراحت کند. امید به استراحت پس از نماز، عاملی برای بیدار شدن او است.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وقتی او را بیدار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می‏کنید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از راه دور فریاد نزنید. در کنار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بسترش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قرار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گیرید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 با سخن نرم، همراه با مهربانی و عطوفت و ناز و نوازش، او را به آرامی تکان دهید تا بیدار شود.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برخی کودکان و نوجوانان، از ماساژ عضلات پشت و گردن به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وسیله‏ی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والدین آرامش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می‏یابند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 لذت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می‏برند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 این عمل،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زمینه‏ی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بیدار شدن بدون تنش آنان را فراهم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می‏سازد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31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02787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داستان</a:t>
            </a:r>
            <a:r>
              <a:rPr lang="fa-IR" baseline="0" dirty="0" smtClean="0"/>
              <a:t> مرحوم کافی / دانش </a:t>
            </a:r>
            <a:r>
              <a:rPr lang="fa-IR" baseline="0" dirty="0" err="1" smtClean="0"/>
              <a:t>اموزش</a:t>
            </a:r>
            <a:r>
              <a:rPr lang="fa-IR" baseline="0" dirty="0" smtClean="0"/>
              <a:t> در قم و ... / توضیح بادی </a:t>
            </a:r>
            <a:r>
              <a:rPr lang="fa-IR" baseline="0" dirty="0" err="1" smtClean="0"/>
              <a:t>لنگویج</a:t>
            </a:r>
            <a:r>
              <a:rPr lang="fa-IR" baseline="0" dirty="0" smtClean="0"/>
              <a:t> / نکاتی که از زندگی بزرگان نقل شده است بیشتر حرکات و سکنات آن ها بوده است تا </a:t>
            </a:r>
            <a:r>
              <a:rPr lang="fa-IR" baseline="0" dirty="0" err="1" smtClean="0"/>
              <a:t>گفتارشان</a:t>
            </a:r>
            <a:r>
              <a:rPr lang="fa-IR" baseline="0" dirty="0" smtClean="0"/>
              <a:t> </a:t>
            </a:r>
            <a:r>
              <a:rPr lang="fa-IR" baseline="0" smtClean="0"/>
              <a:t>.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32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6665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وقتی می گوید حجاب یا نماز می</a:t>
            </a:r>
            <a:r>
              <a:rPr lang="fa-IR" baseline="0" dirty="0" smtClean="0"/>
              <a:t> گویند به سن تکلیف نرسیده است و وقتی به سن تکلیف می رسد دیر می شود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33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204987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شخصی مثل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بهلول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حدود 100 سال عمر کرد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قبرش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در گناباد است می گوید از 7 سالگی تا آخر عمر نماز شب را ترک نکردم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34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72237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err="1" smtClean="0"/>
              <a:t>وَ</a:t>
            </a:r>
            <a:r>
              <a:rPr lang="fa-IR" dirty="0" smtClean="0"/>
              <a:t> </a:t>
            </a:r>
            <a:r>
              <a:rPr lang="fa-IR" dirty="0" err="1" smtClean="0"/>
              <a:t>رَوَى</a:t>
            </a:r>
            <a:r>
              <a:rPr lang="fa-IR" dirty="0" smtClean="0"/>
              <a:t> </a:t>
            </a:r>
            <a:r>
              <a:rPr lang="fa-IR" dirty="0" err="1" smtClean="0"/>
              <a:t>عَبْدُ</a:t>
            </a:r>
            <a:r>
              <a:rPr lang="fa-IR" dirty="0" smtClean="0"/>
              <a:t> </a:t>
            </a:r>
            <a:r>
              <a:rPr lang="fa-IR" dirty="0" err="1" smtClean="0"/>
              <a:t>اللَّهِ</a:t>
            </a:r>
            <a:r>
              <a:rPr lang="fa-IR" dirty="0" smtClean="0"/>
              <a:t> </a:t>
            </a:r>
            <a:r>
              <a:rPr lang="fa-IR" dirty="0" err="1" smtClean="0"/>
              <a:t>بْنُ</a:t>
            </a:r>
            <a:r>
              <a:rPr lang="fa-IR" dirty="0" smtClean="0"/>
              <a:t> </a:t>
            </a:r>
            <a:r>
              <a:rPr lang="fa-IR" dirty="0" err="1" smtClean="0"/>
              <a:t>فَضَالَةَ</a:t>
            </a:r>
            <a:r>
              <a:rPr lang="fa-IR" dirty="0" smtClean="0"/>
              <a:t>  </a:t>
            </a:r>
            <a:r>
              <a:rPr lang="fa-IR" dirty="0" err="1" smtClean="0"/>
              <a:t>عَنْ</a:t>
            </a:r>
            <a:r>
              <a:rPr lang="fa-IR" dirty="0" smtClean="0"/>
              <a:t> </a:t>
            </a:r>
            <a:r>
              <a:rPr lang="fa-IR" dirty="0" err="1" smtClean="0"/>
              <a:t>أَبِي</a:t>
            </a:r>
            <a:r>
              <a:rPr lang="fa-IR" dirty="0" smtClean="0"/>
              <a:t> </a:t>
            </a:r>
            <a:r>
              <a:rPr lang="fa-IR" dirty="0" err="1" smtClean="0"/>
              <a:t>عَبْدِ</a:t>
            </a:r>
            <a:r>
              <a:rPr lang="fa-IR" dirty="0" smtClean="0"/>
              <a:t> </a:t>
            </a:r>
            <a:r>
              <a:rPr lang="fa-IR" dirty="0" err="1" smtClean="0"/>
              <a:t>اللَّهِ</a:t>
            </a:r>
            <a:r>
              <a:rPr lang="fa-IR" dirty="0" smtClean="0"/>
              <a:t> </a:t>
            </a:r>
            <a:r>
              <a:rPr lang="fa-IR" dirty="0" err="1" smtClean="0"/>
              <a:t>وَ</a:t>
            </a:r>
            <a:r>
              <a:rPr lang="fa-IR" dirty="0" smtClean="0"/>
              <a:t> </a:t>
            </a:r>
            <a:r>
              <a:rPr lang="fa-IR" dirty="0" err="1" smtClean="0"/>
              <a:t>أَبِي</a:t>
            </a:r>
            <a:r>
              <a:rPr lang="fa-IR" dirty="0" smtClean="0"/>
              <a:t> </a:t>
            </a:r>
            <a:r>
              <a:rPr lang="fa-IR" dirty="0" err="1" smtClean="0"/>
              <a:t>جَعْفَرٍ</a:t>
            </a:r>
            <a:r>
              <a:rPr lang="fa-IR" dirty="0" smtClean="0"/>
              <a:t> ع </a:t>
            </a:r>
            <a:r>
              <a:rPr lang="fa-IR" dirty="0" err="1" smtClean="0"/>
              <a:t>قَالَ</a:t>
            </a:r>
            <a:r>
              <a:rPr lang="fa-IR" dirty="0" smtClean="0"/>
              <a:t> </a:t>
            </a:r>
            <a:r>
              <a:rPr lang="fa-IR" dirty="0" err="1" smtClean="0"/>
              <a:t>سَمِعْتُهُ</a:t>
            </a:r>
            <a:r>
              <a:rPr lang="fa-IR" dirty="0" smtClean="0"/>
              <a:t> </a:t>
            </a:r>
            <a:r>
              <a:rPr lang="fa-IR" dirty="0" err="1" smtClean="0"/>
              <a:t>يَقُولُ</a:t>
            </a:r>
            <a:r>
              <a:rPr lang="fa-IR" dirty="0" smtClean="0"/>
              <a:t>‏: </a:t>
            </a:r>
            <a:endParaRPr lang="en-US" dirty="0" smtClean="0"/>
          </a:p>
          <a:p>
            <a:r>
              <a:rPr lang="fa-IR" dirty="0" err="1" smtClean="0"/>
              <a:t>إِذَا</a:t>
            </a:r>
            <a:r>
              <a:rPr lang="fa-IR" dirty="0" smtClean="0"/>
              <a:t> </a:t>
            </a:r>
            <a:r>
              <a:rPr lang="fa-IR" dirty="0" err="1" smtClean="0"/>
              <a:t>بَلَغَ</a:t>
            </a:r>
            <a:r>
              <a:rPr lang="fa-IR" dirty="0" smtClean="0"/>
              <a:t>‏ </a:t>
            </a:r>
            <a:r>
              <a:rPr lang="fa-IR" dirty="0" err="1" smtClean="0"/>
              <a:t>الْغُلَامُ</a:t>
            </a:r>
            <a:r>
              <a:rPr lang="fa-IR" dirty="0" smtClean="0"/>
              <a:t>‏ </a:t>
            </a:r>
            <a:r>
              <a:rPr lang="fa-IR" dirty="0" err="1" smtClean="0"/>
              <a:t>ثَلَاثَ</a:t>
            </a:r>
            <a:r>
              <a:rPr lang="fa-IR" dirty="0" smtClean="0"/>
              <a:t>‏ </a:t>
            </a:r>
            <a:r>
              <a:rPr lang="fa-IR" dirty="0" err="1" smtClean="0"/>
              <a:t>سِنِينَ</a:t>
            </a:r>
            <a:r>
              <a:rPr lang="fa-IR" dirty="0" smtClean="0"/>
              <a:t>‏ </a:t>
            </a:r>
            <a:r>
              <a:rPr lang="fa-IR" dirty="0" err="1" smtClean="0"/>
              <a:t>يُقَالُ</a:t>
            </a:r>
            <a:r>
              <a:rPr lang="fa-IR" dirty="0" smtClean="0"/>
              <a:t> </a:t>
            </a:r>
            <a:r>
              <a:rPr lang="fa-IR" dirty="0" err="1" smtClean="0"/>
              <a:t>لَهُ</a:t>
            </a:r>
            <a:r>
              <a:rPr lang="fa-IR" dirty="0" smtClean="0"/>
              <a:t> </a:t>
            </a:r>
            <a:r>
              <a:rPr lang="fa-IR" dirty="0" err="1" smtClean="0"/>
              <a:t>قُلْ</a:t>
            </a:r>
            <a:r>
              <a:rPr lang="fa-IR" dirty="0" smtClean="0"/>
              <a:t>: </a:t>
            </a:r>
            <a:r>
              <a:rPr lang="fa-IR" dirty="0" err="1" smtClean="0"/>
              <a:t>لَا</a:t>
            </a:r>
            <a:r>
              <a:rPr lang="fa-IR" dirty="0" smtClean="0"/>
              <a:t> </a:t>
            </a:r>
            <a:r>
              <a:rPr lang="fa-IR" dirty="0" err="1" smtClean="0"/>
              <a:t>إِلَهَ</a:t>
            </a:r>
            <a:r>
              <a:rPr lang="fa-IR" dirty="0" smtClean="0"/>
              <a:t> </a:t>
            </a:r>
            <a:r>
              <a:rPr lang="fa-IR" dirty="0" err="1" smtClean="0"/>
              <a:t>إِلَّا</a:t>
            </a:r>
            <a:r>
              <a:rPr lang="fa-IR" dirty="0" smtClean="0"/>
              <a:t> </a:t>
            </a:r>
            <a:r>
              <a:rPr lang="fa-IR" dirty="0" err="1" smtClean="0"/>
              <a:t>اللَّهُ</a:t>
            </a:r>
            <a:r>
              <a:rPr lang="fa-IR" dirty="0" smtClean="0"/>
              <a:t> </a:t>
            </a:r>
            <a:r>
              <a:rPr lang="fa-IR" dirty="0" err="1" smtClean="0"/>
              <a:t>سَبْعَ</a:t>
            </a:r>
            <a:r>
              <a:rPr lang="fa-IR" dirty="0" smtClean="0"/>
              <a:t> </a:t>
            </a:r>
            <a:r>
              <a:rPr lang="fa-IR" dirty="0" err="1" smtClean="0"/>
              <a:t>مَرَّاتٍ</a:t>
            </a:r>
            <a:r>
              <a:rPr lang="fa-IR" dirty="0" smtClean="0"/>
              <a:t>، </a:t>
            </a:r>
            <a:r>
              <a:rPr lang="fa-IR" dirty="0" err="1" smtClean="0"/>
              <a:t>ثُمَّ</a:t>
            </a:r>
            <a:r>
              <a:rPr lang="fa-IR" dirty="0" smtClean="0"/>
              <a:t> </a:t>
            </a:r>
            <a:r>
              <a:rPr lang="fa-IR" dirty="0" err="1" smtClean="0"/>
              <a:t>يُتْرَكُ</a:t>
            </a:r>
            <a:r>
              <a:rPr lang="fa-IR" dirty="0" smtClean="0"/>
              <a:t> </a:t>
            </a:r>
            <a:r>
              <a:rPr lang="fa-IR" dirty="0" err="1" smtClean="0"/>
              <a:t>حَتَّى</a:t>
            </a:r>
            <a:r>
              <a:rPr lang="fa-IR" dirty="0" smtClean="0"/>
              <a:t> </a:t>
            </a:r>
            <a:r>
              <a:rPr lang="fa-IR" dirty="0" err="1" smtClean="0"/>
              <a:t>يَتِمَّ</a:t>
            </a:r>
            <a:r>
              <a:rPr lang="fa-IR" dirty="0" smtClean="0"/>
              <a:t> </a:t>
            </a:r>
            <a:r>
              <a:rPr lang="fa-IR" dirty="0" err="1" smtClean="0"/>
              <a:t>لَهُ</a:t>
            </a:r>
            <a:r>
              <a:rPr lang="fa-IR" dirty="0" smtClean="0"/>
              <a:t> </a:t>
            </a:r>
            <a:r>
              <a:rPr lang="fa-IR" dirty="0" err="1" smtClean="0"/>
              <a:t>ثَلَاثُ</a:t>
            </a:r>
            <a:r>
              <a:rPr lang="fa-IR" dirty="0" smtClean="0"/>
              <a:t> </a:t>
            </a:r>
            <a:r>
              <a:rPr lang="fa-IR" dirty="0" err="1" smtClean="0"/>
              <a:t>سِنِينَ</a:t>
            </a:r>
            <a:r>
              <a:rPr lang="fa-IR" dirty="0" smtClean="0"/>
              <a:t> </a:t>
            </a:r>
            <a:r>
              <a:rPr lang="fa-IR" dirty="0" err="1" smtClean="0"/>
              <a:t>وَ</a:t>
            </a:r>
            <a:r>
              <a:rPr lang="fa-IR" dirty="0" smtClean="0"/>
              <a:t> </a:t>
            </a:r>
            <a:r>
              <a:rPr lang="fa-IR" dirty="0" err="1" smtClean="0"/>
              <a:t>سَبْعَةُ</a:t>
            </a:r>
            <a:r>
              <a:rPr lang="fa-IR" dirty="0" smtClean="0"/>
              <a:t> </a:t>
            </a:r>
            <a:r>
              <a:rPr lang="fa-IR" dirty="0" err="1" smtClean="0"/>
              <a:t>أَشْهُرٍ</a:t>
            </a:r>
            <a:r>
              <a:rPr lang="fa-IR" dirty="0" smtClean="0"/>
              <a:t> </a:t>
            </a:r>
            <a:r>
              <a:rPr lang="fa-IR" dirty="0" err="1" smtClean="0"/>
              <a:t>وَ</a:t>
            </a:r>
            <a:r>
              <a:rPr lang="fa-IR" dirty="0" smtClean="0"/>
              <a:t> </a:t>
            </a:r>
            <a:r>
              <a:rPr lang="fa-IR" dirty="0" err="1" smtClean="0"/>
              <a:t>عِشْرُونَ</a:t>
            </a:r>
            <a:r>
              <a:rPr lang="fa-IR" dirty="0" smtClean="0"/>
              <a:t> </a:t>
            </a:r>
            <a:r>
              <a:rPr lang="fa-IR" dirty="0" err="1" smtClean="0"/>
              <a:t>يَوْماً</a:t>
            </a:r>
            <a:r>
              <a:rPr lang="fa-IR" dirty="0" smtClean="0"/>
              <a:t> </a:t>
            </a:r>
            <a:r>
              <a:rPr lang="fa-IR" dirty="0" err="1" smtClean="0"/>
              <a:t>فَيُقَالَ</a:t>
            </a:r>
            <a:r>
              <a:rPr lang="fa-IR" dirty="0" smtClean="0"/>
              <a:t> </a:t>
            </a:r>
            <a:r>
              <a:rPr lang="fa-IR" dirty="0" err="1" smtClean="0"/>
              <a:t>لَهُ</a:t>
            </a:r>
            <a:r>
              <a:rPr lang="fa-IR" dirty="0" smtClean="0"/>
              <a:t> </a:t>
            </a:r>
            <a:r>
              <a:rPr lang="fa-IR" dirty="0" err="1" smtClean="0"/>
              <a:t>قُلْ</a:t>
            </a:r>
            <a:r>
              <a:rPr lang="fa-IR" dirty="0" smtClean="0"/>
              <a:t>: </a:t>
            </a:r>
            <a:r>
              <a:rPr lang="fa-IR" dirty="0" err="1" smtClean="0"/>
              <a:t>مُحَمَّدٌ</a:t>
            </a:r>
            <a:r>
              <a:rPr lang="fa-IR" dirty="0" smtClean="0"/>
              <a:t> </a:t>
            </a:r>
            <a:r>
              <a:rPr lang="fa-IR" dirty="0" err="1" smtClean="0"/>
              <a:t>رَسُولُ</a:t>
            </a:r>
            <a:r>
              <a:rPr lang="fa-IR" dirty="0" smtClean="0"/>
              <a:t> </a:t>
            </a:r>
            <a:r>
              <a:rPr lang="fa-IR" dirty="0" err="1" smtClean="0"/>
              <a:t>اللَّهِ</a:t>
            </a:r>
            <a:r>
              <a:rPr lang="fa-IR" dirty="0" smtClean="0"/>
              <a:t> </a:t>
            </a:r>
            <a:r>
              <a:rPr lang="fa-IR" dirty="0" err="1" smtClean="0"/>
              <a:t>سَبْعَ</a:t>
            </a:r>
            <a:r>
              <a:rPr lang="fa-IR" dirty="0" smtClean="0"/>
              <a:t> </a:t>
            </a:r>
            <a:r>
              <a:rPr lang="fa-IR" dirty="0" err="1" smtClean="0"/>
              <a:t>مَرَّاتٍ</a:t>
            </a:r>
            <a:r>
              <a:rPr lang="fa-IR" dirty="0" smtClean="0"/>
              <a:t> </a:t>
            </a:r>
            <a:r>
              <a:rPr lang="fa-IR" dirty="0" err="1" smtClean="0"/>
              <a:t>وَ</a:t>
            </a:r>
            <a:r>
              <a:rPr lang="fa-IR" dirty="0" smtClean="0"/>
              <a:t> </a:t>
            </a:r>
            <a:r>
              <a:rPr lang="fa-IR" dirty="0" err="1" smtClean="0"/>
              <a:t>يُتْرَكُ</a:t>
            </a:r>
            <a:r>
              <a:rPr lang="fa-IR" dirty="0" smtClean="0"/>
              <a:t> </a:t>
            </a:r>
            <a:r>
              <a:rPr lang="fa-IR" dirty="0" err="1" smtClean="0"/>
              <a:t>حَتَّى</a:t>
            </a:r>
            <a:r>
              <a:rPr lang="fa-IR" dirty="0" smtClean="0"/>
              <a:t> </a:t>
            </a:r>
            <a:r>
              <a:rPr lang="fa-IR" dirty="0" err="1" smtClean="0"/>
              <a:t>يَتِمَّ</a:t>
            </a:r>
            <a:r>
              <a:rPr lang="fa-IR" dirty="0" smtClean="0"/>
              <a:t> </a:t>
            </a:r>
            <a:r>
              <a:rPr lang="fa-IR" dirty="0" err="1" smtClean="0"/>
              <a:t>لَهُ</a:t>
            </a:r>
            <a:r>
              <a:rPr lang="fa-IR" dirty="0" smtClean="0"/>
              <a:t> </a:t>
            </a:r>
            <a:r>
              <a:rPr lang="fa-IR" dirty="0" err="1" smtClean="0"/>
              <a:t>أَرْبَعُ</a:t>
            </a:r>
            <a:r>
              <a:rPr lang="fa-IR" dirty="0" smtClean="0"/>
              <a:t> </a:t>
            </a:r>
            <a:r>
              <a:rPr lang="fa-IR" dirty="0" err="1" smtClean="0"/>
              <a:t>سِنِينَ</a:t>
            </a:r>
            <a:r>
              <a:rPr lang="fa-IR" dirty="0" smtClean="0"/>
              <a:t> </a:t>
            </a:r>
            <a:r>
              <a:rPr lang="fa-IR" dirty="0" err="1" smtClean="0"/>
              <a:t>ثُمَّ</a:t>
            </a:r>
            <a:r>
              <a:rPr lang="fa-IR" dirty="0" smtClean="0"/>
              <a:t> </a:t>
            </a:r>
            <a:r>
              <a:rPr lang="fa-IR" dirty="0" err="1" smtClean="0"/>
              <a:t>يُقَالَ</a:t>
            </a:r>
            <a:r>
              <a:rPr lang="fa-IR" dirty="0" smtClean="0"/>
              <a:t> </a:t>
            </a:r>
            <a:r>
              <a:rPr lang="fa-IR" dirty="0" err="1" smtClean="0"/>
              <a:t>لَهُ</a:t>
            </a:r>
            <a:r>
              <a:rPr lang="fa-IR" dirty="0" smtClean="0"/>
              <a:t> </a:t>
            </a:r>
            <a:r>
              <a:rPr lang="fa-IR" dirty="0" err="1" smtClean="0"/>
              <a:t>قُلْ</a:t>
            </a:r>
            <a:r>
              <a:rPr lang="fa-IR" dirty="0" smtClean="0"/>
              <a:t>: </a:t>
            </a:r>
            <a:r>
              <a:rPr lang="fa-IR" dirty="0" err="1" smtClean="0"/>
              <a:t>سَبْعَ</a:t>
            </a:r>
            <a:r>
              <a:rPr lang="fa-IR" dirty="0" smtClean="0"/>
              <a:t> </a:t>
            </a:r>
            <a:r>
              <a:rPr lang="fa-IR" dirty="0" err="1" smtClean="0"/>
              <a:t>مَرَّاتٍ</a:t>
            </a:r>
            <a:r>
              <a:rPr lang="fa-IR" dirty="0" smtClean="0"/>
              <a:t> </a:t>
            </a:r>
            <a:r>
              <a:rPr lang="fa-IR" dirty="0" err="1" smtClean="0"/>
              <a:t>صَلَّى</a:t>
            </a:r>
            <a:r>
              <a:rPr lang="fa-IR" dirty="0" smtClean="0"/>
              <a:t> </a:t>
            </a:r>
            <a:r>
              <a:rPr lang="fa-IR" dirty="0" err="1" smtClean="0"/>
              <a:t>اللَّهُ</a:t>
            </a:r>
            <a:r>
              <a:rPr lang="fa-IR" dirty="0" smtClean="0"/>
              <a:t> </a:t>
            </a:r>
            <a:r>
              <a:rPr lang="fa-IR" dirty="0" err="1" smtClean="0"/>
              <a:t>عَلَى</a:t>
            </a:r>
            <a:r>
              <a:rPr lang="fa-IR" dirty="0" smtClean="0"/>
              <a:t> </a:t>
            </a:r>
            <a:r>
              <a:rPr lang="fa-IR" dirty="0" err="1" smtClean="0"/>
              <a:t>مُحَمَّدٍ</a:t>
            </a:r>
            <a:r>
              <a:rPr lang="fa-IR" dirty="0" smtClean="0"/>
              <a:t> </a:t>
            </a:r>
            <a:r>
              <a:rPr lang="fa-IR" dirty="0" err="1" smtClean="0"/>
              <a:t>وَ</a:t>
            </a:r>
            <a:r>
              <a:rPr lang="fa-IR" dirty="0" smtClean="0"/>
              <a:t> </a:t>
            </a:r>
            <a:r>
              <a:rPr lang="fa-IR" dirty="0" err="1" smtClean="0"/>
              <a:t>آلِهِ</a:t>
            </a:r>
            <a:r>
              <a:rPr lang="fa-IR" dirty="0" smtClean="0"/>
              <a:t> </a:t>
            </a:r>
            <a:r>
              <a:rPr lang="fa-IR" dirty="0" err="1" smtClean="0"/>
              <a:t>ثُمَّ</a:t>
            </a:r>
            <a:r>
              <a:rPr lang="fa-IR" dirty="0" smtClean="0"/>
              <a:t> </a:t>
            </a:r>
            <a:r>
              <a:rPr lang="fa-IR" dirty="0" err="1" smtClean="0"/>
              <a:t>يُتْرَكُ</a:t>
            </a:r>
            <a:r>
              <a:rPr lang="fa-IR" dirty="0" smtClean="0"/>
              <a:t> </a:t>
            </a:r>
            <a:r>
              <a:rPr lang="fa-IR" dirty="0" err="1" smtClean="0"/>
              <a:t>حَتَّى</a:t>
            </a:r>
            <a:r>
              <a:rPr lang="fa-IR" dirty="0" smtClean="0"/>
              <a:t> </a:t>
            </a:r>
            <a:r>
              <a:rPr lang="fa-IR" dirty="0" err="1" smtClean="0"/>
              <a:t>يَتِمَّ</a:t>
            </a:r>
            <a:r>
              <a:rPr lang="fa-IR" dirty="0" smtClean="0"/>
              <a:t> </a:t>
            </a:r>
            <a:r>
              <a:rPr lang="fa-IR" dirty="0" err="1" smtClean="0"/>
              <a:t>لَهُ</a:t>
            </a:r>
            <a:r>
              <a:rPr lang="fa-IR" dirty="0" smtClean="0"/>
              <a:t> </a:t>
            </a:r>
            <a:r>
              <a:rPr lang="fa-IR" dirty="0" err="1" smtClean="0"/>
              <a:t>خَمْسُ</a:t>
            </a:r>
            <a:r>
              <a:rPr lang="fa-IR" dirty="0" smtClean="0"/>
              <a:t> </a:t>
            </a:r>
            <a:r>
              <a:rPr lang="fa-IR" dirty="0" err="1" smtClean="0"/>
              <a:t>سِنِينَ</a:t>
            </a:r>
            <a:r>
              <a:rPr lang="fa-IR" dirty="0" smtClean="0"/>
              <a:t> </a:t>
            </a:r>
            <a:r>
              <a:rPr lang="fa-IR" dirty="0" err="1" smtClean="0"/>
              <a:t>ثُمَّ</a:t>
            </a:r>
            <a:r>
              <a:rPr lang="fa-IR" dirty="0" smtClean="0"/>
              <a:t> </a:t>
            </a:r>
            <a:r>
              <a:rPr lang="fa-IR" dirty="0" err="1" smtClean="0"/>
              <a:t>يُقَالَ</a:t>
            </a:r>
            <a:r>
              <a:rPr lang="fa-IR" dirty="0" smtClean="0"/>
              <a:t> </a:t>
            </a:r>
            <a:r>
              <a:rPr lang="fa-IR" dirty="0" err="1" smtClean="0"/>
              <a:t>لَهُ</a:t>
            </a:r>
            <a:r>
              <a:rPr lang="fa-IR" dirty="0" smtClean="0"/>
              <a:t> </a:t>
            </a:r>
            <a:r>
              <a:rPr lang="fa-IR" dirty="0" err="1" smtClean="0"/>
              <a:t>أَيُّهُمَا</a:t>
            </a:r>
            <a:r>
              <a:rPr lang="fa-IR" dirty="0" smtClean="0"/>
              <a:t> </a:t>
            </a:r>
            <a:r>
              <a:rPr lang="fa-IR" dirty="0" err="1" smtClean="0"/>
              <a:t>يَمِينُكَ</a:t>
            </a:r>
            <a:r>
              <a:rPr lang="fa-IR" dirty="0" smtClean="0"/>
              <a:t> </a:t>
            </a:r>
            <a:r>
              <a:rPr lang="fa-IR" dirty="0" err="1" smtClean="0"/>
              <a:t>وَ</a:t>
            </a:r>
            <a:r>
              <a:rPr lang="fa-IR" dirty="0" smtClean="0"/>
              <a:t> </a:t>
            </a:r>
            <a:r>
              <a:rPr lang="fa-IR" dirty="0" err="1" smtClean="0"/>
              <a:t>أَيُّهُمَا</a:t>
            </a:r>
            <a:r>
              <a:rPr lang="fa-IR" dirty="0" smtClean="0"/>
              <a:t> </a:t>
            </a:r>
            <a:r>
              <a:rPr lang="fa-IR" dirty="0" err="1" smtClean="0"/>
              <a:t>شِمَالُكَ</a:t>
            </a:r>
            <a:r>
              <a:rPr lang="fa-IR" dirty="0" smtClean="0"/>
              <a:t> </a:t>
            </a:r>
            <a:r>
              <a:rPr lang="fa-IR" dirty="0" err="1" smtClean="0"/>
              <a:t>فَإِذَا</a:t>
            </a:r>
            <a:r>
              <a:rPr lang="fa-IR" dirty="0" smtClean="0"/>
              <a:t> </a:t>
            </a:r>
            <a:r>
              <a:rPr lang="fa-IR" dirty="0" err="1" smtClean="0"/>
              <a:t>عَرَفَ</a:t>
            </a:r>
            <a:r>
              <a:rPr lang="fa-IR" dirty="0" smtClean="0"/>
              <a:t> </a:t>
            </a:r>
            <a:r>
              <a:rPr lang="fa-IR" dirty="0" err="1" smtClean="0"/>
              <a:t>ذَلِكَ</a:t>
            </a:r>
            <a:r>
              <a:rPr lang="fa-IR" dirty="0" smtClean="0"/>
              <a:t> </a:t>
            </a:r>
            <a:r>
              <a:rPr lang="fa-IR" dirty="0" err="1" smtClean="0"/>
              <a:t>حُوِّلَ</a:t>
            </a:r>
            <a:r>
              <a:rPr lang="fa-IR" dirty="0" smtClean="0"/>
              <a:t> </a:t>
            </a:r>
            <a:r>
              <a:rPr lang="fa-IR" dirty="0" err="1" smtClean="0"/>
              <a:t>وَجْهُهُ</a:t>
            </a:r>
            <a:r>
              <a:rPr lang="fa-IR" dirty="0" smtClean="0"/>
              <a:t> </a:t>
            </a:r>
            <a:r>
              <a:rPr lang="fa-IR" dirty="0" err="1" smtClean="0"/>
              <a:t>إِلَى</a:t>
            </a:r>
            <a:r>
              <a:rPr lang="fa-IR" dirty="0" smtClean="0"/>
              <a:t> </a:t>
            </a:r>
            <a:r>
              <a:rPr lang="fa-IR" dirty="0" err="1" smtClean="0"/>
              <a:t>الْقِبْلَةِ</a:t>
            </a:r>
            <a:r>
              <a:rPr lang="fa-IR" dirty="0" smtClean="0"/>
              <a:t> </a:t>
            </a:r>
            <a:r>
              <a:rPr lang="fa-IR" dirty="0" err="1" smtClean="0"/>
              <a:t>وَ</a:t>
            </a:r>
            <a:r>
              <a:rPr lang="fa-IR" dirty="0" smtClean="0"/>
              <a:t> </a:t>
            </a:r>
            <a:r>
              <a:rPr lang="fa-IR" dirty="0" err="1" smtClean="0"/>
              <a:t>يُقَالُ</a:t>
            </a:r>
            <a:r>
              <a:rPr lang="fa-IR" dirty="0" smtClean="0"/>
              <a:t> </a:t>
            </a:r>
            <a:r>
              <a:rPr lang="fa-IR" dirty="0" err="1" smtClean="0"/>
              <a:t>لَهُ</a:t>
            </a:r>
            <a:r>
              <a:rPr lang="fa-IR" dirty="0" smtClean="0"/>
              <a:t> </a:t>
            </a:r>
            <a:r>
              <a:rPr lang="fa-IR" dirty="0" err="1" smtClean="0"/>
              <a:t>اسْجُدْ</a:t>
            </a:r>
            <a:r>
              <a:rPr lang="fa-IR" dirty="0" smtClean="0"/>
              <a:t> </a:t>
            </a:r>
            <a:r>
              <a:rPr lang="fa-IR" dirty="0" err="1" smtClean="0"/>
              <a:t>ثُمَّ</a:t>
            </a:r>
            <a:r>
              <a:rPr lang="fa-IR" dirty="0" smtClean="0"/>
              <a:t> </a:t>
            </a:r>
            <a:r>
              <a:rPr lang="fa-IR" dirty="0" err="1" smtClean="0"/>
              <a:t>يُتْرَكُ</a:t>
            </a:r>
            <a:r>
              <a:rPr lang="fa-IR" dirty="0" smtClean="0"/>
              <a:t> </a:t>
            </a:r>
            <a:r>
              <a:rPr lang="fa-IR" dirty="0" err="1" smtClean="0"/>
              <a:t>حَتَّى</a:t>
            </a:r>
            <a:r>
              <a:rPr lang="fa-IR" dirty="0" smtClean="0"/>
              <a:t> </a:t>
            </a:r>
            <a:r>
              <a:rPr lang="fa-IR" dirty="0" err="1" smtClean="0"/>
              <a:t>يَتِمَّ</a:t>
            </a:r>
            <a:r>
              <a:rPr lang="fa-IR" dirty="0" smtClean="0"/>
              <a:t> </a:t>
            </a:r>
            <a:r>
              <a:rPr lang="fa-IR" dirty="0" err="1" smtClean="0"/>
              <a:t>لَهُ</a:t>
            </a:r>
            <a:r>
              <a:rPr lang="fa-IR" dirty="0" smtClean="0"/>
              <a:t> </a:t>
            </a:r>
            <a:r>
              <a:rPr lang="fa-IR" dirty="0" err="1" smtClean="0"/>
              <a:t>سَبْعُ</a:t>
            </a:r>
            <a:r>
              <a:rPr lang="fa-IR" dirty="0" smtClean="0"/>
              <a:t> </a:t>
            </a:r>
            <a:r>
              <a:rPr lang="fa-IR" dirty="0" err="1" smtClean="0"/>
              <a:t>سِنِينَ</a:t>
            </a:r>
            <a:r>
              <a:rPr lang="fa-IR" dirty="0" smtClean="0"/>
              <a:t> </a:t>
            </a:r>
            <a:r>
              <a:rPr lang="fa-IR" dirty="0" err="1" smtClean="0"/>
              <a:t>فَإِذَا</a:t>
            </a:r>
            <a:r>
              <a:rPr lang="fa-IR" dirty="0" smtClean="0"/>
              <a:t> </a:t>
            </a:r>
            <a:r>
              <a:rPr lang="fa-IR" dirty="0" err="1" smtClean="0"/>
              <a:t>تَمَّ</a:t>
            </a:r>
            <a:r>
              <a:rPr lang="fa-IR" dirty="0" smtClean="0"/>
              <a:t> </a:t>
            </a:r>
            <a:r>
              <a:rPr lang="fa-IR" dirty="0" err="1" smtClean="0"/>
              <a:t>لَهُ</a:t>
            </a:r>
            <a:r>
              <a:rPr lang="fa-IR" dirty="0" smtClean="0"/>
              <a:t> </a:t>
            </a:r>
            <a:r>
              <a:rPr lang="fa-IR" dirty="0" err="1" smtClean="0"/>
              <a:t>سَبْعُ</a:t>
            </a:r>
            <a:r>
              <a:rPr lang="fa-IR" dirty="0" smtClean="0"/>
              <a:t> </a:t>
            </a:r>
            <a:r>
              <a:rPr lang="fa-IR" dirty="0" err="1" smtClean="0"/>
              <a:t>سِنِينَ</a:t>
            </a:r>
            <a:r>
              <a:rPr lang="fa-IR" dirty="0" smtClean="0"/>
              <a:t> </a:t>
            </a:r>
            <a:r>
              <a:rPr lang="fa-IR" dirty="0" err="1" smtClean="0"/>
              <a:t>قِيلَ</a:t>
            </a:r>
            <a:r>
              <a:rPr lang="fa-IR" dirty="0" smtClean="0"/>
              <a:t> </a:t>
            </a:r>
            <a:r>
              <a:rPr lang="fa-IR" dirty="0" err="1" smtClean="0"/>
              <a:t>لَهُ</a:t>
            </a:r>
            <a:r>
              <a:rPr lang="fa-IR" dirty="0" smtClean="0"/>
              <a:t> </a:t>
            </a:r>
            <a:r>
              <a:rPr lang="fa-IR" dirty="0" err="1" smtClean="0"/>
              <a:t>اغْسِلْ</a:t>
            </a:r>
            <a:r>
              <a:rPr lang="fa-IR" dirty="0" smtClean="0"/>
              <a:t> </a:t>
            </a:r>
            <a:r>
              <a:rPr lang="fa-IR" dirty="0" err="1" smtClean="0"/>
              <a:t>وَجْهَكَ</a:t>
            </a:r>
            <a:r>
              <a:rPr lang="fa-IR" dirty="0" smtClean="0"/>
              <a:t> </a:t>
            </a:r>
            <a:r>
              <a:rPr lang="fa-IR" dirty="0" err="1" smtClean="0"/>
              <a:t>وَ</a:t>
            </a:r>
            <a:r>
              <a:rPr lang="fa-IR" dirty="0" smtClean="0"/>
              <a:t> </a:t>
            </a:r>
            <a:r>
              <a:rPr lang="fa-IR" dirty="0" err="1" smtClean="0"/>
              <a:t>كَفَّيْكَ</a:t>
            </a:r>
            <a:r>
              <a:rPr lang="fa-IR" dirty="0" smtClean="0"/>
              <a:t> </a:t>
            </a:r>
            <a:r>
              <a:rPr lang="fa-IR" dirty="0" err="1" smtClean="0"/>
              <a:t>فَإِذَا</a:t>
            </a:r>
            <a:r>
              <a:rPr lang="fa-IR" dirty="0" smtClean="0"/>
              <a:t> </a:t>
            </a:r>
            <a:r>
              <a:rPr lang="fa-IR" dirty="0" err="1" smtClean="0"/>
              <a:t>غَسَلَهُمَا</a:t>
            </a:r>
            <a:r>
              <a:rPr lang="fa-IR" dirty="0" smtClean="0"/>
              <a:t> </a:t>
            </a:r>
            <a:r>
              <a:rPr lang="fa-IR" dirty="0" err="1" smtClean="0"/>
              <a:t>قِيلَ</a:t>
            </a:r>
            <a:r>
              <a:rPr lang="fa-IR" dirty="0" smtClean="0"/>
              <a:t> </a:t>
            </a:r>
            <a:r>
              <a:rPr lang="fa-IR" dirty="0" err="1" smtClean="0"/>
              <a:t>لَهُ</a:t>
            </a:r>
            <a:r>
              <a:rPr lang="fa-IR" dirty="0" smtClean="0"/>
              <a:t> </a:t>
            </a:r>
            <a:r>
              <a:rPr lang="fa-IR" dirty="0" err="1" smtClean="0"/>
              <a:t>صَلِّ</a:t>
            </a:r>
            <a:r>
              <a:rPr lang="fa-IR" dirty="0" smtClean="0"/>
              <a:t> </a:t>
            </a:r>
            <a:r>
              <a:rPr lang="fa-IR" dirty="0" err="1" smtClean="0"/>
              <a:t>ثُمَّ</a:t>
            </a:r>
            <a:r>
              <a:rPr lang="fa-IR" dirty="0" smtClean="0"/>
              <a:t> </a:t>
            </a:r>
            <a:r>
              <a:rPr lang="fa-IR" dirty="0" err="1" smtClean="0"/>
              <a:t>يُتْرَكُ</a:t>
            </a:r>
            <a:r>
              <a:rPr lang="fa-IR" dirty="0" smtClean="0"/>
              <a:t> </a:t>
            </a:r>
            <a:r>
              <a:rPr lang="fa-IR" dirty="0" err="1" smtClean="0"/>
              <a:t>حَتَّى</a:t>
            </a:r>
            <a:r>
              <a:rPr lang="fa-IR" dirty="0" smtClean="0"/>
              <a:t> </a:t>
            </a:r>
            <a:r>
              <a:rPr lang="fa-IR" dirty="0" err="1" smtClean="0"/>
              <a:t>يَتِمَّ</a:t>
            </a:r>
            <a:r>
              <a:rPr lang="fa-IR" dirty="0" smtClean="0"/>
              <a:t> </a:t>
            </a:r>
            <a:r>
              <a:rPr lang="fa-IR" dirty="0" err="1" smtClean="0"/>
              <a:t>لَهُ</a:t>
            </a:r>
            <a:r>
              <a:rPr lang="fa-IR" dirty="0" smtClean="0"/>
              <a:t> </a:t>
            </a:r>
            <a:r>
              <a:rPr lang="fa-IR" dirty="0" err="1" smtClean="0"/>
              <a:t>تِسْعُ</a:t>
            </a:r>
            <a:r>
              <a:rPr lang="fa-IR" dirty="0" smtClean="0"/>
              <a:t> </a:t>
            </a:r>
            <a:r>
              <a:rPr lang="fa-IR" dirty="0" err="1" smtClean="0"/>
              <a:t>سِنِينَ</a:t>
            </a:r>
            <a:r>
              <a:rPr lang="fa-IR" dirty="0" smtClean="0"/>
              <a:t> </a:t>
            </a:r>
            <a:r>
              <a:rPr lang="fa-IR" dirty="0" err="1" smtClean="0"/>
              <a:t>فَإِذَا</a:t>
            </a:r>
            <a:r>
              <a:rPr lang="fa-IR" dirty="0" smtClean="0"/>
              <a:t> </a:t>
            </a:r>
            <a:r>
              <a:rPr lang="fa-IR" dirty="0" err="1" smtClean="0"/>
              <a:t>تَمَّتْ</a:t>
            </a:r>
            <a:r>
              <a:rPr lang="fa-IR" dirty="0" smtClean="0"/>
              <a:t> </a:t>
            </a:r>
            <a:r>
              <a:rPr lang="fa-IR" dirty="0" err="1" smtClean="0"/>
              <a:t>لَهُ</a:t>
            </a:r>
            <a:r>
              <a:rPr lang="fa-IR" dirty="0" smtClean="0"/>
              <a:t> </a:t>
            </a:r>
            <a:r>
              <a:rPr lang="fa-IR" dirty="0" err="1" smtClean="0"/>
              <a:t>عُلِّمَ</a:t>
            </a:r>
            <a:r>
              <a:rPr lang="fa-IR" dirty="0" smtClean="0"/>
              <a:t> </a:t>
            </a:r>
            <a:r>
              <a:rPr lang="fa-IR" dirty="0" err="1" smtClean="0"/>
              <a:t>الْوُضُوءَ</a:t>
            </a:r>
            <a:r>
              <a:rPr lang="fa-IR" dirty="0" smtClean="0"/>
              <a:t> </a:t>
            </a:r>
            <a:r>
              <a:rPr lang="fa-IR" dirty="0" err="1" smtClean="0"/>
              <a:t>وَ</a:t>
            </a:r>
            <a:r>
              <a:rPr lang="fa-IR" dirty="0" smtClean="0"/>
              <a:t> </a:t>
            </a:r>
            <a:r>
              <a:rPr lang="fa-IR" dirty="0" err="1" smtClean="0"/>
              <a:t>ضُرِبَ</a:t>
            </a:r>
            <a:r>
              <a:rPr lang="fa-IR" dirty="0" smtClean="0"/>
              <a:t> </a:t>
            </a:r>
            <a:r>
              <a:rPr lang="fa-IR" dirty="0" err="1" smtClean="0"/>
              <a:t>عَلَيْهِ</a:t>
            </a:r>
            <a:r>
              <a:rPr lang="fa-IR" dirty="0" smtClean="0"/>
              <a:t> </a:t>
            </a:r>
            <a:r>
              <a:rPr lang="fa-IR" dirty="0" err="1" smtClean="0"/>
              <a:t>وَ</a:t>
            </a:r>
            <a:r>
              <a:rPr lang="fa-IR" dirty="0" smtClean="0"/>
              <a:t> </a:t>
            </a:r>
            <a:r>
              <a:rPr lang="fa-IR" dirty="0" err="1" smtClean="0"/>
              <a:t>أُمِرَ</a:t>
            </a:r>
            <a:r>
              <a:rPr lang="fa-IR" dirty="0" smtClean="0"/>
              <a:t> </a:t>
            </a:r>
            <a:r>
              <a:rPr lang="fa-IR" dirty="0" err="1" smtClean="0"/>
              <a:t>بِالصَّلَاةِ</a:t>
            </a:r>
            <a:r>
              <a:rPr lang="fa-IR" dirty="0" smtClean="0"/>
              <a:t> </a:t>
            </a:r>
            <a:r>
              <a:rPr lang="fa-IR" dirty="0" err="1" smtClean="0"/>
              <a:t>وَ</a:t>
            </a:r>
            <a:r>
              <a:rPr lang="fa-IR" dirty="0" smtClean="0"/>
              <a:t> </a:t>
            </a:r>
            <a:r>
              <a:rPr lang="fa-IR" dirty="0" err="1" smtClean="0"/>
              <a:t>ضُرِبَ</a:t>
            </a:r>
            <a:r>
              <a:rPr lang="fa-IR" dirty="0" smtClean="0"/>
              <a:t> </a:t>
            </a:r>
            <a:r>
              <a:rPr lang="fa-IR" dirty="0" err="1" smtClean="0"/>
              <a:t>عَلَيْهَا</a:t>
            </a:r>
            <a:r>
              <a:rPr lang="fa-IR" dirty="0" smtClean="0"/>
              <a:t> </a:t>
            </a:r>
            <a:r>
              <a:rPr lang="fa-IR" dirty="0" err="1" smtClean="0"/>
              <a:t>فَإِذَا</a:t>
            </a:r>
            <a:r>
              <a:rPr lang="fa-IR" dirty="0" smtClean="0"/>
              <a:t> </a:t>
            </a:r>
            <a:r>
              <a:rPr lang="fa-IR" dirty="0" err="1" smtClean="0"/>
              <a:t>تَعَلَّمَ</a:t>
            </a:r>
            <a:r>
              <a:rPr lang="fa-IR" dirty="0" smtClean="0"/>
              <a:t> </a:t>
            </a:r>
            <a:r>
              <a:rPr lang="fa-IR" dirty="0" err="1" smtClean="0"/>
              <a:t>الْوُضُوءَ</a:t>
            </a:r>
            <a:r>
              <a:rPr lang="fa-IR" dirty="0" smtClean="0"/>
              <a:t> </a:t>
            </a:r>
            <a:r>
              <a:rPr lang="fa-IR" dirty="0" err="1" smtClean="0"/>
              <a:t>وَ</a:t>
            </a:r>
            <a:r>
              <a:rPr lang="fa-IR" dirty="0" smtClean="0"/>
              <a:t> </a:t>
            </a:r>
            <a:r>
              <a:rPr lang="fa-IR" dirty="0" err="1" smtClean="0"/>
              <a:t>الصَّلَاةَ</a:t>
            </a:r>
            <a:r>
              <a:rPr lang="fa-IR" dirty="0" smtClean="0"/>
              <a:t> </a:t>
            </a:r>
            <a:r>
              <a:rPr lang="fa-IR" dirty="0" err="1" smtClean="0"/>
              <a:t>غَفَرَ</a:t>
            </a:r>
            <a:r>
              <a:rPr lang="fa-IR" dirty="0" smtClean="0"/>
              <a:t> </a:t>
            </a:r>
            <a:r>
              <a:rPr lang="fa-IR" dirty="0" err="1" smtClean="0"/>
              <a:t>اللَّهُ</a:t>
            </a:r>
            <a:r>
              <a:rPr lang="fa-IR" dirty="0" smtClean="0"/>
              <a:t> </a:t>
            </a:r>
            <a:r>
              <a:rPr lang="fa-IR" dirty="0" err="1" smtClean="0"/>
              <a:t>عَزَّ</a:t>
            </a:r>
            <a:r>
              <a:rPr lang="fa-IR" dirty="0" smtClean="0"/>
              <a:t> </a:t>
            </a:r>
            <a:r>
              <a:rPr lang="fa-IR" dirty="0" err="1" smtClean="0"/>
              <a:t>وَ</a:t>
            </a:r>
            <a:r>
              <a:rPr lang="fa-IR" dirty="0" smtClean="0"/>
              <a:t> </a:t>
            </a:r>
            <a:r>
              <a:rPr lang="fa-IR" dirty="0" err="1" smtClean="0"/>
              <a:t>جَلَّ</a:t>
            </a:r>
            <a:r>
              <a:rPr lang="fa-IR" dirty="0" smtClean="0"/>
              <a:t> </a:t>
            </a:r>
            <a:r>
              <a:rPr lang="fa-IR" dirty="0" err="1" smtClean="0"/>
              <a:t>لَهُ</a:t>
            </a:r>
            <a:r>
              <a:rPr lang="fa-IR" dirty="0" smtClean="0"/>
              <a:t> </a:t>
            </a:r>
            <a:r>
              <a:rPr lang="fa-IR" dirty="0" err="1" smtClean="0"/>
              <a:t>وَ</a:t>
            </a:r>
            <a:r>
              <a:rPr lang="fa-IR" dirty="0" smtClean="0"/>
              <a:t> </a:t>
            </a:r>
            <a:r>
              <a:rPr lang="fa-IR" dirty="0" err="1" smtClean="0"/>
              <a:t>لِوَالِدَيْهِ</a:t>
            </a:r>
            <a:r>
              <a:rPr lang="fa-IR" dirty="0" smtClean="0"/>
              <a:t> </a:t>
            </a:r>
            <a:r>
              <a:rPr lang="fa-IR" dirty="0" err="1" smtClean="0"/>
              <a:t>إِنْ</a:t>
            </a:r>
            <a:r>
              <a:rPr lang="fa-IR" dirty="0" smtClean="0"/>
              <a:t> </a:t>
            </a:r>
            <a:r>
              <a:rPr lang="fa-IR" dirty="0" err="1" smtClean="0"/>
              <a:t>شَاءَ</a:t>
            </a:r>
            <a:r>
              <a:rPr lang="fa-IR" dirty="0" smtClean="0"/>
              <a:t> </a:t>
            </a:r>
            <a:r>
              <a:rPr lang="fa-IR" dirty="0" err="1" smtClean="0"/>
              <a:t>اللَّهُ</a:t>
            </a:r>
            <a:r>
              <a:rPr lang="fa-IR" dirty="0" smtClean="0"/>
              <a:t>.</a:t>
            </a:r>
            <a:endParaRPr lang="en-US" dirty="0" smtClean="0"/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35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06922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sz="1200" dirty="0" err="1" smtClean="0">
                <a:cs typeface="B Mitra" panose="00000400000000000000" pitchFamily="2" charset="-78"/>
              </a:rPr>
              <a:t>بعضي</a:t>
            </a:r>
            <a:r>
              <a:rPr lang="fa-IR" sz="1200" dirty="0" smtClean="0">
                <a:cs typeface="B Mitra" panose="00000400000000000000" pitchFamily="2" charset="-78"/>
              </a:rPr>
              <a:t> </a:t>
            </a:r>
            <a:r>
              <a:rPr lang="fa-IR" sz="1200" dirty="0" err="1" smtClean="0">
                <a:cs typeface="B Mitra" panose="00000400000000000000" pitchFamily="2" charset="-78"/>
              </a:rPr>
              <a:t>والدين</a:t>
            </a:r>
            <a:r>
              <a:rPr lang="fa-IR" sz="1200" dirty="0" smtClean="0">
                <a:cs typeface="B Mitra" panose="00000400000000000000" pitchFamily="2" charset="-78"/>
              </a:rPr>
              <a:t> و </a:t>
            </a:r>
            <a:r>
              <a:rPr lang="fa-IR" sz="1200" dirty="0" err="1" smtClean="0">
                <a:cs typeface="B Mitra" panose="00000400000000000000" pitchFamily="2" charset="-78"/>
              </a:rPr>
              <a:t>مربيان</a:t>
            </a:r>
            <a:r>
              <a:rPr lang="fa-IR" sz="1200" dirty="0" smtClean="0">
                <a:cs typeface="B Mitra" panose="00000400000000000000" pitchFamily="2" charset="-78"/>
              </a:rPr>
              <a:t> </a:t>
            </a:r>
            <a:r>
              <a:rPr lang="fa-IR" sz="1200" dirty="0" err="1" smtClean="0">
                <a:cs typeface="B Mitra" panose="00000400000000000000" pitchFamily="2" charset="-78"/>
              </a:rPr>
              <a:t>كه</a:t>
            </a:r>
            <a:r>
              <a:rPr lang="fa-IR" sz="1200" dirty="0" smtClean="0">
                <a:cs typeface="B Mitra" panose="00000400000000000000" pitchFamily="2" charset="-78"/>
              </a:rPr>
              <a:t> اصرار دارند از </a:t>
            </a:r>
            <a:r>
              <a:rPr lang="fa-IR" sz="1200" dirty="0" err="1" smtClean="0">
                <a:cs typeface="B Mitra" panose="00000400000000000000" pitchFamily="2" charset="-78"/>
              </a:rPr>
              <a:t>روي</a:t>
            </a:r>
            <a:r>
              <a:rPr lang="fa-IR" sz="1200" dirty="0" smtClean="0">
                <a:cs typeface="B Mitra" panose="00000400000000000000" pitchFamily="2" charset="-78"/>
              </a:rPr>
              <a:t> جبر و </a:t>
            </a:r>
            <a:r>
              <a:rPr lang="fa-IR" sz="1200" dirty="0" err="1" smtClean="0">
                <a:cs typeface="B Mitra" panose="00000400000000000000" pitchFamily="2" charset="-78"/>
              </a:rPr>
              <a:t>اكراه</a:t>
            </a:r>
            <a:r>
              <a:rPr lang="fa-IR" sz="1200" dirty="0" smtClean="0">
                <a:cs typeface="B Mitra" panose="00000400000000000000" pitchFamily="2" charset="-78"/>
              </a:rPr>
              <a:t> و بدون توجه به حال و </a:t>
            </a:r>
            <a:r>
              <a:rPr lang="fa-IR" sz="1200" dirty="0" err="1" smtClean="0">
                <a:cs typeface="B Mitra" panose="00000400000000000000" pitchFamily="2" charset="-78"/>
              </a:rPr>
              <a:t>روحيه‌ي</a:t>
            </a:r>
            <a:r>
              <a:rPr lang="fa-IR" sz="1200" dirty="0" smtClean="0">
                <a:cs typeface="B Mitra" panose="00000400000000000000" pitchFamily="2" charset="-78"/>
              </a:rPr>
              <a:t> </a:t>
            </a:r>
            <a:r>
              <a:rPr lang="fa-IR" sz="1200" dirty="0" err="1" smtClean="0">
                <a:cs typeface="B Mitra" panose="00000400000000000000" pitchFamily="2" charset="-78"/>
              </a:rPr>
              <a:t>كودك</a:t>
            </a:r>
            <a:r>
              <a:rPr lang="fa-IR" sz="1200" dirty="0" smtClean="0">
                <a:cs typeface="B Mitra" panose="00000400000000000000" pitchFamily="2" charset="-78"/>
              </a:rPr>
              <a:t> او را نماز خوان بار آورند، آنان ناخودآگاه </a:t>
            </a:r>
            <a:r>
              <a:rPr lang="fa-IR" sz="1200" dirty="0" err="1" smtClean="0">
                <a:cs typeface="B Mitra" panose="00000400000000000000" pitchFamily="2" charset="-78"/>
              </a:rPr>
              <a:t>لامذهب‌هاي</a:t>
            </a:r>
            <a:r>
              <a:rPr lang="fa-IR" sz="1200" dirty="0" smtClean="0">
                <a:cs typeface="B Mitra" panose="00000400000000000000" pitchFamily="2" charset="-78"/>
              </a:rPr>
              <a:t> </a:t>
            </a:r>
            <a:r>
              <a:rPr lang="fa-IR" sz="1200" dirty="0" err="1" smtClean="0">
                <a:cs typeface="B Mitra" panose="00000400000000000000" pitchFamily="2" charset="-78"/>
              </a:rPr>
              <a:t>آينده</a:t>
            </a:r>
            <a:r>
              <a:rPr lang="fa-IR" sz="1200" dirty="0" smtClean="0">
                <a:cs typeface="B Mitra" panose="00000400000000000000" pitchFamily="2" charset="-78"/>
              </a:rPr>
              <a:t> و </a:t>
            </a:r>
            <a:r>
              <a:rPr lang="fa-IR" sz="1200" dirty="0" err="1" smtClean="0">
                <a:cs typeface="B Mitra" panose="00000400000000000000" pitchFamily="2" charset="-78"/>
              </a:rPr>
              <a:t>افرادي</a:t>
            </a:r>
            <a:r>
              <a:rPr lang="fa-IR" sz="1200" dirty="0" smtClean="0">
                <a:cs typeface="B Mitra" panose="00000400000000000000" pitchFamily="2" charset="-78"/>
              </a:rPr>
              <a:t> </a:t>
            </a:r>
            <a:r>
              <a:rPr lang="fa-IR" sz="1200" dirty="0" err="1" smtClean="0">
                <a:cs typeface="B Mitra" panose="00000400000000000000" pitchFamily="2" charset="-78"/>
              </a:rPr>
              <a:t>عقده‌اي</a:t>
            </a:r>
            <a:r>
              <a:rPr lang="fa-IR" sz="1200" dirty="0" smtClean="0">
                <a:cs typeface="B Mitra" panose="00000400000000000000" pitchFamily="2" charset="-78"/>
              </a:rPr>
              <a:t> </a:t>
            </a:r>
            <a:r>
              <a:rPr lang="fa-IR" sz="1200" dirty="0" err="1" smtClean="0">
                <a:cs typeface="B Mitra" panose="00000400000000000000" pitchFamily="2" charset="-78"/>
              </a:rPr>
              <a:t>مي‌پرورانند</a:t>
            </a:r>
            <a:r>
              <a:rPr lang="fa-IR" sz="1200" dirty="0" smtClean="0">
                <a:cs typeface="B Mitra" panose="00000400000000000000" pitchFamily="2" charset="-78"/>
              </a:rPr>
              <a:t>.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36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21060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 smtClean="0"/>
              <a:t>سوره مریم آیه 55 / روایت</a:t>
            </a:r>
            <a:r>
              <a:rPr lang="fa-IR" baseline="0" dirty="0" smtClean="0"/>
              <a:t> 7 بار تکبیر گفتن </a:t>
            </a:r>
            <a:endParaRPr lang="en-US" dirty="0" smtClean="0"/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37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505994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38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038881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 smtClean="0"/>
              <a:t>پروردگارا! مرا برپا دارنده نماز قرار ده و از نسل و </a:t>
            </a:r>
            <a:r>
              <a:rPr lang="fa-IR" dirty="0" err="1" smtClean="0"/>
              <a:t>ذریّه‌ام</a:t>
            </a:r>
            <a:r>
              <a:rPr lang="fa-IR" dirty="0" smtClean="0"/>
              <a:t> نیز. پروردگارا! دعای مرا (نماز و </a:t>
            </a:r>
            <a:r>
              <a:rPr lang="fa-IR" dirty="0" err="1" smtClean="0"/>
              <a:t>عبادتم</a:t>
            </a:r>
            <a:r>
              <a:rPr lang="fa-IR" dirty="0" smtClean="0"/>
              <a:t> را) بپذیر. پروردگارا مرا </a:t>
            </a:r>
            <a:r>
              <a:rPr lang="fa-IR" dirty="0" err="1" smtClean="0"/>
              <a:t>وپدر</a:t>
            </a:r>
            <a:r>
              <a:rPr lang="fa-IR" dirty="0" smtClean="0"/>
              <a:t> </a:t>
            </a:r>
            <a:r>
              <a:rPr lang="fa-IR" dirty="0" err="1" smtClean="0"/>
              <a:t>ومادرم</a:t>
            </a:r>
            <a:r>
              <a:rPr lang="fa-IR" dirty="0" smtClean="0"/>
              <a:t> را </a:t>
            </a:r>
            <a:r>
              <a:rPr lang="fa-IR" dirty="0" err="1" smtClean="0"/>
              <a:t>ومؤمنان</a:t>
            </a:r>
            <a:r>
              <a:rPr lang="fa-IR" dirty="0" smtClean="0"/>
              <a:t> را، روزی که حساب بر پا </a:t>
            </a:r>
            <a:r>
              <a:rPr lang="fa-IR" dirty="0" err="1" smtClean="0"/>
              <a:t>می‌شود</a:t>
            </a:r>
            <a:r>
              <a:rPr lang="fa-IR" dirty="0" smtClean="0"/>
              <a:t> ببخشای. </a:t>
            </a:r>
            <a:endParaRPr lang="en-US" dirty="0" smtClean="0"/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39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32250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sz="1200" b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حديثي که شيخ مرتضي زاهد را پريشان کرد!"/>
              </a:rPr>
              <a:t>حديثي</a:t>
            </a:r>
            <a:r>
              <a:rPr lang="fa-IR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حديثي که شيخ مرتضي زاهد را پريشان کرد!"/>
              </a:rPr>
              <a:t> که </a:t>
            </a:r>
            <a:r>
              <a:rPr lang="fa-IR" sz="1200" b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حديثي که شيخ مرتضي زاهد را پريشان کرد!"/>
              </a:rPr>
              <a:t>شيخ</a:t>
            </a:r>
            <a:r>
              <a:rPr lang="fa-IR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حديثي که شيخ مرتضي زاهد را پريشان کرد!"/>
              </a:rPr>
              <a:t> </a:t>
            </a:r>
            <a:r>
              <a:rPr lang="fa-IR" sz="1200" b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حديثي که شيخ مرتضي زاهد را پريشان کرد!"/>
              </a:rPr>
              <a:t>مرتضي</a:t>
            </a:r>
            <a:r>
              <a:rPr lang="fa-IR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حديثي که شيخ مرتضي زاهد را پريشان کرد!"/>
              </a:rPr>
              <a:t> زاهد را </a:t>
            </a:r>
            <a:r>
              <a:rPr lang="fa-IR" sz="1200" b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حديثي که شيخ مرتضي زاهد را پريشان کرد!"/>
              </a:rPr>
              <a:t>پريشان</a:t>
            </a:r>
            <a:r>
              <a:rPr lang="fa-IR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حديثي که شيخ مرتضي زاهد را پريشان کرد!"/>
              </a:rPr>
              <a:t> کرد!</a:t>
            </a:r>
            <a:endParaRPr lang="fa-I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خداوند متعال در قران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کريم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دشمني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شيطان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با انسان را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اينگونه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توصيف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کند: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إنَّ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الشَّيْطَانَ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لِلإِنسَانِ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عَدُوٌّ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مُّبِينٌ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يوسف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/5) همانا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شيطان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براي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انسان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دشمني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آشکار است.</a:t>
            </a:r>
            <a:b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آيت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الله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شيخ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مرتضي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زاهد،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براي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نماز خواندن آماده شده بود، آن شب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يکي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از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درسهاي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اخلاق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برقرار بود، به طور معمول در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اين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جلسات، ابتدا دوستان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نمازهاي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مغرب و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عشا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را به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امامت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او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خواندند و بعد، سخنان و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موعظه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هاي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آن عالم عارف از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روي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کتب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حديثي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شروع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شد؛ اما آن شب،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نمازهاي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او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عادي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نبود. به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خوبي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پيدا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بود فکر و حواسش جمع و جور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نيست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؛ انگار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چيزي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فکر و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انديشه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او را به خود مشغول کرده بود.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اين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حالت، در منبر و در صحبت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هاي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او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بيشتر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مشهود بود، همه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فهميده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بودند فکر و حواسش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جاي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ديگري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است.</a:t>
            </a:r>
            <a:b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آن جلسه تمام شد؛ اما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پريشاني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هاي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ايشان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حتي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در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خيابان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هم، ادامه داشت، دوستان و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رفقاي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او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نيز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با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نگراني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گفتند: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بياييد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برويم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دکتر، چرا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اين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طور شده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ايد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؟!</a:t>
            </a:r>
            <a:b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 آقا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شيخ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مرتضي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فقط جواب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داد: نه، نگران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نباشيد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؛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چيزي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نيست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چند روز بعد که دوستان دوباره آقا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شيخ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مرتضي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را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ديدند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حال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ايشان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هنوز خوب نشده بود که گفتند: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براي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شما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مشکلي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پيش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آمده که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چنين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شده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ايد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!؟ اما او باز هم در پاسخ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گفت: نگران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نباشيد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يکي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از دوستان با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ناراحتي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گفت: چه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فرماييد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آقا! شما حواس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پرتي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پيدا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کرده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ايد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؛ ما را نگران کرده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ايد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ما حق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داريم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نگران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باشيم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بدانيم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چه شده است!</a:t>
            </a:r>
            <a:b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آقا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شيخ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مرتضي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که چاره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جز جواب دادن نداشت، با همان حال و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هواي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پريشان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نگرانش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جواب داد: راستش چند روز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پيش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حديثي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را خواندم؛ در آن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حديث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پيامبر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خدا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صلي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الله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عليه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آله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به حضرت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اميرالمؤمنين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عليه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السلام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فرمايد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يا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به اندازه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که تو با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خوبي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ها و راه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هاي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هدايت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آشنايي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داري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شيطان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نيز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به همان اندازه با همه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بدي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ها و راه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هاي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گمراهي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ضلالت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در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زمين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 آسمان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آشنايي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دارد...</a:t>
            </a:r>
            <a:b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 سپس آقا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شيخ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مرتضي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زاهد با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نگراني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 اضطراب، به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آرامي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زير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لب گفت: «... و من با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اين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شيطان</a:t>
            </a:r>
            <a: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چه کنم؟»</a:t>
            </a:r>
            <a:br>
              <a:rPr lang="fa-I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a-IR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055317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r>
              <a:rPr lang="fa-I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انتخاب همسر شایسته و با اصل و نسب 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شخصی نزد امام صادق علیه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السلام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آمد و گفت: شخصی به خواستگاری دخترم آمده چه کنم؟ حضرت فرمودند: برو ببین نمازش را کی می خواند و چگونه می خواند، دوستانش چه کسانی هستند، مالش را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ازکجا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بدست می آورد و در چه راهی خرج می کند.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ایمان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وخدامحوری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، داشتن اخلاق نیک ،اصالت خانوادگی ،توجه به دوستان ، پایبندی به امور دینی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واخلاقی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،دوری از گناه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هند جگر خوار </a:t>
            </a:r>
            <a:r>
              <a:rPr lang="fa-IR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ملعون</a:t>
            </a:r>
            <a:r>
              <a:rPr lang="fa-I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همسر </a:t>
            </a:r>
            <a:r>
              <a:rPr lang="fa-IR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ابوسفیان</a:t>
            </a:r>
            <a:r>
              <a:rPr lang="fa-I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 نسل ناپاک از او . 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داستان امیر </a:t>
            </a:r>
            <a:r>
              <a:rPr lang="fa-IR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المومنین</a:t>
            </a:r>
            <a:r>
              <a:rPr lang="fa-I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(علیه </a:t>
            </a:r>
            <a:r>
              <a:rPr lang="fa-IR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السلام</a:t>
            </a:r>
            <a:r>
              <a:rPr lang="fa-I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 به برادرش عقیل از قبیله شجاع برای من همسر پیدا کن ، ام </a:t>
            </a:r>
            <a:r>
              <a:rPr lang="fa-IR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البنین</a:t>
            </a:r>
            <a:r>
              <a:rPr lang="fa-I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، و قمر بنی هاشم . 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(توجه حضرت به بحث نماز در بحث خواستگاری)</a:t>
            </a:r>
          </a:p>
          <a:p>
            <a:pPr rtl="1"/>
            <a:r>
              <a:rPr lang="fa-I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مراقبتهای دوران بارداری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یادخدا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در این دوران بسیار مهم است مانند 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وگفتن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اذان در منزل تأکید شده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وصحبت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با طفلی که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درشکم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مادر است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وتلقین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عقاید مهم است در این دوران . دکتر ویلیام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سیرز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می گوید برای کودک خود صحبت کنید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وکودکان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به صداهایی که در دوران رحمی که شنیده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اند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واکنش نشان می دهند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ونوزادان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به صدای پدرشان بیشتر توجه می کنند. توجه به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خوردنیها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ونوشیدنیها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نسبت به حلال بودن توجه به نشسته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وبرخاستها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وتوجه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به آنچه گفته دیده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وشنیده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می شود. گوش دادن به نوارهای مذهبی به ویژه صوت قرآن. توجه به دیگر عبادات در دوران بارداری مثل صله رحم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واستغفار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از روایات مانند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قَالَ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رَسُولُ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اللَّهِ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ص‏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الشَّقِيُّ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مَنْ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شَقِيَ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فِي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بَطْنِ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‏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أُمِّهِ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‏-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وَ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السَّعِيدُ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مَنْ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سَعِدَ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فِي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بَطْنِ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أُمِّه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‏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این روایت نشان می دهد که دوران بارداری دوران بسیار مهمی است 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داستان عمل جراحی روی مغز یک خانم فرانسوی و سرود آلمانی می خواند و ...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40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639600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 smtClean="0"/>
          </a:p>
          <a:p>
            <a:endParaRPr lang="fa-IR" dirty="0" smtClean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1200" b="1" dirty="0" smtClean="0">
                <a:solidFill>
                  <a:srgbClr val="00B050"/>
                </a:solidFill>
                <a:cs typeface="2  Titr" panose="00000700000000000000" pitchFamily="2" charset="-78"/>
              </a:rPr>
              <a:t>عدم درک مفاهیم انتزاعی/درک حسی </a:t>
            </a:r>
          </a:p>
          <a:p>
            <a:r>
              <a:rPr lang="fa-IR" dirty="0" smtClean="0"/>
              <a:t>یادگیری </a:t>
            </a:r>
            <a:r>
              <a:rPr lang="fa-IR" dirty="0" err="1" smtClean="0"/>
              <a:t>مشاهده‌ای</a:t>
            </a:r>
            <a:r>
              <a:rPr lang="fa-IR" baseline="0" dirty="0" smtClean="0"/>
              <a:t> </a:t>
            </a:r>
            <a:r>
              <a:rPr lang="fa-IR" baseline="0" dirty="0" err="1" smtClean="0"/>
              <a:t>بندورا</a:t>
            </a:r>
            <a:r>
              <a:rPr lang="fa-IR" baseline="0" dirty="0" smtClean="0"/>
              <a:t> یک نوع یادگیری است که بسیار روی آن تاکید می شود .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42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866416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حتی در ایام</a:t>
            </a:r>
            <a:r>
              <a:rPr lang="fa-IR" baseline="0" dirty="0" smtClean="0"/>
              <a:t> خاص مثل عادت ماهیانه بودن خانم . / طول نکشد مثلا نماز مغرب و </a:t>
            </a:r>
            <a:r>
              <a:rPr lang="fa-IR" baseline="0" dirty="0" err="1" smtClean="0"/>
              <a:t>عشا</a:t>
            </a:r>
            <a:r>
              <a:rPr lang="fa-IR" baseline="0" dirty="0" smtClean="0"/>
              <a:t> و بعد دعای </a:t>
            </a:r>
            <a:r>
              <a:rPr lang="fa-IR" baseline="0" dirty="0" err="1" smtClean="0"/>
              <a:t>کمیل</a:t>
            </a:r>
            <a:r>
              <a:rPr lang="fa-IR" baseline="0" dirty="0" smtClean="0"/>
              <a:t> جای بازی هم نیست کودک زده می شود . باید با مدیریت باشد . حداقل بتوانند بازی کنند یا جای که دوست هم بازی داشته باشد که خسته نشوند . / برای از دستشویی گرفتن می گویند دستشویی را زیبا کنید کودک رغبت کند ولی نماز چی ؟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43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071229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واین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بارفتار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 ما جلوه می کند </a:t>
            </a:r>
            <a:r>
              <a:rPr lang="fa-IR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درنگاه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 کودکمان. مثلا </a:t>
            </a:r>
            <a:r>
              <a:rPr lang="fa-IR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درمهمانی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 دغدغه لباس پوشیدن داریم </a:t>
            </a:r>
            <a:r>
              <a:rPr lang="fa-IR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ولباسی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 که مناسب می دانیم به تن بچه می کنیم </a:t>
            </a:r>
            <a:r>
              <a:rPr lang="fa-IR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ودر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 یک مهمانی بچه برعکس می کند </a:t>
            </a:r>
            <a:r>
              <a:rPr lang="fa-IR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ومثلا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 برای عروسی یک نمایش عظیم نشان می دهد به بچه </a:t>
            </a:r>
            <a:r>
              <a:rPr lang="fa-IR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ویک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 لباس مناسب سعی می کند که تهیه کند </a:t>
            </a:r>
            <a:r>
              <a:rPr lang="fa-IR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وبچه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 اگر لباس مناسب نداشته باشد به نظر خودش ، رفتار برعکس </a:t>
            </a:r>
            <a:r>
              <a:rPr lang="fa-IR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انچام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 می دهد </a:t>
            </a:r>
            <a:r>
              <a:rPr lang="fa-IR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ومی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 گوید که عروسی </a:t>
            </a:r>
            <a:r>
              <a:rPr lang="fa-IR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نمی</a:t>
            </a:r>
            <a:r>
              <a:rPr lang="fa-IR" smtClean="0">
                <a:solidFill>
                  <a:srgbClr val="002060"/>
                </a:solidFill>
                <a:cs typeface="B Titr" panose="00000700000000000000" pitchFamily="2" charset="-78"/>
              </a:rPr>
              <a:t> آیم حال ما هم باید این کار مهم نشان دادن نماز را به بچه نشان دهیم </a:t>
            </a: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44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958913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پخش</a:t>
            </a:r>
            <a:r>
              <a:rPr lang="fa-IR" sz="1200" baseline="0" dirty="0" smtClean="0">
                <a:solidFill>
                  <a:srgbClr val="002060"/>
                </a:solidFill>
                <a:cs typeface="B Titr" panose="00000700000000000000" pitchFamily="2" charset="-78"/>
              </a:rPr>
              <a:t> فیلم آیت الله </a:t>
            </a:r>
            <a:r>
              <a:rPr lang="fa-IR" sz="1200" baseline="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بهجت</a:t>
            </a:r>
            <a:r>
              <a:rPr lang="fa-IR" sz="1200" baseline="0" dirty="0" smtClean="0">
                <a:solidFill>
                  <a:srgbClr val="002060"/>
                </a:solidFill>
                <a:cs typeface="B Titr" panose="00000700000000000000" pitchFamily="2" charset="-78"/>
              </a:rPr>
              <a:t>(ره) از زبان مرحوم قاضی ره</a:t>
            </a:r>
            <a:r>
              <a:rPr lang="en-US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	</a:t>
            </a:r>
            <a:endParaRPr lang="fa-IR" sz="1200" dirty="0" smtClean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كوتاه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يا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طولاني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كردن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نماز به نسبت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وضعيت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بچه ؛ مثال :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طولاني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نمودن نماز توسط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پيامبر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وقتي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حسنين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روي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دوش او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مي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رفتند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o	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تاخير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نماز در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مواردي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كه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نياز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است(مثل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گرسنگي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شديد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كودك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...)؛ مثل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وقتي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پيامبر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نماز را به خاطر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كودكي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كه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در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بين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راه بود و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ايشان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با او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بازي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مي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كردند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با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يك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گردو، به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تاخير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انداختند...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o	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نشستن بر سجاده  ،  مادر در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ايام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عادت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ماهيانه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، وقت نماز را وضو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بگيرد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و به اندازه ي وقت نماز در سجاده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ذكر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بگويد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...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o	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واكنش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مناسب به رفتار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مذهبي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sz="1200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كودك</a:t>
            </a:r>
            <a:r>
              <a:rPr lang="fa-IR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؛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1200" dirty="0" smtClean="0">
                <a:solidFill>
                  <a:srgbClr val="002060"/>
                </a:solidFill>
                <a:cs typeface="B Titr" panose="00000700000000000000" pitchFamily="2" charset="-78"/>
              </a:rPr>
              <a:t>o	</a:t>
            </a:r>
            <a:endParaRPr lang="fa-IR" sz="1200" dirty="0" smtClean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45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018210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مثلا</a:t>
            </a:r>
            <a:r>
              <a:rPr lang="fa-IR" baseline="0" dirty="0" smtClean="0"/>
              <a:t> یک مشکل در کشور ما عمل کردن بینی ها است / بحث آرایش کردن و ... / داستان فیل گفته شود .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46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535551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گاهی دلیل صحبت کردنش</a:t>
            </a:r>
            <a:r>
              <a:rPr lang="fa-IR" baseline="0" dirty="0" smtClean="0"/>
              <a:t> چیزهای دیگری هم هست مثل تک فرزند بودن و ... </a:t>
            </a:r>
            <a:r>
              <a:rPr lang="fa-IR" baseline="0" dirty="0" err="1" smtClean="0"/>
              <a:t>عروسکش</a:t>
            </a:r>
            <a:r>
              <a:rPr lang="fa-IR" baseline="0" dirty="0" smtClean="0"/>
              <a:t> را به جای برادر یا خواهر می گیرد .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47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06996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چرا خدا هم</a:t>
            </a:r>
            <a:r>
              <a:rPr lang="fa-IR" baseline="0" dirty="0" smtClean="0"/>
              <a:t> جا است </a:t>
            </a:r>
            <a:r>
              <a:rPr lang="fa-IR" baseline="0" dirty="0" err="1" smtClean="0"/>
              <a:t>نمی</a:t>
            </a:r>
            <a:r>
              <a:rPr lang="fa-IR" baseline="0" dirty="0" smtClean="0"/>
              <a:t> </a:t>
            </a:r>
            <a:r>
              <a:rPr lang="fa-IR" baseline="0" dirty="0" err="1" smtClean="0"/>
              <a:t>بینیمش</a:t>
            </a:r>
            <a:r>
              <a:rPr lang="fa-IR" baseline="0" dirty="0" smtClean="0"/>
              <a:t> / کودکان عینی هستند نه انتزاعی این سوال را </a:t>
            </a:r>
            <a:r>
              <a:rPr lang="fa-IR" baseline="0" dirty="0" err="1" smtClean="0"/>
              <a:t>نمی</a:t>
            </a:r>
            <a:r>
              <a:rPr lang="fa-IR" baseline="0" dirty="0" smtClean="0"/>
              <a:t> تواند درک کند با دو </a:t>
            </a:r>
            <a:r>
              <a:rPr lang="fa-IR" baseline="0" dirty="0" err="1" smtClean="0"/>
              <a:t>حبه</a:t>
            </a:r>
            <a:r>
              <a:rPr lang="fa-IR" baseline="0" dirty="0" smtClean="0"/>
              <a:t> قند و لیوان آب آن را برایش توضیح دهیم. مثلا از </a:t>
            </a:r>
            <a:r>
              <a:rPr lang="fa-IR" baseline="0" dirty="0" err="1" smtClean="0"/>
              <a:t>تلوزیون</a:t>
            </a:r>
            <a:r>
              <a:rPr lang="fa-IR" baseline="0" dirty="0" smtClean="0"/>
              <a:t> دیده است سوال می کند چرا گاو صدا می دهد کسی که می خواهد تربیت نمازی کند در جواب او می گوید خدا به حیوانات علف و آب و .. می دهد در عوض شکر گزاری صدا می دهد ما هم باید خدا را شکر کنیم یکی از راههای  شکر گزاری ما نماز خواندن است ... .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48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355528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49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778917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جمله</a:t>
            </a:r>
            <a:r>
              <a:rPr lang="fa-IR" baseline="0" dirty="0" smtClean="0"/>
              <a:t> آقای </a:t>
            </a:r>
            <a:r>
              <a:rPr lang="fa-IR" baseline="0" dirty="0" err="1" smtClean="0"/>
              <a:t>بهجت</a:t>
            </a:r>
            <a:r>
              <a:rPr lang="fa-IR" baseline="0" dirty="0" smtClean="0"/>
              <a:t> ره به پدر محمد حسین طباطبایی که </a:t>
            </a:r>
            <a:r>
              <a:rPr lang="fa-IR" baseline="0" dirty="0" err="1" smtClean="0"/>
              <a:t>بایش</a:t>
            </a:r>
            <a:r>
              <a:rPr lang="fa-IR" baseline="0" dirty="0" smtClean="0"/>
              <a:t> فراموش نشود . اهل بیت هم </a:t>
            </a:r>
            <a:r>
              <a:rPr lang="fa-IR" baseline="0" dirty="0" err="1" smtClean="0"/>
              <a:t>سیره</a:t>
            </a:r>
            <a:r>
              <a:rPr lang="fa-IR" baseline="0" dirty="0" smtClean="0"/>
              <a:t> بازی در آنها دیده می شود . هر کسی یک شعر نمازی بیاورد و بخواند / هر کلاسی سر صف یک شعر نمازی بخواند/ فقط طناب کشی و ... نباشد . مسابقه وضو گرفتن با یک لیوان آب و دیگران نظارت کردن 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50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15129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آدرس روایات 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خانواده و تربیت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مهدوی،ص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39 الی 45،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آقاتهرانی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 حیدری کاشانی.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039878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جمله</a:t>
            </a:r>
            <a:r>
              <a:rPr lang="fa-IR" baseline="0" dirty="0" smtClean="0"/>
              <a:t> آقای </a:t>
            </a:r>
            <a:r>
              <a:rPr lang="fa-IR" baseline="0" dirty="0" err="1" smtClean="0"/>
              <a:t>بهجت</a:t>
            </a:r>
            <a:r>
              <a:rPr lang="fa-IR" baseline="0" dirty="0" smtClean="0"/>
              <a:t> ره به پدر محمد حسین طباطبایی که </a:t>
            </a:r>
            <a:r>
              <a:rPr lang="fa-IR" baseline="0" dirty="0" err="1" smtClean="0"/>
              <a:t>بازیش</a:t>
            </a:r>
            <a:r>
              <a:rPr lang="fa-IR" baseline="0" dirty="0" smtClean="0"/>
              <a:t> فراموش نشود . اهل بیت هم </a:t>
            </a:r>
            <a:r>
              <a:rPr lang="fa-IR" baseline="0" dirty="0" err="1" smtClean="0"/>
              <a:t>سیره</a:t>
            </a:r>
            <a:r>
              <a:rPr lang="fa-IR" baseline="0" dirty="0" smtClean="0"/>
              <a:t> بازی در آنها دیده می شود . هر کسی یک شعر نمازی بیاورد و بخواند / هر کلاسی سر صف یک شعر نمازی بخواند/ فقط طناب کشی و ... نباشد . مسابقه وضو گرفتن با یک لیوان آب و دیگران نظارت کردن 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51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971084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روش تداعی معانی در این جا این</a:t>
            </a:r>
            <a:r>
              <a:rPr lang="fa-IR" baseline="0" dirty="0" smtClean="0"/>
              <a:t> است که بارهای بار نماز را با یک کار لذت بخش برای کودک همراه کنیم . هر وقت یاد آن لذت افتاد شیرینی نماز هم در کنارش به یاد خواهد آورد .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52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273574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53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552256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baseline="0" dirty="0" smtClean="0"/>
              <a:t>استفاده کردن از وضو خانه کودکان و وضو گرفتن جلوی دانش آموزان که ببیند .  فرزند پرخاشگری معلم را بازی می کرد . خانم محمدی / ناظم </a:t>
            </a:r>
            <a:r>
              <a:rPr lang="fa-IR" baseline="0" dirty="0" err="1" smtClean="0"/>
              <a:t>پرخاشگر</a:t>
            </a:r>
            <a:r>
              <a:rPr lang="fa-IR" baseline="0" dirty="0" smtClean="0"/>
              <a:t> ولی معلم خوب است / انسان با پند پذیری ولی حیوان با کتک خوردن .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56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711974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fa-IR" sz="1200" b="1" dirty="0" err="1" smtClean="0">
                <a:cs typeface="B Nazanin" panose="00000400000000000000" pitchFamily="2" charset="-78"/>
              </a:rPr>
              <a:t>معرفي</a:t>
            </a:r>
            <a:r>
              <a:rPr lang="fa-IR" sz="1200" b="1" dirty="0" smtClean="0">
                <a:cs typeface="B Nazanin" panose="00000400000000000000" pitchFamily="2" charset="-78"/>
              </a:rPr>
              <a:t> </a:t>
            </a:r>
            <a:r>
              <a:rPr lang="fa-IR" sz="1200" b="1" dirty="0" err="1" smtClean="0">
                <a:cs typeface="B Nazanin" panose="00000400000000000000" pitchFamily="2" charset="-78"/>
              </a:rPr>
              <a:t>كودك</a:t>
            </a:r>
            <a:r>
              <a:rPr lang="fa-IR" sz="1200" b="1" dirty="0" smtClean="0">
                <a:cs typeface="B Nazanin" panose="00000400000000000000" pitchFamily="2" charset="-78"/>
              </a:rPr>
              <a:t> به </a:t>
            </a:r>
            <a:r>
              <a:rPr lang="fa-IR" sz="1200" b="1" dirty="0" err="1" smtClean="0">
                <a:cs typeface="B Nazanin" panose="00000400000000000000" pitchFamily="2" charset="-78"/>
              </a:rPr>
              <a:t>ديگران</a:t>
            </a:r>
            <a:r>
              <a:rPr lang="fa-IR" sz="1200" b="1" dirty="0" smtClean="0">
                <a:cs typeface="B Nazanin" panose="00000400000000000000" pitchFamily="2" charset="-78"/>
              </a:rPr>
              <a:t> به عنوان </a:t>
            </a:r>
            <a:r>
              <a:rPr lang="fa-IR" sz="1200" b="1" dirty="0" err="1" smtClean="0">
                <a:cs typeface="B Nazanin" panose="00000400000000000000" pitchFamily="2" charset="-78"/>
              </a:rPr>
              <a:t>اينكه</a:t>
            </a:r>
            <a:r>
              <a:rPr lang="fa-IR" sz="1200" b="1" dirty="0" smtClean="0">
                <a:cs typeface="B Nazanin" panose="00000400000000000000" pitchFamily="2" charset="-78"/>
              </a:rPr>
              <a:t> </a:t>
            </a:r>
            <a:r>
              <a:rPr lang="fa-IR" sz="1200" b="1" dirty="0" err="1" smtClean="0">
                <a:cs typeface="B Nazanin" panose="00000400000000000000" pitchFamily="2" charset="-78"/>
              </a:rPr>
              <a:t>ببينيد</a:t>
            </a:r>
            <a:r>
              <a:rPr lang="fa-IR" sz="1200" b="1" dirty="0" smtClean="0">
                <a:cs typeface="B Nazanin" panose="00000400000000000000" pitchFamily="2" charset="-78"/>
              </a:rPr>
              <a:t> بچه ي من نماز خوان است و نماز را </a:t>
            </a:r>
            <a:r>
              <a:rPr lang="fa-IR" sz="1200" b="1" dirty="0" err="1" smtClean="0">
                <a:cs typeface="B Nazanin" panose="00000400000000000000" pitchFamily="2" charset="-78"/>
              </a:rPr>
              <a:t>ياد</a:t>
            </a:r>
            <a:r>
              <a:rPr lang="fa-IR" sz="1200" b="1" dirty="0" smtClean="0">
                <a:cs typeface="B Nazanin" panose="00000400000000000000" pitchFamily="2" charset="-78"/>
              </a:rPr>
              <a:t> گرفته ... </a:t>
            </a:r>
            <a:r>
              <a:rPr lang="en-US" sz="1200" b="1" dirty="0" smtClean="0">
                <a:cs typeface="B Nazanin" panose="00000400000000000000" pitchFamily="2" charset="-78"/>
              </a:rPr>
              <a:t>	                </a:t>
            </a:r>
            <a:r>
              <a:rPr lang="fa-IR" sz="1200" b="1" dirty="0" err="1" smtClean="0">
                <a:cs typeface="B Nazanin" panose="00000400000000000000" pitchFamily="2" charset="-78"/>
              </a:rPr>
              <a:t>تاييد</a:t>
            </a:r>
            <a:r>
              <a:rPr lang="fa-IR" sz="1200" b="1" dirty="0" smtClean="0">
                <a:cs typeface="B Nazanin" panose="00000400000000000000" pitchFamily="2" charset="-78"/>
              </a:rPr>
              <a:t> بچه و </a:t>
            </a:r>
            <a:r>
              <a:rPr lang="fa-IR" sz="1200" b="1" dirty="0" err="1" smtClean="0">
                <a:cs typeface="B Nazanin" panose="00000400000000000000" pitchFamily="2" charset="-78"/>
              </a:rPr>
              <a:t>بيان</a:t>
            </a:r>
            <a:r>
              <a:rPr lang="fa-IR" sz="1200" b="1" dirty="0" smtClean="0">
                <a:cs typeface="B Nazanin" panose="00000400000000000000" pitchFamily="2" charset="-78"/>
              </a:rPr>
              <a:t> </a:t>
            </a:r>
            <a:r>
              <a:rPr lang="fa-IR" sz="1200" b="1" dirty="0" err="1" smtClean="0">
                <a:cs typeface="B Nazanin" panose="00000400000000000000" pitchFamily="2" charset="-78"/>
              </a:rPr>
              <a:t>خوبي</a:t>
            </a:r>
            <a:r>
              <a:rPr lang="fa-IR" sz="1200" b="1" dirty="0" smtClean="0">
                <a:cs typeface="B Nazanin" panose="00000400000000000000" pitchFamily="2" charset="-78"/>
              </a:rPr>
              <a:t> </a:t>
            </a:r>
            <a:r>
              <a:rPr lang="fa-IR" sz="1200" b="1" dirty="0" err="1" smtClean="0">
                <a:cs typeface="B Nazanin" panose="00000400000000000000" pitchFamily="2" charset="-78"/>
              </a:rPr>
              <a:t>هاي</a:t>
            </a:r>
            <a:r>
              <a:rPr lang="fa-IR" sz="1200" b="1" dirty="0" smtClean="0">
                <a:cs typeface="B Nazanin" panose="00000400000000000000" pitchFamily="2" charset="-78"/>
              </a:rPr>
              <a:t> او و گره زدن </a:t>
            </a:r>
            <a:r>
              <a:rPr lang="fa-IR" sz="1200" b="1" dirty="0" err="1" smtClean="0">
                <a:cs typeface="B Nazanin" panose="00000400000000000000" pitchFamily="2" charset="-78"/>
              </a:rPr>
              <a:t>انها</a:t>
            </a:r>
            <a:r>
              <a:rPr lang="fa-IR" sz="1200" b="1" dirty="0" smtClean="0">
                <a:cs typeface="B Nazanin" panose="00000400000000000000" pitchFamily="2" charset="-78"/>
              </a:rPr>
              <a:t> به نماز(چقدر با ادب </a:t>
            </a:r>
            <a:r>
              <a:rPr lang="fa-IR" sz="1200" b="1" dirty="0" err="1" smtClean="0">
                <a:cs typeface="B Nazanin" panose="00000400000000000000" pitchFamily="2" charset="-78"/>
              </a:rPr>
              <a:t>هستي</a:t>
            </a:r>
            <a:r>
              <a:rPr lang="fa-IR" sz="1200" b="1" dirty="0" smtClean="0">
                <a:cs typeface="B Nazanin" panose="00000400000000000000" pitchFamily="2" charset="-78"/>
              </a:rPr>
              <a:t> و چون نماز </a:t>
            </a:r>
            <a:r>
              <a:rPr lang="fa-IR" sz="1200" b="1" dirty="0" err="1" smtClean="0">
                <a:cs typeface="B Nazanin" panose="00000400000000000000" pitchFamily="2" charset="-78"/>
              </a:rPr>
              <a:t>خوني</a:t>
            </a:r>
            <a:r>
              <a:rPr lang="fa-IR" sz="1200" b="1" dirty="0" smtClean="0">
                <a:cs typeface="B Nazanin" panose="00000400000000000000" pitchFamily="2" charset="-78"/>
              </a:rPr>
              <a:t> با ادب </a:t>
            </a:r>
            <a:r>
              <a:rPr lang="fa-IR" sz="1200" b="1" dirty="0" err="1" smtClean="0">
                <a:cs typeface="B Nazanin" panose="00000400000000000000" pitchFamily="2" charset="-78"/>
              </a:rPr>
              <a:t>شدي</a:t>
            </a:r>
            <a:r>
              <a:rPr lang="fa-IR" sz="1200" b="1" dirty="0" smtClean="0">
                <a:cs typeface="B Nazanin" panose="00000400000000000000" pitchFamily="2" charset="-78"/>
              </a:rPr>
              <a:t> ... خوش اخلاق </a:t>
            </a:r>
            <a:r>
              <a:rPr lang="fa-IR" sz="1200" b="1" dirty="0" err="1" smtClean="0">
                <a:cs typeface="B Nazanin" panose="00000400000000000000" pitchFamily="2" charset="-78"/>
              </a:rPr>
              <a:t>شدي</a:t>
            </a:r>
            <a:r>
              <a:rPr lang="fa-IR" sz="1200" b="1" dirty="0" smtClean="0">
                <a:cs typeface="B Nazanin" panose="00000400000000000000" pitchFamily="2" charset="-78"/>
              </a:rPr>
              <a:t>، ...</a:t>
            </a: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58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694118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لباس در میهمانی و لباس</a:t>
            </a:r>
            <a:r>
              <a:rPr lang="fa-IR" baseline="0" dirty="0" smtClean="0"/>
              <a:t> در نماز / کودک یاد می گیرد که جلسه مهمانی رفتن از نماز مهم تر است / یا اینکه یک پشتک می زند چقدر والدین تشویق می کنند ولی نماز می خواند خیلی به او توجهی </a:t>
            </a:r>
            <a:r>
              <a:rPr lang="fa-IR" baseline="0" dirty="0" err="1" smtClean="0"/>
              <a:t>نمی</a:t>
            </a:r>
            <a:r>
              <a:rPr lang="fa-IR" baseline="0" dirty="0" smtClean="0"/>
              <a:t> شود کودک می فهمد که می فهمد که پشتک زدن در نزد مهمتر است . 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60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776169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r>
              <a:rPr lang="fa-I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لج بازی و پرخاشگری 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یک از ویژگی های نوجوان لج بازی است گاهی وقت ها بر اثر همین لج بازی نمازش را ترک می کند والدین به جای اینکه به نوجوان دستور بدهند و باعث لج بازی و مقاومت او بشوند می توانند جملات را حالت دستوری بیرون بیاورند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مثلا به جای چرا نمازت را دیر می خوانی، گفت شود من از اینکه نمازت را به موقع می خوانی خوشحال می شوم 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62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292965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اصل</a:t>
            </a:r>
            <a:r>
              <a:rPr lang="fa-IR" baseline="0" dirty="0" smtClean="0"/>
              <a:t> مشورت و گفتگو اولویت دارد و گاهی هم لازم است به او توصیه و سفارشات لازم را داشته باشیم و یک نوع دستور بدهیم .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63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697240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تصویر اسلاید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نگهدارنده مکان نك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baseline="0" dirty="0" smtClean="0"/>
          </a:p>
        </p:txBody>
      </p:sp>
      <p:sp>
        <p:nvSpPr>
          <p:cNvPr id="4" name="نگهدارنده مکان شماره اسلاید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7295-A2D8-4312-9323-6ECC64BD6DFF}" type="slidenum">
              <a:rPr lang="fa-IR" smtClean="0"/>
              <a:t>69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085299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تصویر اسلاید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نگهدارنده مکان نك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نگهدارنده مکان شماره اسلاید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7295-A2D8-4312-9323-6ECC64BD6DFF}" type="slidenum">
              <a:rPr lang="fa-IR" smtClean="0"/>
              <a:t>70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06872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a-IR" dirty="0" smtClean="0"/>
              <a:t>چند هزار شبکه های ضد شیعی شبانه روز در حال فعالیت هستند تا خانواده های شیعه را </a:t>
            </a:r>
            <a:r>
              <a:rPr lang="fa-IR" dirty="0" err="1" smtClean="0"/>
              <a:t>ازبین</a:t>
            </a:r>
            <a:r>
              <a:rPr lang="fa-IR" dirty="0" smtClean="0"/>
              <a:t> ببرند . آمار</a:t>
            </a:r>
            <a:r>
              <a:rPr lang="fa-IR" baseline="0" dirty="0" smtClean="0"/>
              <a:t> می گوید</a:t>
            </a:r>
            <a:r>
              <a:rPr lang="fa-IR" dirty="0" smtClean="0"/>
              <a:t> از هر چهار</a:t>
            </a:r>
            <a:r>
              <a:rPr lang="fa-IR" baseline="0" dirty="0" smtClean="0"/>
              <a:t> ازدواج در شهر تهران یکی از آن ها به طلاق منجر می شود .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10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36849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sz="1200" dirty="0" smtClean="0"/>
              <a:t>و</a:t>
            </a:r>
            <a:r>
              <a:rPr lang="fa-IR" sz="1200" dirty="0" smtClean="0"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َما</a:t>
            </a:r>
            <a:r>
              <a:rPr lang="fa-IR" sz="1200" baseline="0" dirty="0" smtClean="0"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</a:t>
            </a:r>
            <a:r>
              <a:rPr lang="fa-IR" sz="1200" dirty="0" smtClean="0"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مِنْ شَيْ‏ءٍ بَعْدَ الْمَعْرِفَةِ يَعْدِلُ هَذِهِ الصَّلَاةَ، ... وَ مَا رَأَيْتُ شَيْئاً أَسْرَعَ غِنًى وَ لَا أَنْفَى لِلْفَقْرِ مِنْ إِدْمَانِ  حِجِّ هَذَا الْبَيْتِ، </a:t>
            </a:r>
            <a:r>
              <a:rPr lang="fa-IR" sz="1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وَ صَلَاةٌ فَرِيضَةٌ تَعْدِلُ عِنْدَ   اللَّهِ أَلْفَ حِجَّةٍ وَ أَلْفَ عُمْرَةٍ مَبْرُورَاتٍ مُتَقَبَّلَات</a:t>
            </a:r>
            <a:r>
              <a:rPr lang="fa-IR" sz="1200" dirty="0" smtClean="0"/>
              <a:t>َ الْحِجَّةُ عِنْدَهُ خَيْرٌ مِنْ بَيْتٍ مَمْلُوءٍ ذَهَباً، لَا بَلْ خَيْرٌ مِنْ مِلْ‏ءِ الدُّنْيَا ذَهَباً وَ فِضَّةً تُنْفِقُهُ فِي سَبِيلِ </a:t>
            </a:r>
            <a:r>
              <a:rPr lang="fa-IR" sz="1200" dirty="0" err="1" smtClean="0"/>
              <a:t>اللَّه</a:t>
            </a:r>
            <a:r>
              <a:rPr lang="fa-IR" sz="1200" dirty="0" smtClean="0"/>
              <a:t>‏</a:t>
            </a:r>
          </a:p>
          <a:p>
            <a:endParaRPr lang="fa-IR" sz="1200" dirty="0" smtClean="0"/>
          </a:p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ما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مِنْ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صَلَاةٍ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يَحْضُرُ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وَقْتُهَا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إِلَّا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نَادَى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مَلَكٌ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بَيْنَ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يَدَيِ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النَّاسِ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أَيُّهَا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النَّاسُ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قُومُوا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إِلَى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نِيرَانِكُمُ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الَّتِي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أَوْقَدْتُمُوهَا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عَلَى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ظُهُورِكُمْ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فَأَطْفِئُوهَا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 </a:t>
            </a:r>
            <a:r>
              <a:rPr lang="fa-IR" sz="12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بِصَلَاتِكُمْ</a:t>
            </a:r>
            <a:r>
              <a:rPr lang="fa-IR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Zar"/>
              </a:rPr>
              <a:t>. </a:t>
            </a:r>
            <a:endParaRPr lang="fa-IR" dirty="0" smtClean="0"/>
          </a:p>
          <a:p>
            <a:endParaRPr lang="fa-IR" sz="1200" dirty="0" smtClean="0"/>
          </a:p>
          <a:p>
            <a:r>
              <a:rPr lang="fa-IR" sz="1200" dirty="0" smtClean="0"/>
              <a:t>سفارش</a:t>
            </a:r>
            <a:r>
              <a:rPr lang="fa-IR" sz="1200" baseline="0" dirty="0" smtClean="0"/>
              <a:t> سه نفر به نجار برای ساخت صندلی</a:t>
            </a:r>
            <a:r>
              <a:rPr lang="fa-IR" sz="1200" dirty="0" smtClean="0"/>
              <a:t/>
            </a:r>
            <a:br>
              <a:rPr lang="fa-IR" sz="1200" dirty="0" smtClean="0"/>
            </a:b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72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563387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76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895129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وقتی معلم نزد دانش آموز زیبا باشد حرکات</a:t>
            </a:r>
            <a:r>
              <a:rPr lang="fa-IR" baseline="0" dirty="0" smtClean="0"/>
              <a:t> معلم در چشم دانش آموز زیبا می شود از جمله نماز که یکی از کارهای معلم است در چشم دانش آموز زیبا می شود .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77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85411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باید دانش آموزان</a:t>
            </a:r>
            <a:r>
              <a:rPr lang="fa-IR" baseline="0" dirty="0" smtClean="0"/>
              <a:t> با دیدن این کارها می فهمند که نماز بسیار اهمیت دارد .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78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82097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معلمان</a:t>
            </a:r>
            <a:r>
              <a:rPr lang="fa-IR" baseline="0" dirty="0" smtClean="0"/>
              <a:t> و مربی های والد معنوی هستند و این </a:t>
            </a:r>
            <a:r>
              <a:rPr lang="fa-IR" baseline="0" dirty="0" err="1" smtClean="0"/>
              <a:t>ایه</a:t>
            </a:r>
            <a:r>
              <a:rPr lang="fa-IR" baseline="0" dirty="0" smtClean="0"/>
              <a:t> قرآن خطاب به آن ها هم هست . ( دانش آموز اهل یک </a:t>
            </a:r>
            <a:r>
              <a:rPr lang="fa-IR" baseline="0" dirty="0" err="1" smtClean="0"/>
              <a:t>متربی</a:t>
            </a:r>
            <a:r>
              <a:rPr lang="fa-IR" baseline="0" dirty="0" smtClean="0"/>
              <a:t> حساب می شود )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71690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sz="1200" b="1" dirty="0" smtClean="0"/>
              <a:t>به فکر بیمه کردن </a:t>
            </a:r>
            <a:r>
              <a:rPr lang="fa-IR" sz="1200" b="1" dirty="0" err="1" smtClean="0"/>
              <a:t>وسایلمان</a:t>
            </a:r>
            <a:r>
              <a:rPr lang="fa-IR" sz="1200" b="1" dirty="0" smtClean="0"/>
              <a:t> هستیم ولی به فکر بیمه کردن خانواده و فرزندانمان نیستیم . </a:t>
            </a:r>
            <a:r>
              <a:rPr lang="fa-IR" sz="1200" dirty="0" smtClean="0"/>
              <a:t>مردم غالبا می روند ماشین و خانه و ... را بیمه می کنند اما در فکر بیمه کردن خود و خانواده نیستند </a:t>
            </a:r>
            <a:endParaRPr lang="en-US" sz="1200" dirty="0" smtClean="0"/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13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57543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در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روايت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آمده است: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جواني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از انصار نمازش را با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پيامبر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صلي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الله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عليه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آله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خواند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ولي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گناه و محرمات را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نيز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انجام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داد.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جريان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را به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پيامبر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(ص) گفتند.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پيامبر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(ص) فرمود: بالاخره نمازش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روزي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او را از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بدي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زشتي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باز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دارد.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طولي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نكشيد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كه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ديدند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آن جوان توبه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كرد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 دست از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كارهاي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بد و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زشتش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برداشت.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ميزان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بازدارندگي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نماز از فحشا و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منكر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بستگي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به درجات نماز و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ميزان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حضور و توجه در آن دارد. اگر نماز به صورت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كامل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اقامه شود، به طور قطع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نيروي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بازدارندگي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كاملي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در فرد نماز گذار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ايجاد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خواهد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كرد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در هر صورت نماز از فحشا و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فكر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باز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دارد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ولي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اين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در همه افراد نماز خوان به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يك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اندازه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نيست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ميزان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الحكمه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ج5، ص371، ح10254، چاپ دفتر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تبليغات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a-I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اسلامي</a:t>
            </a:r>
            <a:r>
              <a:rPr lang="fa-I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1362.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14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65400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حساسیت امام خمینی در هنگام بیماری در </a:t>
            </a:r>
            <a:r>
              <a:rPr lang="fa-IR" dirty="0" err="1" smtClean="0"/>
              <a:t>آواخر</a:t>
            </a:r>
            <a:r>
              <a:rPr lang="fa-IR" dirty="0" smtClean="0"/>
              <a:t> عمر نسبت به علی آقا</a:t>
            </a:r>
            <a:r>
              <a:rPr lang="fa-IR" baseline="0" dirty="0" smtClean="0"/>
              <a:t> . مثال دیگر کسی که به دنبال </a:t>
            </a:r>
            <a:r>
              <a:rPr lang="fa-IR" baseline="0" dirty="0" err="1" smtClean="0"/>
              <a:t>کاپشن</a:t>
            </a:r>
            <a:r>
              <a:rPr lang="fa-IR" baseline="0" dirty="0" smtClean="0"/>
              <a:t> خودش بود  و......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47BDB-CEBF-4113-BE7C-11F64AB0A1F0}" type="slidenum">
              <a:rPr lang="fa-IR" smtClean="0"/>
              <a:t>16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4544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11AD-9FAC-4F62-8238-734D33B2297C}" type="datetimeFigureOut">
              <a:rPr lang="fa-IR" smtClean="0"/>
              <a:t>1439/10/17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6209-6D62-4B4B-BD44-76C94BD5CA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0939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11AD-9FAC-4F62-8238-734D33B2297C}" type="datetimeFigureOut">
              <a:rPr lang="fa-IR" smtClean="0"/>
              <a:t>1439/10/17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6209-6D62-4B4B-BD44-76C94BD5CA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67684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11AD-9FAC-4F62-8238-734D33B2297C}" type="datetimeFigureOut">
              <a:rPr lang="fa-IR" smtClean="0"/>
              <a:t>1439/10/17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6209-6D62-4B4B-BD44-76C94BD5CA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7254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6035" y="1600200"/>
            <a:ext cx="9446684" cy="106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6034" y="2819400"/>
            <a:ext cx="7008284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887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87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37EF5A9-C5A8-42C5-8A5A-F0FE45E01EA2}" type="slidenum">
              <a:rPr lang="fa-IR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054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8181E0-47B5-4359-A7CE-6ED0752FB5F6}" type="slidenum">
              <a:rPr lang="fa-IR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12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7B85D-4649-40B2-9B8D-E2470152F343}" type="slidenum">
              <a:rPr lang="fa-IR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55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06033" y="1600205"/>
            <a:ext cx="3403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2833" y="1600205"/>
            <a:ext cx="3403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CFE7E-DC58-4764-9C7D-74242C1CB542}" type="slidenum">
              <a:rPr lang="fa-IR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98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36E50-4390-4596-9AE9-F79E788DD99B}" type="slidenum">
              <a:rPr lang="fa-IR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84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79318F-EC36-4CA5-BC4F-1CB744DDEAEC}" type="slidenum">
              <a:rPr lang="fa-IR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30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E0A60-2095-4BD9-B978-B6F76492D2C4}" type="slidenum">
              <a:rPr lang="fa-IR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90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528E6-1F39-4401-BB8D-BFECD7F4681B}" type="slidenum">
              <a:rPr lang="fa-IR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6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11AD-9FAC-4F62-8238-734D33B2297C}" type="datetimeFigureOut">
              <a:rPr lang="fa-IR" smtClean="0"/>
              <a:t>1439/10/17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6209-6D62-4B4B-BD44-76C94BD5CA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91924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F7B59A-5C0D-46DF-A899-59889DC21A1F}" type="slidenum">
              <a:rPr lang="fa-IR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28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99008B-EAAB-41FC-A21C-B9D0F465424C}" type="slidenum">
              <a:rPr lang="fa-IR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636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92633" y="685805"/>
            <a:ext cx="2362200" cy="5440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06033" y="685805"/>
            <a:ext cx="6883400" cy="5440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EA3F9-9F93-4003-BF62-F63B2AD5514C}" type="slidenum">
              <a:rPr lang="fa-IR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19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8C24485-A09A-455A-A09F-97C62BA74BDD}" type="datetimeFigureOut">
              <a:rPr lang="fa-IR" smtClean="0">
                <a:solidFill>
                  <a:prstClr val="black"/>
                </a:solidFill>
              </a:rPr>
              <a:pPr/>
              <a:t>1439/10/17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D0D6769-E297-488F-B613-D4C4B4BE4F10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3408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24485-A09A-455A-A09F-97C62BA74BDD}" type="datetimeFigureOut">
              <a:rPr lang="fa-IR" smtClean="0">
                <a:solidFill>
                  <a:prstClr val="black"/>
                </a:solidFill>
              </a:rPr>
              <a:pPr/>
              <a:t>1439/10/17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769-E297-488F-B613-D4C4B4BE4F10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829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24485-A09A-455A-A09F-97C62BA74BDD}" type="datetimeFigureOut">
              <a:rPr lang="fa-IR" smtClean="0">
                <a:solidFill>
                  <a:prstClr val="black"/>
                </a:solidFill>
              </a:rPr>
              <a:pPr/>
              <a:t>1439/10/17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769-E297-488F-B613-D4C4B4BE4F10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624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24485-A09A-455A-A09F-97C62BA74BDD}" type="datetimeFigureOut">
              <a:rPr lang="fa-IR" smtClean="0">
                <a:solidFill>
                  <a:prstClr val="black"/>
                </a:solidFill>
              </a:rPr>
              <a:pPr/>
              <a:t>1439/10/17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769-E297-488F-B613-D4C4B4BE4F10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886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24485-A09A-455A-A09F-97C62BA74BDD}" type="datetimeFigureOut">
              <a:rPr lang="fa-IR" smtClean="0">
                <a:solidFill>
                  <a:prstClr val="black"/>
                </a:solidFill>
              </a:rPr>
              <a:pPr/>
              <a:t>1439/10/17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769-E297-488F-B613-D4C4B4BE4F10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821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24485-A09A-455A-A09F-97C62BA74BDD}" type="datetimeFigureOut">
              <a:rPr lang="fa-IR" smtClean="0">
                <a:solidFill>
                  <a:prstClr val="black"/>
                </a:solidFill>
              </a:rPr>
              <a:pPr/>
              <a:t>1439/10/17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769-E297-488F-B613-D4C4B4BE4F10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7266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24485-A09A-455A-A09F-97C62BA74BDD}" type="datetimeFigureOut">
              <a:rPr lang="fa-IR" smtClean="0">
                <a:solidFill>
                  <a:prstClr val="black"/>
                </a:solidFill>
              </a:rPr>
              <a:pPr/>
              <a:t>1439/10/17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769-E297-488F-B613-D4C4B4BE4F10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79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11AD-9FAC-4F62-8238-734D33B2297C}" type="datetimeFigureOut">
              <a:rPr lang="fa-IR" smtClean="0"/>
              <a:t>1439/10/17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6209-6D62-4B4B-BD44-76C94BD5CA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78018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24485-A09A-455A-A09F-97C62BA74BDD}" type="datetimeFigureOut">
              <a:rPr lang="fa-IR" smtClean="0">
                <a:solidFill>
                  <a:prstClr val="black"/>
                </a:solidFill>
              </a:rPr>
              <a:pPr/>
              <a:t>1439/10/17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769-E297-488F-B613-D4C4B4BE4F10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914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24485-A09A-455A-A09F-97C62BA74BDD}" type="datetimeFigureOut">
              <a:rPr lang="fa-IR" smtClean="0">
                <a:solidFill>
                  <a:prstClr val="black"/>
                </a:solidFill>
              </a:rPr>
              <a:pPr/>
              <a:t>1439/10/17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769-E297-488F-B613-D4C4B4BE4F10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76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24485-A09A-455A-A09F-97C62BA74BDD}" type="datetimeFigureOut">
              <a:rPr lang="fa-IR" smtClean="0">
                <a:solidFill>
                  <a:prstClr val="black"/>
                </a:solidFill>
              </a:rPr>
              <a:pPr/>
              <a:t>1439/10/17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769-E297-488F-B613-D4C4B4BE4F10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07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24485-A09A-455A-A09F-97C62BA74BDD}" type="datetimeFigureOut">
              <a:rPr lang="fa-IR" smtClean="0">
                <a:solidFill>
                  <a:prstClr val="black"/>
                </a:solidFill>
              </a:rPr>
              <a:pPr/>
              <a:t>1439/10/17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769-E297-488F-B613-D4C4B4BE4F10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22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24485-A09A-455A-A09F-97C62BA74BDD}" type="datetimeFigureOut">
              <a:rPr lang="fa-IR" smtClean="0">
                <a:solidFill>
                  <a:prstClr val="black"/>
                </a:solidFill>
              </a:rPr>
              <a:pPr/>
              <a:t>1439/10/17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769-E297-488F-B613-D4C4B4BE4F10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5113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24485-A09A-455A-A09F-97C62BA74BDD}" type="datetimeFigureOut">
              <a:rPr lang="fa-IR" smtClean="0">
                <a:solidFill>
                  <a:prstClr val="black"/>
                </a:solidFill>
              </a:rPr>
              <a:pPr/>
              <a:t>1439/10/17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769-E297-488F-B613-D4C4B4BE4F10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785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24485-A09A-455A-A09F-97C62BA74BDD}" type="datetimeFigureOut">
              <a:rPr lang="fa-IR" smtClean="0">
                <a:solidFill>
                  <a:prstClr val="black"/>
                </a:solidFill>
              </a:rPr>
              <a:pPr/>
              <a:t>1439/10/17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769-E297-488F-B613-D4C4B4BE4F10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941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24485-A09A-455A-A09F-97C62BA74BDD}" type="datetimeFigureOut">
              <a:rPr lang="fa-IR" smtClean="0">
                <a:solidFill>
                  <a:prstClr val="black"/>
                </a:solidFill>
              </a:rPr>
              <a:pPr/>
              <a:t>1439/10/17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769-E297-488F-B613-D4C4B4BE4F10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6330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24485-A09A-455A-A09F-97C62BA74BDD}" type="datetimeFigureOut">
              <a:rPr lang="fa-IR" smtClean="0">
                <a:solidFill>
                  <a:prstClr val="black"/>
                </a:solidFill>
              </a:rPr>
              <a:pPr/>
              <a:t>1439/10/17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769-E297-488F-B613-D4C4B4BE4F10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815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24485-A09A-455A-A09F-97C62BA74BDD}" type="datetimeFigureOut">
              <a:rPr lang="fa-IR" smtClean="0">
                <a:solidFill>
                  <a:prstClr val="black"/>
                </a:solidFill>
              </a:rPr>
              <a:pPr/>
              <a:t>1439/10/17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6769-E297-488F-B613-D4C4B4BE4F10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442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11AD-9FAC-4F62-8238-734D33B2297C}" type="datetimeFigureOut">
              <a:rPr lang="fa-IR" smtClean="0"/>
              <a:t>1439/10/17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6209-6D62-4B4B-BD44-76C94BD5CA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0283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11AD-9FAC-4F62-8238-734D33B2297C}" type="datetimeFigureOut">
              <a:rPr lang="fa-IR" smtClean="0"/>
              <a:t>1439/10/17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6209-6D62-4B4B-BD44-76C94BD5CA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55552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11AD-9FAC-4F62-8238-734D33B2297C}" type="datetimeFigureOut">
              <a:rPr lang="fa-IR" smtClean="0"/>
              <a:t>1439/10/17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6209-6D62-4B4B-BD44-76C94BD5CA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80647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11AD-9FAC-4F62-8238-734D33B2297C}" type="datetimeFigureOut">
              <a:rPr lang="fa-IR" smtClean="0"/>
              <a:t>1439/10/17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6209-6D62-4B4B-BD44-76C94BD5CA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84886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11AD-9FAC-4F62-8238-734D33B2297C}" type="datetimeFigureOut">
              <a:rPr lang="fa-IR" smtClean="0"/>
              <a:t>1439/10/17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6209-6D62-4B4B-BD44-76C94BD5CA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878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11AD-9FAC-4F62-8238-734D33B2297C}" type="datetimeFigureOut">
              <a:rPr lang="fa-IR" smtClean="0"/>
              <a:t>1439/10/17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6209-6D62-4B4B-BD44-76C94BD5CA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19867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411AD-9FAC-4F62-8238-734D33B2297C}" type="datetimeFigureOut">
              <a:rPr lang="fa-IR" smtClean="0"/>
              <a:t>1439/10/17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16209-6D62-4B4B-BD44-76C94BD5CA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5355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06033" y="685800"/>
            <a:ext cx="94488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06033" y="1600205"/>
            <a:ext cx="7010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7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29375"/>
            <a:ext cx="2844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7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29375"/>
            <a:ext cx="3860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7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29375"/>
            <a:ext cx="2844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8F8722-B7C0-454B-8306-A52A09FE073A}" type="slidenum">
              <a:rPr 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0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fontAlgn="base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  <a:cs typeface="Arial" panose="020B0604020202020204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  <a:cs typeface="Arial" panose="020B0604020202020204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  <a:cs typeface="Arial" panose="020B0604020202020204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  <a:cs typeface="Arial" panose="020B0604020202020204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  <a:cs typeface="Arial" panose="020B0604020202020204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  <a:cs typeface="Arial" panose="020B0604020202020204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  <a:cs typeface="Arial" panose="020B0604020202020204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anose="020B0502020202020204" pitchFamily="34" charset="0"/>
          <a:cs typeface="Arial" panose="020B0604020202020204" pitchFamily="34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8C24485-A09A-455A-A09F-97C62BA74BDD}" type="datetimeFigureOut">
              <a:rPr lang="fa-IR" smtClean="0">
                <a:solidFill>
                  <a:prstClr val="black"/>
                </a:solidFill>
              </a:rPr>
              <a:pPr/>
              <a:t>1439/10/17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D0D6769-E297-488F-B613-D4C4B4BE4F10}" type="slidenum">
              <a:rPr lang="fa-IR" smtClean="0">
                <a:solidFill>
                  <a:prstClr val="black"/>
                </a:solidFill>
              </a:rPr>
              <a:pPr/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1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0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2736"/>
            <a:ext cx="12192000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8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5425" y="4333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وظیفه </a:t>
            </a:r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والدین و </a:t>
            </a:r>
            <a:r>
              <a:rPr lang="fa-IR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متربیان</a:t>
            </a:r>
            <a:r>
              <a:rPr lang="en-US" b="1" dirty="0"/>
              <a:t/>
            </a:r>
            <a:br>
              <a:rPr lang="en-US" b="1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9278" y="1758950"/>
            <a:ext cx="5544237" cy="362557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fa-IR" dirty="0" smtClean="0">
                <a:cs typeface="2  Nikoo" panose="00000400000000000000" pitchFamily="2" charset="-78"/>
              </a:rPr>
              <a:t>امام صادق (ع) </a:t>
            </a:r>
            <a:r>
              <a:rPr lang="fa-IR" dirty="0" err="1" smtClean="0">
                <a:cs typeface="2  Nikoo" panose="00000400000000000000" pitchFamily="2" charset="-78"/>
              </a:rPr>
              <a:t>أَنَّهُ</a:t>
            </a:r>
            <a:r>
              <a:rPr lang="fa-IR" dirty="0" smtClean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قَالَ</a:t>
            </a:r>
            <a:r>
              <a:rPr lang="fa-IR" dirty="0">
                <a:cs typeface="2  Nikoo" panose="00000400000000000000" pitchFamily="2" charset="-78"/>
              </a:rPr>
              <a:t>: </a:t>
            </a:r>
            <a:r>
              <a:rPr lang="fa-IR" dirty="0" err="1">
                <a:cs typeface="2  Nikoo" panose="00000400000000000000" pitchFamily="2" charset="-78"/>
              </a:rPr>
              <a:t>لَمَّا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نَزَلَتْ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هَذِهِ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الْآيَةُ</a:t>
            </a:r>
            <a:r>
              <a:rPr lang="fa-IR" dirty="0">
                <a:cs typeface="2  Nikoo" panose="00000400000000000000" pitchFamily="2" charset="-78"/>
              </a:rPr>
              <a:t>- </a:t>
            </a:r>
            <a:r>
              <a:rPr lang="fa-IR" dirty="0" err="1">
                <a:solidFill>
                  <a:srgbClr val="FF0000"/>
                </a:solidFill>
                <a:cs typeface="2  Nikoo" panose="00000400000000000000" pitchFamily="2" charset="-78"/>
              </a:rPr>
              <a:t>يا</a:t>
            </a:r>
            <a:r>
              <a:rPr lang="fa-IR" dirty="0">
                <a:solidFill>
                  <a:srgbClr val="FF0000"/>
                </a:solidFill>
                <a:cs typeface="2  Nikoo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2  Nikoo" panose="00000400000000000000" pitchFamily="2" charset="-78"/>
              </a:rPr>
              <a:t>أَيُّهَا</a:t>
            </a:r>
            <a:r>
              <a:rPr lang="fa-IR" dirty="0">
                <a:solidFill>
                  <a:srgbClr val="FF0000"/>
                </a:solidFill>
                <a:cs typeface="2  Nikoo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2  Nikoo" panose="00000400000000000000" pitchFamily="2" charset="-78"/>
              </a:rPr>
              <a:t>الَّذِينَ</a:t>
            </a:r>
            <a:r>
              <a:rPr lang="fa-IR" dirty="0">
                <a:solidFill>
                  <a:srgbClr val="FF0000"/>
                </a:solidFill>
                <a:cs typeface="2  Nikoo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2  Nikoo" panose="00000400000000000000" pitchFamily="2" charset="-78"/>
              </a:rPr>
              <a:t>آمَنُوا</a:t>
            </a:r>
            <a:r>
              <a:rPr lang="fa-IR" dirty="0">
                <a:solidFill>
                  <a:srgbClr val="FF0000"/>
                </a:solidFill>
                <a:cs typeface="2  Nikoo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2  Nikoo" panose="00000400000000000000" pitchFamily="2" charset="-78"/>
              </a:rPr>
              <a:t>قُوا</a:t>
            </a:r>
            <a:r>
              <a:rPr lang="fa-IR" dirty="0">
                <a:solidFill>
                  <a:srgbClr val="FF0000"/>
                </a:solidFill>
                <a:cs typeface="2  Nikoo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2  Nikoo" panose="00000400000000000000" pitchFamily="2" charset="-78"/>
              </a:rPr>
              <a:t>أَنْفُسَكُمْ</a:t>
            </a:r>
            <a:r>
              <a:rPr lang="fa-IR" dirty="0">
                <a:solidFill>
                  <a:srgbClr val="FF0000"/>
                </a:solidFill>
                <a:cs typeface="2  Nikoo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2  Nikoo" panose="00000400000000000000" pitchFamily="2" charset="-78"/>
              </a:rPr>
              <a:t>وَ</a:t>
            </a:r>
            <a:r>
              <a:rPr lang="fa-IR" dirty="0">
                <a:solidFill>
                  <a:srgbClr val="FF0000"/>
                </a:solidFill>
                <a:cs typeface="2  Nikoo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2  Nikoo" panose="00000400000000000000" pitchFamily="2" charset="-78"/>
              </a:rPr>
              <a:t>أَهْلِيكُمْ</a:t>
            </a:r>
            <a:r>
              <a:rPr lang="fa-IR" dirty="0">
                <a:solidFill>
                  <a:srgbClr val="FF0000"/>
                </a:solidFill>
                <a:cs typeface="2  Nikoo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2  Nikoo" panose="00000400000000000000" pitchFamily="2" charset="-78"/>
              </a:rPr>
              <a:t>ناراً</a:t>
            </a:r>
            <a:r>
              <a:rPr lang="fa-IR" dirty="0">
                <a:solidFill>
                  <a:srgbClr val="FF0000"/>
                </a:solidFill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قَالَ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النَّاسُ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يَا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رَسُولَ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اللَّهِ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كَيْفَ</a:t>
            </a:r>
            <a:r>
              <a:rPr lang="fa-IR" dirty="0">
                <a:cs typeface="2  Nikoo" panose="00000400000000000000" pitchFamily="2" charset="-78"/>
              </a:rPr>
              <a:t>‏ </a:t>
            </a:r>
            <a:r>
              <a:rPr lang="fa-IR" dirty="0" err="1">
                <a:cs typeface="2  Nikoo" panose="00000400000000000000" pitchFamily="2" charset="-78"/>
              </a:rPr>
              <a:t>نَقِي</a:t>
            </a:r>
            <a:r>
              <a:rPr lang="fa-IR" dirty="0">
                <a:cs typeface="2  Nikoo" panose="00000400000000000000" pitchFamily="2" charset="-78"/>
              </a:rPr>
              <a:t>‏ </a:t>
            </a:r>
            <a:r>
              <a:rPr lang="fa-IR" dirty="0" err="1">
                <a:cs typeface="2  Nikoo" panose="00000400000000000000" pitchFamily="2" charset="-78"/>
              </a:rPr>
              <a:t>أَنْفُسَنَا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وَ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أَهْلِينَا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قَالَ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اعْمَلُوا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الْخَيْرَ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وَ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ذَكِّرُوا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بِهِ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أَهْلِيكُمْ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فَأَدِّبُوهُمْ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عَلَى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>
                <a:cs typeface="2  Nikoo" panose="00000400000000000000" pitchFamily="2" charset="-78"/>
              </a:rPr>
              <a:t>طَاعَةِ</a:t>
            </a:r>
            <a:r>
              <a:rPr lang="fa-IR" dirty="0">
                <a:cs typeface="2  Nikoo" panose="00000400000000000000" pitchFamily="2" charset="-78"/>
              </a:rPr>
              <a:t> </a:t>
            </a:r>
            <a:r>
              <a:rPr lang="fa-IR" dirty="0" err="1" smtClean="0">
                <a:cs typeface="2  Nikoo" panose="00000400000000000000" pitchFamily="2" charset="-78"/>
              </a:rPr>
              <a:t>اللَّهِ</a:t>
            </a:r>
            <a:r>
              <a:rPr lang="fa-IR" dirty="0" smtClean="0">
                <a:solidFill>
                  <a:srgbClr val="00B0F0"/>
                </a:solidFill>
                <a:cs typeface="2  Nikoo" panose="00000400000000000000" pitchFamily="2" charset="-78"/>
              </a:rPr>
              <a:t> </a:t>
            </a:r>
            <a:endParaRPr lang="fa-IR" dirty="0">
              <a:solidFill>
                <a:srgbClr val="00B0F0"/>
              </a:solidFill>
              <a:cs typeface="2  Nikoo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368" y="1758950"/>
            <a:ext cx="3287378" cy="2609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08160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وای بر والدین آخر </a:t>
            </a:r>
            <a:r>
              <a:rPr lang="fa-IR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الزمان</a:t>
            </a:r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فقط به فکر درهم و دینار </a:t>
            </a:r>
            <a:r>
              <a:rPr lang="fa-IR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فرزندانشان</a:t>
            </a:r>
            <a:r>
              <a:rPr lang="fa-I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هستند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301" y="1796129"/>
            <a:ext cx="8601075" cy="4351338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fa-IR" dirty="0" smtClean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رُوِيَ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عَنِ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النَّبِيِّ</a:t>
            </a:r>
            <a:r>
              <a:rPr lang="fa-IR" dirty="0">
                <a:cs typeface="B Mitra" panose="00000400000000000000" pitchFamily="2" charset="-78"/>
              </a:rPr>
              <a:t> صلی الله علیه </a:t>
            </a:r>
            <a:r>
              <a:rPr lang="fa-IR" dirty="0" err="1">
                <a:cs typeface="B Mitra" panose="00000400000000000000" pitchFamily="2" charset="-78"/>
              </a:rPr>
              <a:t>وآله</a:t>
            </a:r>
            <a:r>
              <a:rPr lang="fa-IR" dirty="0">
                <a:cs typeface="B Mitra" panose="00000400000000000000" pitchFamily="2" charset="-78"/>
              </a:rPr>
              <a:t>‏ </a:t>
            </a:r>
            <a:r>
              <a:rPr lang="fa-IR" dirty="0" err="1">
                <a:cs typeface="B Mitra" panose="00000400000000000000" pitchFamily="2" charset="-78"/>
              </a:rPr>
              <a:t>أَنَّهُ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نَظَرَ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إِلَى</a:t>
            </a:r>
            <a:r>
              <a:rPr lang="fa-IR" dirty="0">
                <a:cs typeface="B Mitra" panose="00000400000000000000" pitchFamily="2" charset="-78"/>
              </a:rPr>
              <a:t>‏ </a:t>
            </a:r>
            <a:r>
              <a:rPr lang="fa-IR" dirty="0" err="1">
                <a:cs typeface="B Mitra" panose="00000400000000000000" pitchFamily="2" charset="-78"/>
              </a:rPr>
              <a:t>بَعْضِ</a:t>
            </a:r>
            <a:r>
              <a:rPr lang="fa-IR" dirty="0">
                <a:cs typeface="B Mitra" panose="00000400000000000000" pitchFamily="2" charset="-78"/>
              </a:rPr>
              <a:t>‏ </a:t>
            </a:r>
            <a:r>
              <a:rPr lang="fa-IR" dirty="0" err="1">
                <a:cs typeface="B Mitra" panose="00000400000000000000" pitchFamily="2" charset="-78"/>
              </a:rPr>
              <a:t>الْأَطْفَالِ</a:t>
            </a:r>
            <a:r>
              <a:rPr lang="fa-IR" dirty="0">
                <a:cs typeface="B Mitra" panose="00000400000000000000" pitchFamily="2" charset="-78"/>
              </a:rPr>
              <a:t>‏ </a:t>
            </a:r>
            <a:r>
              <a:rPr lang="fa-IR" dirty="0" err="1">
                <a:cs typeface="B Mitra" panose="00000400000000000000" pitchFamily="2" charset="-78"/>
              </a:rPr>
              <a:t>فَقَالَ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B Mitra" panose="00000400000000000000" pitchFamily="2" charset="-78"/>
              </a:rPr>
              <a:t>وَيْلٌ</a:t>
            </a:r>
            <a:r>
              <a:rPr lang="fa-IR" dirty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B Mitra" panose="00000400000000000000" pitchFamily="2" charset="-78"/>
              </a:rPr>
              <a:t>لِأَوْلَادِ</a:t>
            </a:r>
            <a:r>
              <a:rPr lang="fa-IR" dirty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B Mitra" panose="00000400000000000000" pitchFamily="2" charset="-78"/>
              </a:rPr>
              <a:t>آخِرِ</a:t>
            </a:r>
            <a:r>
              <a:rPr lang="fa-IR" dirty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B Mitra" panose="00000400000000000000" pitchFamily="2" charset="-78"/>
              </a:rPr>
              <a:t>الزَّمَانِ</a:t>
            </a:r>
            <a:r>
              <a:rPr lang="fa-IR" dirty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B Mitra" panose="00000400000000000000" pitchFamily="2" charset="-78"/>
              </a:rPr>
              <a:t>مِنْ</a:t>
            </a:r>
            <a:r>
              <a:rPr lang="fa-IR" dirty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B Mitra" panose="00000400000000000000" pitchFamily="2" charset="-78"/>
              </a:rPr>
              <a:t>آبَائِهِمْ</a:t>
            </a:r>
            <a:r>
              <a:rPr lang="fa-IR" dirty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فَقِيلَ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يَا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رَسُولَ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اللَّهِ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مِنْ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آبَائِهِمُ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الْمُشْرِكِينَ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فَقَالَ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لَا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مِنْ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آبَائِهِمُ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الْمُؤْمِنِينَ</a:t>
            </a:r>
            <a:r>
              <a:rPr lang="fa-IR" dirty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r>
              <a:rPr lang="fa-IR" b="1" dirty="0" err="1">
                <a:solidFill>
                  <a:srgbClr val="FF0000"/>
                </a:solidFill>
                <a:cs typeface="B Mitra" panose="00000400000000000000" pitchFamily="2" charset="-78"/>
              </a:rPr>
              <a:t>لَا</a:t>
            </a:r>
            <a:r>
              <a:rPr lang="fa-IR" b="1" dirty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r>
              <a:rPr lang="fa-IR" b="1" dirty="0" err="1">
                <a:solidFill>
                  <a:srgbClr val="FF0000"/>
                </a:solidFill>
                <a:cs typeface="B Mitra" panose="00000400000000000000" pitchFamily="2" charset="-78"/>
              </a:rPr>
              <a:t>يُعَلِّمُونَهُمْ</a:t>
            </a:r>
            <a:r>
              <a:rPr lang="fa-IR" b="1" dirty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r>
              <a:rPr lang="fa-IR" b="1" dirty="0" err="1">
                <a:solidFill>
                  <a:srgbClr val="FF0000"/>
                </a:solidFill>
                <a:cs typeface="B Mitra" panose="00000400000000000000" pitchFamily="2" charset="-78"/>
              </a:rPr>
              <a:t>شَيْئاً</a:t>
            </a:r>
            <a:r>
              <a:rPr lang="fa-IR" b="1" dirty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r>
              <a:rPr lang="fa-IR" b="1" dirty="0" err="1">
                <a:solidFill>
                  <a:srgbClr val="FF0000"/>
                </a:solidFill>
                <a:cs typeface="B Mitra" panose="00000400000000000000" pitchFamily="2" charset="-78"/>
              </a:rPr>
              <a:t>مِنَ</a:t>
            </a:r>
            <a:r>
              <a:rPr lang="fa-IR" b="1" dirty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r>
              <a:rPr lang="fa-IR" b="1" dirty="0" err="1">
                <a:solidFill>
                  <a:srgbClr val="FF0000"/>
                </a:solidFill>
                <a:cs typeface="B Mitra" panose="00000400000000000000" pitchFamily="2" charset="-78"/>
              </a:rPr>
              <a:t>الْفَرَائِضِ</a:t>
            </a:r>
            <a:r>
              <a:rPr lang="fa-IR" dirty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وَ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إِذَا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تَعَلَّمُوا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أَوْلَادُهُمْ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مَنَعُوهُمْ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وَ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رَضُوا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عَنْهُمْ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بِعَرَضٍ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يَسِيرٍ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مِنَ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الدُّنْيَا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فَأَنَا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مِنْهُمْ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بَرِي‏ءٌ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وَ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هُمْ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مِنِّي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بِرَاءٌ</a:t>
            </a:r>
            <a:r>
              <a:rPr lang="fa-IR" dirty="0" smtClean="0">
                <a:cs typeface="B Mitra" panose="00000400000000000000" pitchFamily="2" charset="-78"/>
              </a:rPr>
              <a:t>. </a:t>
            </a:r>
            <a:r>
              <a:rPr lang="fa-IR" dirty="0" err="1" smtClean="0">
                <a:cs typeface="B Mitra" panose="00000400000000000000" pitchFamily="2" charset="-78"/>
              </a:rPr>
              <a:t>بروجرودی</a:t>
            </a:r>
            <a:r>
              <a:rPr lang="fa-IR" dirty="0" smtClean="0">
                <a:cs typeface="B Mitra" panose="00000400000000000000" pitchFamily="2" charset="-78"/>
              </a:rPr>
              <a:t> ،جامع </a:t>
            </a:r>
            <a:r>
              <a:rPr lang="fa-IR" dirty="0" err="1">
                <a:cs typeface="B Mitra" panose="00000400000000000000" pitchFamily="2" charset="-78"/>
              </a:rPr>
              <a:t>الاخبار</a:t>
            </a:r>
            <a:r>
              <a:rPr lang="fa-IR" dirty="0">
                <a:cs typeface="B Mitra" panose="00000400000000000000" pitchFamily="2" charset="-78"/>
              </a:rPr>
              <a:t> / </a:t>
            </a:r>
            <a:r>
              <a:rPr lang="fa-IR" dirty="0" smtClean="0">
                <a:cs typeface="B Mitra" panose="00000400000000000000" pitchFamily="2" charset="-78"/>
              </a:rPr>
              <a:t>ص106.</a:t>
            </a:r>
          </a:p>
          <a:p>
            <a:pPr algn="just">
              <a:lnSpc>
                <a:spcPct val="150000"/>
              </a:lnSpc>
            </a:pPr>
            <a:r>
              <a:rPr lang="fa-IR" dirty="0">
                <a:cs typeface="B Mitra" panose="00000400000000000000" pitchFamily="2" charset="-78"/>
              </a:rPr>
              <a:t>پیامبر(ص</a:t>
            </a:r>
            <a:r>
              <a:rPr lang="fa-IR" dirty="0" smtClean="0">
                <a:cs typeface="B Mitra" panose="00000400000000000000" pitchFamily="2" charset="-78"/>
              </a:rPr>
              <a:t>) </a:t>
            </a:r>
            <a:r>
              <a:rPr lang="fa-IR" dirty="0" err="1" smtClean="0">
                <a:cs typeface="B Mitra" panose="00000400000000000000" pitchFamily="2" charset="-78"/>
              </a:rPr>
              <a:t>ادّبوا</a:t>
            </a:r>
            <a:r>
              <a:rPr lang="fa-IR" dirty="0" smtClean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اولادکم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فانکم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 smtClean="0">
                <a:cs typeface="B Mitra" panose="00000400000000000000" pitchFamily="2" charset="-78"/>
              </a:rPr>
              <a:t>مسئولون</a:t>
            </a:r>
            <a:r>
              <a:rPr lang="fa-IR" dirty="0" smtClean="0">
                <a:cs typeface="B Mitra" panose="00000400000000000000" pitchFamily="2" charset="-78"/>
              </a:rPr>
              <a:t>.</a:t>
            </a:r>
            <a:endParaRPr lang="fa-IR" dirty="0">
              <a:cs typeface="B Mitra" panose="00000400000000000000" pitchFamily="2" charset="-78"/>
            </a:endParaRPr>
          </a:p>
          <a:p>
            <a:pPr algn="just">
              <a:lnSpc>
                <a:spcPct val="150000"/>
              </a:lnSpc>
            </a:pPr>
            <a:r>
              <a:rPr lang="fa-IR" dirty="0">
                <a:cs typeface="B Mitra" panose="00000400000000000000" pitchFamily="2" charset="-78"/>
              </a:rPr>
              <a:t>امیرالمومنین(ع) می فرماید</a:t>
            </a:r>
            <a:r>
              <a:rPr lang="fa-IR" dirty="0" smtClean="0">
                <a:cs typeface="B Mitra" panose="00000400000000000000" pitchFamily="2" charset="-78"/>
              </a:rPr>
              <a:t>: </a:t>
            </a:r>
            <a:r>
              <a:rPr lang="fa-IR" dirty="0" err="1" smtClean="0">
                <a:cs typeface="B Mitra" panose="00000400000000000000" pitchFamily="2" charset="-78"/>
              </a:rPr>
              <a:t>عَلِّمُوا</a:t>
            </a:r>
            <a:r>
              <a:rPr lang="fa-IR" dirty="0" smtClean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صِبْیانَکُمُ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 smtClean="0">
                <a:cs typeface="B Mitra" panose="00000400000000000000" pitchFamily="2" charset="-78"/>
              </a:rPr>
              <a:t>الصَّلاةَ</a:t>
            </a:r>
            <a:r>
              <a:rPr lang="fa-IR" dirty="0" smtClean="0">
                <a:cs typeface="B Mitra" panose="00000400000000000000" pitchFamily="2" charset="-78"/>
              </a:rPr>
              <a:t>.</a:t>
            </a:r>
            <a:endParaRPr lang="fa-IR" dirty="0">
              <a:cs typeface="B Mitra" panose="00000400000000000000" pitchFamily="2" charset="-78"/>
            </a:endParaRPr>
          </a:p>
          <a:p>
            <a:pPr algn="just">
              <a:lnSpc>
                <a:spcPct val="150000"/>
              </a:lnSpc>
            </a:pPr>
            <a:endParaRPr lang="fa-IR" dirty="0" smtClean="0">
              <a:cs typeface="B Mitra" panose="00000400000000000000" pitchFamily="2" charset="-78"/>
            </a:endParaRPr>
          </a:p>
          <a:p>
            <a:pPr marL="342900" indent="-342900" algn="just" rtl="0">
              <a:lnSpc>
                <a:spcPct val="100000"/>
              </a:lnSpc>
              <a:spcBef>
                <a:spcPct val="20000"/>
              </a:spcBef>
              <a:defRPr/>
            </a:pPr>
            <a:endParaRPr lang="fa-IR" sz="3200" dirty="0">
              <a:solidFill>
                <a:srgbClr val="00B0F0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fa-IR" dirty="0"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119" y="3971798"/>
            <a:ext cx="3566446" cy="2674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181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6185" y="276780"/>
            <a:ext cx="653415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مهمترین عامل برای </a:t>
            </a:r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بیمه کردن خانواده و فرزندان </a:t>
            </a:r>
            <a:r>
              <a:rPr lang="fa-IR" dirty="0" smtClean="0">
                <a:solidFill>
                  <a:srgbClr val="FF0000"/>
                </a:solidFill>
              </a:rPr>
              <a:t> 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8624"/>
            <a:ext cx="8717372" cy="3284383"/>
          </a:xfrm>
        </p:spPr>
        <p:txBody>
          <a:bodyPr>
            <a:normAutofit/>
          </a:bodyPr>
          <a:lstStyle/>
          <a:p>
            <a:pPr marL="0" marR="45720" lvl="0" indent="0" algn="justLow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0BD0D9"/>
              </a:buClr>
              <a:buSzPct val="95000"/>
              <a:buNone/>
              <a:tabLst>
                <a:tab pos="123825" algn="l"/>
              </a:tabLst>
            </a:pPr>
            <a:r>
              <a:rPr lang="fa-IR" b="1" dirty="0" err="1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إسْتَعِينُوا</a:t>
            </a:r>
            <a:r>
              <a:rPr lang="fa-IR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 </a:t>
            </a:r>
            <a:r>
              <a:rPr lang="fa-IR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بِالصَّبْرِ</a:t>
            </a:r>
            <a:r>
              <a:rPr lang="fa-IR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 </a:t>
            </a:r>
            <a:r>
              <a:rPr lang="fa-IR" sz="4000" b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وَ</a:t>
            </a:r>
            <a:r>
              <a:rPr lang="fa-IR" sz="40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 </a:t>
            </a:r>
            <a:r>
              <a:rPr lang="fa-IR" sz="4000" b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الصَّلاة</a:t>
            </a:r>
            <a:r>
              <a:rPr lang="fa-IR" sz="40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 </a:t>
            </a:r>
            <a:r>
              <a:rPr lang="fa-IR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. </a:t>
            </a:r>
            <a:r>
              <a:rPr lang="fa-IR" dirty="0">
                <a:solidFill>
                  <a:srgbClr val="FF000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( بقره / 43 و 153 ) </a:t>
            </a:r>
          </a:p>
          <a:p>
            <a:pPr marL="0" marR="45720" lvl="0" indent="0" algn="justLow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0BD0D9"/>
              </a:buClr>
              <a:buSzPct val="95000"/>
              <a:buNone/>
              <a:tabLst>
                <a:tab pos="123825" algn="l"/>
              </a:tabLst>
            </a:pPr>
            <a:r>
              <a:rPr lang="fa-IR" sz="2400" b="1" dirty="0" err="1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اى</a:t>
            </a:r>
            <a:r>
              <a:rPr lang="fa-IR" sz="2400" b="1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 </a:t>
            </a:r>
            <a:r>
              <a:rPr lang="fa-IR" sz="2400" b="1" dirty="0" err="1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كسانى</a:t>
            </a:r>
            <a:r>
              <a:rPr lang="fa-IR" sz="2400" b="1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 </a:t>
            </a:r>
            <a:r>
              <a:rPr lang="fa-IR" sz="2400" b="1" dirty="0" err="1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كه</a:t>
            </a:r>
            <a:r>
              <a:rPr lang="fa-IR" sz="2400" b="1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 </a:t>
            </a:r>
            <a:r>
              <a:rPr lang="fa-IR" sz="2400" b="1" dirty="0" err="1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ايمان</a:t>
            </a:r>
            <a:r>
              <a:rPr lang="fa-IR" sz="2400" b="1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 </a:t>
            </a:r>
            <a:r>
              <a:rPr lang="fa-IR" sz="2400" b="1" dirty="0" err="1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آورده‏ايد</a:t>
            </a:r>
            <a:r>
              <a:rPr lang="fa-IR" sz="2400" b="1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! از صبر و نماز [در همه امور </a:t>
            </a:r>
            <a:r>
              <a:rPr lang="fa-IR" sz="2400" b="1" dirty="0" err="1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زندگى</a:t>
            </a:r>
            <a:r>
              <a:rPr lang="fa-IR" sz="2400" b="1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‏] </a:t>
            </a:r>
            <a:r>
              <a:rPr lang="fa-IR" sz="2400" b="1" dirty="0" err="1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يارى</a:t>
            </a:r>
            <a:r>
              <a:rPr lang="fa-IR" sz="2400" b="1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 </a:t>
            </a:r>
            <a:r>
              <a:rPr lang="fa-IR" sz="2400" b="1" dirty="0" err="1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جوييد</a:t>
            </a:r>
            <a:r>
              <a:rPr lang="fa-IR" sz="2400" b="1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. </a:t>
            </a:r>
          </a:p>
          <a:p>
            <a:pPr marL="0" marR="45720" lvl="0" indent="0" algn="justLow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0BD0D9"/>
              </a:buClr>
              <a:buSzPct val="95000"/>
              <a:buNone/>
              <a:tabLst>
                <a:tab pos="123825" algn="l"/>
              </a:tabLst>
            </a:pPr>
            <a:r>
              <a:rPr lang="fa-IR" sz="2400" b="1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با توجه با آیات و روایات ادعای ما این است که </a:t>
            </a:r>
            <a:r>
              <a:rPr lang="fa-IR" sz="36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نماز </a:t>
            </a:r>
            <a:r>
              <a:rPr lang="fa-IR" sz="3600" b="1" dirty="0" err="1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می‌تواند</a:t>
            </a:r>
            <a:r>
              <a:rPr lang="fa-IR" sz="36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 </a:t>
            </a:r>
            <a:r>
              <a:rPr lang="fa-IR" sz="2400" b="1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خانواده را از </a:t>
            </a:r>
            <a:r>
              <a:rPr lang="fa-IR" sz="2400" b="1" dirty="0" err="1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آسیب‌ها</a:t>
            </a:r>
            <a:r>
              <a:rPr lang="fa-IR" sz="2400" b="1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glow rad="139700">
                    <a:srgbClr val="0F6FC6">
                      <a:satMod val="175000"/>
                      <a:alpha val="40000"/>
                    </a:srgbClr>
                  </a:glow>
                </a:effectLst>
                <a:latin typeface="Arabic Typesetting" pitchFamily="66" charset="-78"/>
                <a:ea typeface="Calibri"/>
                <a:cs typeface="B Mitra" pitchFamily="2" charset="-78"/>
              </a:rPr>
              <a:t> بیمه کند 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989" y="1776589"/>
            <a:ext cx="2448232" cy="3099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2803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98922" y="499013"/>
            <a:ext cx="7315200" cy="1143000"/>
          </a:xfrm>
          <a:noFill/>
        </p:spPr>
        <p:txBody>
          <a:bodyPr anchorCtr="1">
            <a:noAutofit/>
          </a:bodyPr>
          <a:lstStyle/>
          <a:p>
            <a:r>
              <a:rPr lang="fa-IR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چگونه </a:t>
            </a:r>
            <a:r>
              <a:rPr lang="fa-IR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نماز</a:t>
            </a:r>
            <a:r>
              <a:rPr lang="fa-IR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بیمه می کند؟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1497" y="1600205"/>
            <a:ext cx="7345079" cy="5141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نماز مانع </a:t>
            </a:r>
            <a:r>
              <a:rPr lang="fa-IR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از </a:t>
            </a:r>
            <a:r>
              <a:rPr lang="fa-IR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گناه کردن </a:t>
            </a:r>
            <a:endParaRPr lang="fa-IR" sz="3200" b="1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  <a:p>
            <a:pPr marL="0" indent="0">
              <a:buNone/>
            </a:pPr>
            <a:endParaRPr lang="fa-IR" sz="3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  <a:p>
            <a:pPr marL="0" indent="0">
              <a:buNone/>
            </a:pPr>
            <a:endParaRPr lang="fa-IR" sz="3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  <a:p>
            <a:pPr marL="0" indent="0">
              <a:buNone/>
            </a:pPr>
            <a:r>
              <a:rPr lang="fa-IR" sz="32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أَقِمِ</a:t>
            </a:r>
            <a:r>
              <a:rPr lang="fa-IR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fa-IR" sz="3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الصَّلاةَ</a:t>
            </a:r>
            <a:r>
              <a:rPr lang="fa-IR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fa-IR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إِنَّ</a:t>
            </a:r>
            <a:r>
              <a:rPr lang="fa-IR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fa-IR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الصَّلاةَ</a:t>
            </a:r>
            <a:r>
              <a:rPr lang="fa-IR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fa-IR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تَنْهى</a:t>
            </a:r>
            <a:r>
              <a:rPr lang="fa-IR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‏ </a:t>
            </a:r>
            <a:r>
              <a:rPr lang="fa-IR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عَنِ</a:t>
            </a:r>
            <a:r>
              <a:rPr lang="fa-IR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fa-IR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الْفَحْشاءِ</a:t>
            </a:r>
            <a:r>
              <a:rPr lang="fa-IR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fa-IR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وَ</a:t>
            </a:r>
            <a:r>
              <a:rPr lang="fa-IR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fa-IR" sz="3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الْمُنْكَرِ</a:t>
            </a:r>
            <a:endParaRPr lang="fa-IR" sz="3200" b="1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  <a:p>
            <a:pPr marL="0" indent="0">
              <a:buNone/>
            </a:pPr>
            <a:endParaRPr lang="fa-IR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  <a:p>
            <a:pPr marL="0" indent="0">
              <a:buNone/>
            </a:pPr>
            <a:endParaRPr lang="fa-IR" sz="32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  <a:p>
            <a:pPr marL="0" indent="0">
              <a:buNone/>
            </a:pPr>
            <a:r>
              <a:rPr lang="fa-IR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جوانی از انصار </a:t>
            </a:r>
            <a:r>
              <a:rPr lang="fa-IR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اهل نماز جماعت </a:t>
            </a:r>
            <a:r>
              <a:rPr lang="fa-IR" sz="32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بود.</a:t>
            </a:r>
          </a:p>
        </p:txBody>
      </p:sp>
      <p:pic>
        <p:nvPicPr>
          <p:cNvPr id="628740" name="Picture 4" descr="BD21427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1341438"/>
            <a:ext cx="571500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30437">
            <a:off x="667690" y="1729903"/>
            <a:ext cx="4050272" cy="3033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559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8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8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8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8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8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8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8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8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8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8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8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28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287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جلوگیری از آسیب های اجتماعی و ...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5690937" cy="266616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a-IR" sz="4000" dirty="0" smtClean="0">
                <a:solidFill>
                  <a:srgbClr val="00B0F0"/>
                </a:solidFill>
              </a:rPr>
              <a:t>طبق آمار:</a:t>
            </a:r>
          </a:p>
          <a:p>
            <a:r>
              <a:rPr lang="fa-IR" sz="4000" dirty="0" smtClean="0">
                <a:solidFill>
                  <a:srgbClr val="00B0F0"/>
                </a:solidFill>
              </a:rPr>
              <a:t>اکثر </a:t>
            </a:r>
            <a:r>
              <a:rPr lang="fa-IR" sz="4000" dirty="0" smtClean="0">
                <a:solidFill>
                  <a:srgbClr val="FF0000"/>
                </a:solidFill>
              </a:rPr>
              <a:t>زندانی ها </a:t>
            </a:r>
            <a:r>
              <a:rPr lang="fa-IR" sz="4000" dirty="0" smtClean="0">
                <a:solidFill>
                  <a:srgbClr val="00B0F0"/>
                </a:solidFill>
              </a:rPr>
              <a:t>اهل نماز نیستند . </a:t>
            </a:r>
            <a:endParaRPr lang="en-US" sz="4000" dirty="0"/>
          </a:p>
          <a:p>
            <a:r>
              <a:rPr lang="fa-IR" sz="4000" dirty="0" smtClean="0">
                <a:solidFill>
                  <a:srgbClr val="00B0F0"/>
                </a:solidFill>
              </a:rPr>
              <a:t>در زندانی </a:t>
            </a:r>
            <a:r>
              <a:rPr lang="fa-IR" sz="4000" dirty="0" smtClean="0">
                <a:solidFill>
                  <a:srgbClr val="FF0000"/>
                </a:solidFill>
              </a:rPr>
              <a:t>3000</a:t>
            </a:r>
            <a:r>
              <a:rPr lang="fa-IR" sz="4000" dirty="0" smtClean="0">
                <a:solidFill>
                  <a:srgbClr val="00B0F0"/>
                </a:solidFill>
              </a:rPr>
              <a:t> هزار زندانی که غالبا اهل </a:t>
            </a:r>
            <a:r>
              <a:rPr lang="fa-IR" sz="4000" dirty="0" err="1" smtClean="0">
                <a:solidFill>
                  <a:srgbClr val="00B0F0"/>
                </a:solidFill>
              </a:rPr>
              <a:t>نمازنبودند</a:t>
            </a:r>
            <a:r>
              <a:rPr lang="fa-IR" sz="4000" dirty="0" smtClean="0">
                <a:solidFill>
                  <a:srgbClr val="00B0F0"/>
                </a:solidFill>
              </a:rPr>
              <a:t>. </a:t>
            </a:r>
          </a:p>
          <a:p>
            <a:endParaRPr lang="fa-IR" sz="4000" dirty="0">
              <a:solidFill>
                <a:srgbClr val="00B0F0"/>
              </a:solidFill>
            </a:endParaRPr>
          </a:p>
        </p:txBody>
      </p:sp>
      <p:pic>
        <p:nvPicPr>
          <p:cNvPr id="4" name="تصوی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05" y="1891380"/>
            <a:ext cx="4754806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155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نماز باعث دوری </a:t>
            </a:r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شیطان</a:t>
            </a:r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و مایه عاقبت به خیری </a:t>
            </a:r>
            <a:r>
              <a:rPr lang="fa-IR" b="1" dirty="0" smtClean="0">
                <a:solidFill>
                  <a:srgbClr val="00B0F0"/>
                </a:solidFill>
              </a:rPr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688"/>
            <a:ext cx="8203636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fa-IR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حضور</a:t>
            </a:r>
            <a:r>
              <a:rPr lang="fa-IR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 شیطان </a:t>
            </a:r>
            <a:r>
              <a:rPr lang="fa-IR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در هنگام مرگ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a-IR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 </a:t>
            </a:r>
            <a:r>
              <a:rPr lang="fa-IR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. موفقیت </a:t>
            </a:r>
            <a:r>
              <a:rPr lang="fa-IR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شیطان</a:t>
            </a:r>
            <a:r>
              <a:rPr lang="fa-IR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 در بعضی موارد مثل شاگرد </a:t>
            </a:r>
            <a:r>
              <a:rPr lang="fa-IR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فضیل</a:t>
            </a:r>
            <a:r>
              <a:rPr lang="fa-IR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 </a:t>
            </a:r>
            <a:r>
              <a:rPr lang="fa-IR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عیاض</a:t>
            </a:r>
            <a:r>
              <a:rPr lang="fa-IR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 و ... </a:t>
            </a:r>
            <a:endParaRPr lang="en-US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</a:endParaRPr>
          </a:p>
          <a:p>
            <a:pPr>
              <a:lnSpc>
                <a:spcPct val="200000"/>
              </a:lnSpc>
            </a:pPr>
            <a:r>
              <a:rPr lang="fa-IR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آنچه انسان را مجهز می کند که با ایمان از دنیا برود محافظت بر</a:t>
            </a:r>
            <a:r>
              <a:rPr lang="fa-IR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 نماز </a:t>
            </a:r>
            <a:r>
              <a:rPr lang="fa-IR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است</a:t>
            </a:r>
          </a:p>
          <a:p>
            <a:pPr>
              <a:lnSpc>
                <a:spcPct val="200000"/>
              </a:lnSpc>
            </a:pPr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امام صادق(ع) می </a:t>
            </a:r>
            <a:r>
              <a:rPr lang="fa-IR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فرمایند:”ملک</a:t>
            </a:r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 </a:t>
            </a:r>
            <a:r>
              <a:rPr lang="fa-IR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الموت</a:t>
            </a:r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 در هنگام مردن، شیطان را از محافظ بر نماز دور می کند </a:t>
            </a:r>
            <a:r>
              <a:rPr lang="fa-IR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.</a:t>
            </a:r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 شهادت به یگانگی خدا و </a:t>
            </a:r>
            <a:r>
              <a:rPr lang="fa-IR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نبوت</a:t>
            </a:r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 </a:t>
            </a:r>
            <a:r>
              <a:rPr lang="fa-IR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پیامبرش</a:t>
            </a:r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 را در آن هنگامه بزرگ به او تلقین می نماید</a:t>
            </a:r>
            <a:r>
              <a:rPr lang="fa-IR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.</a:t>
            </a:r>
            <a:r>
              <a:rPr lang="fa-IR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00322">
            <a:off x="8712638" y="2267978"/>
            <a:ext cx="3209333" cy="22344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37068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نماز باعث دوری </a:t>
            </a:r>
            <a:r>
              <a:rPr lang="fa-I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شیطان</a:t>
            </a:r>
            <a:r>
              <a:rPr lang="fa-I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و مایه عاقبت به خیری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4182" y="2434311"/>
            <a:ext cx="7268496" cy="3188827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fa-IR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پیامبر </a:t>
            </a:r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اکرم(ص) فرمودند:  “</a:t>
            </a:r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شیطان</a:t>
            </a:r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 </a:t>
            </a:r>
            <a:r>
              <a:rPr lang="fa-IR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تازمانی</a:t>
            </a:r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 که مؤمن بر </a:t>
            </a:r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نمازهای پنج گانه </a:t>
            </a:r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در وقت آن </a:t>
            </a:r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محافظت کند</a:t>
            </a:r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، پیوسته از او در هراس است؛ پس چون آنها را ضایع نمود بر وی </a:t>
            </a:r>
            <a:r>
              <a:rPr lang="fa-IR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جرأت</a:t>
            </a:r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 پیدا کرده و را در گناهان بزرگ می </a:t>
            </a:r>
            <a:r>
              <a:rPr lang="fa-IR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اندازد.</a:t>
            </a:r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5330">
            <a:off x="962039" y="1728456"/>
            <a:ext cx="2919105" cy="3711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608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fa-IR" b="1" spc="5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رسیدن به </a:t>
            </a:r>
            <a:r>
              <a:rPr lang="fa-IR" b="1" spc="5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سعادت </a:t>
            </a:r>
            <a:r>
              <a:rPr lang="fa-IR" b="1" spc="5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و </a:t>
            </a:r>
            <a:r>
              <a:rPr lang="fa-IR" b="1" spc="5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خوشبختی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922639" y="217334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هدف انسان رسیدن به سعادت است 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 راه سعادت را خداوند به انسان نشان می دهد.</a:t>
            </a:r>
          </a:p>
          <a:p>
            <a:pPr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خدای متعالی که انسان را </a:t>
            </a:r>
            <a:r>
              <a:rPr lang="fa-IR" dirty="0" err="1">
                <a:cs typeface="B Nazanin" panose="00000400000000000000" pitchFamily="2" charset="-78"/>
              </a:rPr>
              <a:t>افریده</a:t>
            </a:r>
            <a:r>
              <a:rPr lang="fa-IR" dirty="0">
                <a:cs typeface="B Nazanin" panose="00000400000000000000" pitchFamily="2" charset="-78"/>
              </a:rPr>
              <a:t> است راه رسیدن </a:t>
            </a:r>
            <a:endParaRPr lang="fa-IR" dirty="0" smtClean="0">
              <a:cs typeface="B Nazanin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cs typeface="B Nazanin" panose="00000400000000000000" pitchFamily="2" charset="-78"/>
              </a:rPr>
              <a:t>به </a:t>
            </a:r>
            <a:r>
              <a:rPr lang="fa-IR" dirty="0" err="1">
                <a:cs typeface="B Nazanin" panose="00000400000000000000" pitchFamily="2" charset="-78"/>
              </a:rPr>
              <a:t>سعادتش</a:t>
            </a:r>
            <a:r>
              <a:rPr lang="fa-IR" dirty="0">
                <a:cs typeface="B Nazanin" panose="00000400000000000000" pitchFamily="2" charset="-78"/>
              </a:rPr>
              <a:t> را هم خیلی خوب می داند ( تمثیل مثل سازنده دستگاه ) </a:t>
            </a:r>
            <a:endParaRPr lang="en-US" dirty="0">
              <a:cs typeface="B Nazanin" panose="00000400000000000000" pitchFamily="2" charset="-78"/>
            </a:endParaRPr>
          </a:p>
          <a:p>
            <a:pPr>
              <a:lnSpc>
                <a:spcPct val="150000"/>
              </a:lnSpc>
            </a:pPr>
            <a:endParaRPr lang="fa-IR" dirty="0" smtClean="0">
              <a:cs typeface="B Nazanin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a-IR" b="1" dirty="0" smtClean="0">
                <a:cs typeface="B Nazanin" panose="00000400000000000000" pitchFamily="2" charset="-78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130" y="631950"/>
            <a:ext cx="2770895" cy="4249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358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b="1" spc="5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رسیدن به </a:t>
            </a:r>
            <a:r>
              <a:rPr lang="fa-IR" b="1" spc="5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فلاح</a:t>
            </a:r>
            <a:r>
              <a:rPr lang="fa-IR" b="1" spc="5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و </a:t>
            </a:r>
            <a:r>
              <a:rPr lang="fa-IR" b="1" spc="5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رستگاری</a:t>
            </a:r>
            <a:endParaRPr lang="fa-IR" sz="6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849830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هر </a:t>
            </a:r>
            <a:r>
              <a:rPr lang="fa-IR" sz="2400" dirty="0" err="1">
                <a:cs typeface="B Nazanin" panose="00000400000000000000" pitchFamily="2" charset="-78"/>
              </a:rPr>
              <a:t>انچه</a:t>
            </a:r>
            <a:r>
              <a:rPr lang="fa-IR" sz="2400" dirty="0">
                <a:cs typeface="B Nazanin" panose="00000400000000000000" pitchFamily="2" charset="-78"/>
              </a:rPr>
              <a:t> در کتاب و سنت به آن بیشتر اهمیت داده شده است بیشتر هم در رشد انسان موثر </a:t>
            </a:r>
            <a:r>
              <a:rPr lang="fa-IR" sz="2400" dirty="0" smtClean="0">
                <a:cs typeface="B Nazanin" panose="00000400000000000000" pitchFamily="2" charset="-78"/>
              </a:rPr>
              <a:t>است.</a:t>
            </a:r>
            <a:endParaRPr lang="fa-IR" sz="2400" dirty="0">
              <a:cs typeface="B Nazanin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sz="2400" dirty="0">
                <a:cs typeface="B Nazanin" panose="00000400000000000000" pitchFamily="2" charset="-78"/>
              </a:rPr>
              <a:t> بیشترین چیزی که در روایات ما به آن اهمیت داده شده است نماز است در کتاب </a:t>
            </a:r>
            <a:r>
              <a:rPr lang="fa-IR" sz="2400" dirty="0" err="1">
                <a:cs typeface="B Nazanin" panose="00000400000000000000" pitchFamily="2" charset="-78"/>
              </a:rPr>
              <a:t>مستدرک</a:t>
            </a:r>
            <a:r>
              <a:rPr lang="fa-IR" sz="2400" dirty="0">
                <a:cs typeface="B Nazanin" panose="00000400000000000000" pitchFamily="2" charset="-78"/>
              </a:rPr>
              <a:t> و </a:t>
            </a:r>
            <a:r>
              <a:rPr lang="fa-IR" sz="2400" dirty="0" err="1">
                <a:cs typeface="B Nazanin" panose="00000400000000000000" pitchFamily="2" charset="-78"/>
              </a:rPr>
              <a:t>وسائل</a:t>
            </a: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err="1">
                <a:cs typeface="B Nazanin" panose="00000400000000000000" pitchFamily="2" charset="-78"/>
              </a:rPr>
              <a:t>الشیعه</a:t>
            </a: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>
                <a:solidFill>
                  <a:srgbClr val="FF0000"/>
                </a:solidFill>
                <a:cs typeface="B Nazanin" panose="00000400000000000000" pitchFamily="2" charset="-78"/>
              </a:rPr>
              <a:t>حدود 59000 هزار روایت </a:t>
            </a:r>
            <a:r>
              <a:rPr lang="fa-IR" sz="2400" dirty="0">
                <a:cs typeface="B Nazanin" panose="00000400000000000000" pitchFamily="2" charset="-78"/>
              </a:rPr>
              <a:t>داریم </a:t>
            </a:r>
            <a:r>
              <a:rPr lang="fa-IR" sz="2400" dirty="0">
                <a:solidFill>
                  <a:srgbClr val="FF0000"/>
                </a:solidFill>
                <a:cs typeface="B Nazanin" panose="00000400000000000000" pitchFamily="2" charset="-78"/>
              </a:rPr>
              <a:t>که 19000 </a:t>
            </a:r>
            <a:r>
              <a:rPr lang="fa-IR" sz="2400" dirty="0" err="1">
                <a:solidFill>
                  <a:srgbClr val="FF0000"/>
                </a:solidFill>
                <a:cs typeface="B Nazanin" panose="00000400000000000000" pitchFamily="2" charset="-78"/>
              </a:rPr>
              <a:t>هزارتای</a:t>
            </a:r>
            <a:r>
              <a:rPr lang="fa-IR" sz="2400" dirty="0">
                <a:solidFill>
                  <a:srgbClr val="FF0000"/>
                </a:solidFill>
                <a:cs typeface="B Nazanin" panose="00000400000000000000" pitchFamily="2" charset="-78"/>
              </a:rPr>
              <a:t>  آن ها </a:t>
            </a:r>
            <a:r>
              <a:rPr lang="fa-IR" sz="2400" dirty="0">
                <a:cs typeface="B Nazanin" panose="00000400000000000000" pitchFamily="2" charset="-78"/>
              </a:rPr>
              <a:t>در مورد نماز است </a:t>
            </a:r>
            <a:endParaRPr lang="en-US" sz="2400" dirty="0">
              <a:cs typeface="B Nazanin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sz="2400" dirty="0">
                <a:cs typeface="B Nazanin" panose="00000400000000000000" pitchFamily="2" charset="-78"/>
              </a:rPr>
              <a:t>پس نماز باعث رشد انسان می شود و وقتی انسان رشد کرد به سعادت می </a:t>
            </a:r>
            <a:r>
              <a:rPr lang="fa-IR" sz="2400" dirty="0" smtClean="0">
                <a:cs typeface="B Nazanin" panose="00000400000000000000" pitchFamily="2" charset="-78"/>
              </a:rPr>
              <a:t>رسد.</a:t>
            </a:r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1774">
            <a:off x="9336504" y="365125"/>
            <a:ext cx="2366930" cy="35568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11870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20802" y="2544247"/>
            <a:ext cx="8247771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خانواده و نماز </a:t>
            </a:r>
            <a:endParaRPr lang="fa-IR" sz="22000" dirty="0">
              <a:solidFill>
                <a:srgbClr val="00B0F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02" y="420945"/>
            <a:ext cx="2467187" cy="168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380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a-IR" sz="4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کمک گرفتن از </a:t>
            </a:r>
            <a:r>
              <a:rPr lang="fa-IR" sz="4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نماز</a:t>
            </a:r>
            <a:r>
              <a:rPr lang="fa-IR" sz="4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در </a:t>
            </a:r>
            <a:r>
              <a:rPr lang="fa-IR" sz="4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مشکلات</a:t>
            </a:r>
            <a:r>
              <a:rPr lang="en-US" sz="4800" b="1" dirty="0"/>
              <a:t/>
            </a:r>
            <a:br>
              <a:rPr lang="en-US" sz="4800" b="1" dirty="0"/>
            </a:br>
            <a:endParaRPr lang="fa-IR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2103" y="1498958"/>
            <a:ext cx="7211962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روایت </a:t>
            </a:r>
            <a:r>
              <a:rPr lang="fa-IR" dirty="0">
                <a:cs typeface="B Nazanin" panose="00000400000000000000" pitchFamily="2" charset="-78"/>
              </a:rPr>
              <a:t>شده چون مشکلی برای خانواده رسول خدا(ص) پیش </a:t>
            </a:r>
            <a:r>
              <a:rPr lang="fa-IR" dirty="0" err="1">
                <a:cs typeface="B Nazanin" panose="00000400000000000000" pitchFamily="2" charset="-78"/>
              </a:rPr>
              <a:t>می‎آمد</a:t>
            </a:r>
            <a:r>
              <a:rPr lang="fa-IR" dirty="0">
                <a:cs typeface="B Nazanin" panose="00000400000000000000" pitchFamily="2" charset="-78"/>
              </a:rPr>
              <a:t>، </a:t>
            </a:r>
            <a:r>
              <a:rPr lang="fa-IR" dirty="0" err="1">
                <a:cs typeface="B Nazanin" panose="00000400000000000000" pitchFamily="2" charset="-78"/>
              </a:rPr>
              <a:t>می‎فرمود</a:t>
            </a:r>
            <a:r>
              <a:rPr lang="fa-IR" dirty="0">
                <a:cs typeface="B Nazanin" panose="00000400000000000000" pitchFamily="2" charset="-78"/>
              </a:rPr>
              <a:t>: </a:t>
            </a:r>
            <a:r>
              <a:rPr lang="fa-IR" dirty="0" err="1">
                <a:cs typeface="B Nazanin" panose="00000400000000000000" pitchFamily="2" charset="-78"/>
              </a:rPr>
              <a:t>برخیزید</a:t>
            </a:r>
            <a:r>
              <a:rPr lang="fa-IR" dirty="0">
                <a:cs typeface="B Nazanin" panose="00000400000000000000" pitchFamily="2" charset="-78"/>
              </a:rPr>
              <a:t> نماز بخوانید. بعد </a:t>
            </a:r>
            <a:r>
              <a:rPr lang="fa-IR" dirty="0" err="1" smtClean="0">
                <a:cs typeface="B Nazanin" panose="00000400000000000000" pitchFamily="2" charset="-78"/>
              </a:rPr>
              <a:t>می‌فرمودند</a:t>
            </a:r>
            <a:r>
              <a:rPr lang="fa-IR" dirty="0" smtClean="0">
                <a:cs typeface="B Nazanin" panose="00000400000000000000" pitchFamily="2" charset="-78"/>
              </a:rPr>
              <a:t>: </a:t>
            </a:r>
            <a:r>
              <a:rPr lang="fa-IR" dirty="0">
                <a:cs typeface="B Nazanin" panose="00000400000000000000" pitchFamily="2" charset="-78"/>
              </a:rPr>
              <a:t>خدا </a:t>
            </a:r>
            <a:r>
              <a:rPr lang="fa-IR" dirty="0" err="1">
                <a:cs typeface="B Nazanin" panose="00000400000000000000" pitchFamily="2" charset="-78"/>
              </a:rPr>
              <a:t>این‌گونه</a:t>
            </a:r>
            <a:r>
              <a:rPr lang="fa-IR" dirty="0">
                <a:cs typeface="B Nazanin" panose="00000400000000000000" pitchFamily="2" charset="-78"/>
              </a:rPr>
              <a:t> به من دستور داده است</a:t>
            </a:r>
            <a:r>
              <a:rPr lang="fa-IR" dirty="0" smtClean="0">
                <a:cs typeface="B Nazanin" panose="00000400000000000000" pitchFamily="2" charset="-78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رسول خدا(ص) فرمودند: پیامبران خدا چنان بودند که چون دچار نگرانی </a:t>
            </a:r>
            <a:r>
              <a:rPr lang="fa-IR" dirty="0" err="1">
                <a:cs typeface="B Nazanin" panose="00000400000000000000" pitchFamily="2" charset="-78"/>
              </a:rPr>
              <a:t>می‎شدند</a:t>
            </a:r>
            <a:r>
              <a:rPr lang="fa-IR" dirty="0">
                <a:cs typeface="B Nazanin" panose="00000400000000000000" pitchFamily="2" charset="-78"/>
              </a:rPr>
              <a:t>، به نماز پناه </a:t>
            </a:r>
            <a:r>
              <a:rPr lang="fa-IR" dirty="0" err="1">
                <a:cs typeface="B Nazanin" panose="00000400000000000000" pitchFamily="2" charset="-78"/>
              </a:rPr>
              <a:t>می‎بردند</a:t>
            </a:r>
            <a:r>
              <a:rPr lang="fa-IR" dirty="0">
                <a:cs typeface="B Nazanin" panose="00000400000000000000" pitchFamily="2" charset="-78"/>
              </a:rPr>
              <a:t>».</a:t>
            </a:r>
            <a:endParaRPr lang="en-US" dirty="0">
              <a:cs typeface="B Nazanin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cs typeface="B Nazanin" panose="00000400000000000000" pitchFamily="2" charset="-78"/>
            </a:endParaRPr>
          </a:p>
          <a:p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968" y="683804"/>
            <a:ext cx="2549012" cy="3929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395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sz="6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نماز و کاستن از </a:t>
            </a:r>
            <a:r>
              <a:rPr lang="fa-IR" sz="6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غم</a:t>
            </a:r>
            <a:r>
              <a:rPr lang="fa-IR" sz="6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و </a:t>
            </a:r>
            <a:r>
              <a:rPr lang="fa-IR" sz="67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اندوه</a:t>
            </a:r>
            <a:r>
              <a:rPr lang="fa-IR" b="1" dirty="0" smtClean="0"/>
              <a:t/>
            </a:r>
            <a:br>
              <a:rPr lang="fa-IR" b="1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0749" y="1690688"/>
            <a:ext cx="9182100" cy="4351338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200000"/>
              </a:lnSpc>
            </a:pPr>
            <a:r>
              <a:rPr lang="fa-IR" b="1" dirty="0" smtClean="0">
                <a:cs typeface="B Mitra" panose="00000400000000000000" pitchFamily="2" charset="-78"/>
              </a:rPr>
              <a:t>امام </a:t>
            </a:r>
            <a:r>
              <a:rPr lang="fa-IR" b="1" dirty="0">
                <a:cs typeface="B Mitra" panose="00000400000000000000" pitchFamily="2" charset="-78"/>
              </a:rPr>
              <a:t>صادق(ع) فرمودند: چه مانعی دارد که وقتی برای یکی از شما مشکلی پیش </a:t>
            </a:r>
            <a:r>
              <a:rPr lang="fa-IR" b="1" dirty="0" err="1">
                <a:cs typeface="B Mitra" panose="00000400000000000000" pitchFamily="2" charset="-78"/>
              </a:rPr>
              <a:t>می‎آید</a:t>
            </a:r>
            <a:r>
              <a:rPr lang="fa-IR" b="1" dirty="0">
                <a:cs typeface="B Mitra" panose="00000400000000000000" pitchFamily="2" charset="-78"/>
              </a:rPr>
              <a:t> وضو گرفته و به مسجد رفته و دو رکعت نماز بخواند و از خداوند سبحان </a:t>
            </a:r>
            <a:r>
              <a:rPr lang="fa-IR" b="1" dirty="0" err="1">
                <a:cs typeface="B Mitra" panose="00000400000000000000" pitchFamily="2" charset="-78"/>
              </a:rPr>
              <a:t>حاجتش</a:t>
            </a:r>
            <a:r>
              <a:rPr lang="fa-IR" b="1" dirty="0">
                <a:cs typeface="B Mitra" panose="00000400000000000000" pitchFamily="2" charset="-78"/>
              </a:rPr>
              <a:t> را بطلبد مگر </a:t>
            </a:r>
            <a:r>
              <a:rPr lang="fa-IR" b="1" dirty="0" err="1">
                <a:cs typeface="B Mitra" panose="00000400000000000000" pitchFamily="2" charset="-78"/>
              </a:rPr>
              <a:t>نشنیده‌اید</a:t>
            </a:r>
            <a:r>
              <a:rPr lang="fa-IR" b="1" dirty="0">
                <a:cs typeface="B Mitra" panose="00000400000000000000" pitchFamily="2" charset="-78"/>
              </a:rPr>
              <a:t> که خداوند سبحان فرموده است: «از صبر و نماز کمک بگیرید</a:t>
            </a:r>
            <a:r>
              <a:rPr lang="fa-IR" b="1" dirty="0" smtClean="0">
                <a:cs typeface="B Mitra" panose="00000400000000000000" pitchFamily="2" charset="-78"/>
              </a:rPr>
              <a:t>».</a:t>
            </a:r>
          </a:p>
          <a:p>
            <a:pPr algn="just">
              <a:lnSpc>
                <a:spcPct val="200000"/>
              </a:lnSpc>
            </a:pPr>
            <a:r>
              <a:rPr lang="fa-IR" b="1" dirty="0">
                <a:cs typeface="B Mitra" panose="00000400000000000000" pitchFamily="2" charset="-78"/>
              </a:rPr>
              <a:t>درباره </a:t>
            </a:r>
            <a:r>
              <a:rPr lang="fa-IR" b="1" dirty="0" err="1">
                <a:cs typeface="B Mitra" panose="00000400000000000000" pitchFamily="2" charset="-78"/>
              </a:rPr>
              <a:t>امیرالمؤمنین</a:t>
            </a:r>
            <a:r>
              <a:rPr lang="fa-IR" b="1" dirty="0">
                <a:cs typeface="B Mitra" panose="00000400000000000000" pitchFamily="2" charset="-78"/>
              </a:rPr>
              <a:t>(ع) نیز داریم که در شهادت زهرا(س) تا غم هجوم به او </a:t>
            </a:r>
            <a:r>
              <a:rPr lang="fa-IR" b="1" dirty="0" err="1">
                <a:cs typeface="B Mitra" panose="00000400000000000000" pitchFamily="2" charset="-78"/>
              </a:rPr>
              <a:t>می‎آورد</a:t>
            </a:r>
            <a:r>
              <a:rPr lang="fa-IR" b="1" dirty="0">
                <a:cs typeface="B Mitra" panose="00000400000000000000" pitchFamily="2" charset="-78"/>
              </a:rPr>
              <a:t>، دو رکعت نماز </a:t>
            </a:r>
            <a:r>
              <a:rPr lang="fa-IR" b="1" dirty="0" err="1">
                <a:cs typeface="B Mitra" panose="00000400000000000000" pitchFamily="2" charset="-78"/>
              </a:rPr>
              <a:t>می‎خواند.لذا</a:t>
            </a:r>
            <a:r>
              <a:rPr lang="fa-IR" b="1" dirty="0">
                <a:cs typeface="B Mitra" panose="00000400000000000000" pitchFamily="2" charset="-78"/>
              </a:rPr>
              <a:t> قبل از غسل دادن، دو رکعت نماز خواند، قبل از </a:t>
            </a:r>
            <a:r>
              <a:rPr lang="fa-IR" b="1" dirty="0" err="1">
                <a:cs typeface="B Mitra" panose="00000400000000000000" pitchFamily="2" charset="-78"/>
              </a:rPr>
              <a:t>این‌که</a:t>
            </a:r>
            <a:r>
              <a:rPr lang="fa-IR" b="1" dirty="0">
                <a:cs typeface="B Mitra" panose="00000400000000000000" pitchFamily="2" charset="-78"/>
              </a:rPr>
              <a:t> حضرت زهرا(س) را در قبر بگذارند هم نماز خواند وقتی که حضرت زهرا(س) را در قبر قرار داد و خاک روی قبر ریخت، غم به امام علی(ع) هجوم آورد و دو رکعت دیگر نماز </a:t>
            </a:r>
            <a:r>
              <a:rPr lang="fa-IR" b="1" dirty="0" smtClean="0">
                <a:cs typeface="B Mitra" panose="00000400000000000000" pitchFamily="2" charset="-78"/>
              </a:rPr>
              <a:t>خواند.</a:t>
            </a:r>
            <a:endParaRPr lang="en-US" b="1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074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sz="67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نماز و </a:t>
            </a:r>
            <a:r>
              <a:rPr lang="fa-IR" sz="67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کاستن از  </a:t>
            </a:r>
            <a:r>
              <a:rPr lang="fa-IR" sz="67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درد و اندوه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171" y="1690688"/>
            <a:ext cx="7007942" cy="4351338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200000"/>
              </a:lnSpc>
            </a:pPr>
            <a:r>
              <a:rPr lang="fa-IR" b="1" dirty="0" smtClean="0">
                <a:cs typeface="B Nazanin" panose="00000400000000000000" pitchFamily="2" charset="-78"/>
              </a:rPr>
              <a:t>رسول </a:t>
            </a:r>
            <a:r>
              <a:rPr lang="fa-IR" b="1" dirty="0">
                <a:cs typeface="B Nazanin" panose="00000400000000000000" pitchFamily="2" charset="-78"/>
              </a:rPr>
              <a:t>خدا(ص) به دیدار سلمان فارسی آمد و دید سلمان کمردرد دارد و خیلی شدید ناله </a:t>
            </a:r>
            <a:r>
              <a:rPr lang="fa-IR" b="1" dirty="0" err="1">
                <a:cs typeface="B Nazanin" panose="00000400000000000000" pitchFamily="2" charset="-78"/>
              </a:rPr>
              <a:t>می‎کند</a:t>
            </a:r>
            <a:r>
              <a:rPr lang="fa-IR" b="1" dirty="0">
                <a:cs typeface="B Nazanin" panose="00000400000000000000" pitchFamily="2" charset="-78"/>
              </a:rPr>
              <a:t>، فرمودند: سلمان! مثل </a:t>
            </a:r>
            <a:r>
              <a:rPr lang="fa-IR" b="1" dirty="0" err="1">
                <a:cs typeface="B Nazanin" panose="00000400000000000000" pitchFamily="2" charset="-78"/>
              </a:rPr>
              <a:t>این‌که</a:t>
            </a:r>
            <a:r>
              <a:rPr lang="fa-IR" b="1" dirty="0">
                <a:cs typeface="B Nazanin" panose="00000400000000000000" pitchFamily="2" charset="-78"/>
              </a:rPr>
              <a:t> درد به تو خیلی فشار آورده است؟ همین طور که </a:t>
            </a:r>
            <a:r>
              <a:rPr lang="fa-IR" b="1" dirty="0" err="1">
                <a:cs typeface="B Nazanin" panose="00000400000000000000" pitchFamily="2" charset="-78"/>
              </a:rPr>
              <a:t>نشسته‌ای</a:t>
            </a:r>
            <a:r>
              <a:rPr lang="fa-IR" b="1" dirty="0">
                <a:cs typeface="B Nazanin" panose="00000400000000000000" pitchFamily="2" charset="-78"/>
              </a:rPr>
              <a:t> یا </a:t>
            </a:r>
            <a:r>
              <a:rPr lang="fa-IR" b="1" dirty="0" err="1">
                <a:cs typeface="B Nazanin" panose="00000400000000000000" pitchFamily="2" charset="-78"/>
              </a:rPr>
              <a:t>خوابیده‌ای</a:t>
            </a:r>
            <a:r>
              <a:rPr lang="fa-IR" b="1" dirty="0">
                <a:cs typeface="B Nazanin" panose="00000400000000000000" pitchFamily="2" charset="-78"/>
              </a:rPr>
              <a:t> </a:t>
            </a:r>
            <a:r>
              <a:rPr lang="fa-IR" b="1" dirty="0" err="1">
                <a:cs typeface="B Nazanin" panose="00000400000000000000" pitchFamily="2" charset="-78"/>
              </a:rPr>
              <a:t>نمازبخوان</a:t>
            </a:r>
            <a:r>
              <a:rPr lang="fa-IR" b="1" dirty="0">
                <a:cs typeface="B Nazanin" panose="00000400000000000000" pitchFamily="2" charset="-78"/>
              </a:rPr>
              <a:t>! سلمان گفت: یا </a:t>
            </a:r>
            <a:r>
              <a:rPr lang="fa-IR" b="1" dirty="0" err="1">
                <a:cs typeface="B Nazanin" panose="00000400000000000000" pitchFamily="2" charset="-78"/>
              </a:rPr>
              <a:t>رسول‌الله</a:t>
            </a:r>
            <a:r>
              <a:rPr lang="fa-IR" b="1" dirty="0">
                <a:cs typeface="B Nazanin" panose="00000400000000000000" pitchFamily="2" charset="-78"/>
              </a:rPr>
              <a:t>! مگر نماز برای کمر دردم خوب است؟ حضرت فرمودند: مگر در قرآن </a:t>
            </a:r>
            <a:r>
              <a:rPr lang="fa-IR" b="1" dirty="0" err="1">
                <a:cs typeface="B Nazanin" panose="00000400000000000000" pitchFamily="2" charset="-78"/>
              </a:rPr>
              <a:t>نخوانده‌ای</a:t>
            </a:r>
            <a:r>
              <a:rPr lang="fa-IR" b="1" dirty="0">
                <a:cs typeface="B Nazanin" panose="00000400000000000000" pitchFamily="2" charset="-78"/>
              </a:rPr>
              <a:t> که «</a:t>
            </a:r>
            <a:r>
              <a:rPr lang="fa-IR" b="1" dirty="0" err="1">
                <a:cs typeface="B Nazanin" panose="00000400000000000000" pitchFamily="2" charset="-78"/>
              </a:rPr>
              <a:t>واستعینوا</a:t>
            </a:r>
            <a:r>
              <a:rPr lang="fa-IR" b="1" dirty="0">
                <a:cs typeface="B Nazanin" panose="00000400000000000000" pitchFamily="2" charset="-78"/>
              </a:rPr>
              <a:t> </a:t>
            </a:r>
            <a:r>
              <a:rPr lang="fa-IR" b="1" dirty="0" err="1">
                <a:cs typeface="B Nazanin" panose="00000400000000000000" pitchFamily="2" charset="-78"/>
              </a:rPr>
              <a:t>بالصبر</a:t>
            </a:r>
            <a:r>
              <a:rPr lang="fa-IR" b="1" dirty="0">
                <a:cs typeface="B Nazanin" panose="00000400000000000000" pitchFamily="2" charset="-78"/>
              </a:rPr>
              <a:t> و </a:t>
            </a:r>
            <a:r>
              <a:rPr lang="fa-IR" b="1" dirty="0" err="1">
                <a:cs typeface="B Nazanin" panose="00000400000000000000" pitchFamily="2" charset="-78"/>
              </a:rPr>
              <a:t>الصلاة</a:t>
            </a:r>
            <a:r>
              <a:rPr lang="fa-IR" b="1" dirty="0">
                <a:cs typeface="B Nazanin" panose="00000400000000000000" pitchFamily="2" charset="-78"/>
              </a:rPr>
              <a:t>».</a:t>
            </a:r>
            <a:endParaRPr lang="en-US" b="1" dirty="0">
              <a:cs typeface="B Nazanin" panose="00000400000000000000" pitchFamily="2" charset="-78"/>
            </a:endParaRPr>
          </a:p>
          <a:p>
            <a:pPr algn="just"/>
            <a:endParaRPr lang="fa-IR" b="1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84211"/>
            <a:ext cx="3831558" cy="459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8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باعث  </a:t>
            </a:r>
            <a:r>
              <a:rPr lang="fa-IR" sz="6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سلامت روانی</a:t>
            </a:r>
            <a:r>
              <a:rPr lang="en-US" b="1" dirty="0"/>
              <a:t/>
            </a:r>
            <a:br>
              <a:rPr lang="en-US" b="1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fa-IR" dirty="0" smtClean="0">
                <a:cs typeface="B Nazanin" panose="00000400000000000000" pitchFamily="2" charset="-78"/>
              </a:rPr>
              <a:t>اختلالات </a:t>
            </a:r>
            <a:r>
              <a:rPr lang="fa-IR" dirty="0">
                <a:cs typeface="B Nazanin" panose="00000400000000000000" pitchFamily="2" charset="-78"/>
              </a:rPr>
              <a:t>روان شناختی مثل افسردگی ، اضطراب ، وسواس ، و ... دامنگیر خانواده ها شده است نماز این اختلالات روان شناختی را کاهش می دهد </a:t>
            </a:r>
            <a:endParaRPr lang="fa-IR" dirty="0" smtClean="0">
              <a:cs typeface="B Nazanin" panose="00000400000000000000" pitchFamily="2" charset="-78"/>
            </a:endParaRPr>
          </a:p>
          <a:p>
            <a:pPr marL="0" indent="0" algn="ctr">
              <a:buNone/>
            </a:pPr>
            <a:r>
              <a:rPr lang="fa-IR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برکت در خانواده</a:t>
            </a:r>
            <a:endParaRPr lang="fa-IR" sz="7300" b="1" dirty="0" smtClean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marL="0" indent="0">
              <a:buNone/>
            </a:pPr>
            <a:r>
              <a:rPr lang="fa-IR" dirty="0" err="1">
                <a:cs typeface="B Nazanin" panose="00000400000000000000" pitchFamily="2" charset="-78"/>
              </a:rPr>
              <a:t>امیرالمؤمنین</a:t>
            </a:r>
            <a:r>
              <a:rPr lang="fa-IR" dirty="0">
                <a:cs typeface="B Nazanin" panose="00000400000000000000" pitchFamily="2" charset="-78"/>
              </a:rPr>
              <a:t> علی (ع) </a:t>
            </a:r>
            <a:r>
              <a:rPr lang="fa-IR" dirty="0" err="1" smtClean="0">
                <a:cs typeface="B Nazanin" panose="00000400000000000000" pitchFamily="2" charset="-78"/>
              </a:rPr>
              <a:t>می‌فرماید</a:t>
            </a:r>
            <a:r>
              <a:rPr lang="fa-IR" dirty="0">
                <a:cs typeface="B Nazanin" panose="00000400000000000000" pitchFamily="2" charset="-78"/>
              </a:rPr>
              <a:t>: «</a:t>
            </a:r>
            <a:r>
              <a:rPr lang="fa-IR" dirty="0" err="1">
                <a:cs typeface="B Nazanin" panose="00000400000000000000" pitchFamily="2" charset="-78"/>
              </a:rPr>
              <a:t>اجابة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المؤذن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تزید</a:t>
            </a:r>
            <a:r>
              <a:rPr lang="fa-IR" dirty="0">
                <a:cs typeface="B Nazanin" panose="00000400000000000000" pitchFamily="2" charset="-78"/>
              </a:rPr>
              <a:t> فی </a:t>
            </a:r>
            <a:r>
              <a:rPr lang="fa-IR" dirty="0" err="1" smtClean="0">
                <a:cs typeface="B Nazanin" panose="00000400000000000000" pitchFamily="2" charset="-78"/>
              </a:rPr>
              <a:t>الرزق»اجابت</a:t>
            </a:r>
            <a:r>
              <a:rPr lang="fa-IR" dirty="0" smtClean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دعوت </a:t>
            </a:r>
            <a:r>
              <a:rPr lang="fa-IR" dirty="0" err="1">
                <a:cs typeface="B Nazanin" panose="00000400000000000000" pitchFamily="2" charset="-78"/>
              </a:rPr>
              <a:t>مؤذن</a:t>
            </a:r>
            <a:r>
              <a:rPr lang="fa-IR" dirty="0">
                <a:cs typeface="B Nazanin" panose="00000400000000000000" pitchFamily="2" charset="-78"/>
              </a:rPr>
              <a:t>، سبب فزونی روزی می شود</a:t>
            </a:r>
            <a:r>
              <a:rPr lang="fa-IR" dirty="0" smtClean="0">
                <a:cs typeface="B Nazanin" panose="00000400000000000000" pitchFamily="2" charset="-78"/>
              </a:rPr>
              <a:t>.</a:t>
            </a:r>
          </a:p>
          <a:p>
            <a:pPr marL="0" indent="0">
              <a:buNone/>
            </a:pPr>
            <a:r>
              <a:rPr lang="fa-IR" dirty="0">
                <a:cs typeface="B Nazanin" panose="00000400000000000000" pitchFamily="2" charset="-78"/>
              </a:rPr>
              <a:t>شخصی از </a:t>
            </a:r>
            <a:r>
              <a:rPr lang="fa-IR" dirty="0" smtClean="0">
                <a:cs typeface="B Nazanin" panose="00000400000000000000" pitchFamily="2" charset="-78"/>
              </a:rPr>
              <a:t>بی برکتی و </a:t>
            </a:r>
            <a:r>
              <a:rPr lang="fa-IR" dirty="0" err="1" smtClean="0">
                <a:cs typeface="B Nazanin" panose="00000400000000000000" pitchFamily="2" charset="-78"/>
              </a:rPr>
              <a:t>فقردر</a:t>
            </a:r>
            <a:r>
              <a:rPr lang="fa-IR" dirty="0" smtClean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زندگیش نزد رسول خدا (ص) </a:t>
            </a:r>
            <a:r>
              <a:rPr lang="fa-IR" dirty="0" smtClean="0">
                <a:cs typeface="B Nazanin" panose="00000400000000000000" pitchFamily="2" charset="-78"/>
              </a:rPr>
              <a:t>آمد...</a:t>
            </a:r>
            <a:endParaRPr lang="fa-IR" dirty="0">
              <a:cs typeface="B Nazanin" panose="00000400000000000000" pitchFamily="2" charset="-78"/>
            </a:endParaRPr>
          </a:p>
          <a:p>
            <a:pPr marL="0" indent="0">
              <a:buNone/>
            </a:pP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28275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افزایش</a:t>
            </a:r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محبت</a:t>
            </a:r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در </a:t>
            </a:r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خانواده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437" y="1690688"/>
            <a:ext cx="6940281" cy="435133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200000"/>
              </a:lnSpc>
            </a:pPr>
            <a:r>
              <a:rPr lang="fa-IR" dirty="0" smtClean="0">
                <a:cs typeface="B Nazanin" panose="00000400000000000000" pitchFamily="2" charset="-78"/>
              </a:rPr>
              <a:t>امام </a:t>
            </a:r>
            <a:r>
              <a:rPr lang="fa-IR" dirty="0">
                <a:cs typeface="B Nazanin" panose="00000400000000000000" pitchFamily="2" charset="-78"/>
              </a:rPr>
              <a:t>صادق (ع) فرمودند:« </a:t>
            </a:r>
            <a:r>
              <a:rPr lang="fa-IR" dirty="0" err="1">
                <a:cs typeface="B Nazanin" panose="00000400000000000000" pitchFamily="2" charset="-78"/>
              </a:rPr>
              <a:t>ثلاثةٌ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تُورِثُ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المَحبَّةَ</a:t>
            </a:r>
            <a:r>
              <a:rPr lang="fa-IR" dirty="0">
                <a:cs typeface="B Nazanin" panose="00000400000000000000" pitchFamily="2" charset="-78"/>
              </a:rPr>
              <a:t> : </a:t>
            </a:r>
            <a:r>
              <a:rPr lang="fa-IR" dirty="0" err="1">
                <a:cs typeface="B Nazanin" panose="00000400000000000000" pitchFamily="2" charset="-78"/>
              </a:rPr>
              <a:t>الدِّينُ</a:t>
            </a:r>
            <a:r>
              <a:rPr lang="fa-IR" dirty="0">
                <a:cs typeface="B Nazanin" panose="00000400000000000000" pitchFamily="2" charset="-78"/>
              </a:rPr>
              <a:t> ، و </a:t>
            </a:r>
            <a:r>
              <a:rPr lang="fa-IR" dirty="0" err="1">
                <a:cs typeface="B Nazanin" panose="00000400000000000000" pitchFamily="2" charset="-78"/>
              </a:rPr>
              <a:t>التَّواضُعُ</a:t>
            </a:r>
            <a:r>
              <a:rPr lang="fa-IR" dirty="0">
                <a:cs typeface="B Nazanin" panose="00000400000000000000" pitchFamily="2" charset="-78"/>
              </a:rPr>
              <a:t>، و </a:t>
            </a:r>
            <a:r>
              <a:rPr lang="fa-IR" dirty="0" err="1">
                <a:cs typeface="B Nazanin" panose="00000400000000000000" pitchFamily="2" charset="-78"/>
              </a:rPr>
              <a:t>البَذْلُ</a:t>
            </a:r>
            <a:r>
              <a:rPr lang="fa-IR" dirty="0">
                <a:cs typeface="B Nazanin" panose="00000400000000000000" pitchFamily="2" charset="-78"/>
              </a:rPr>
              <a:t>   سه </a:t>
            </a:r>
            <a:r>
              <a:rPr lang="fa-IR" dirty="0" err="1">
                <a:cs typeface="B Nazanin" panose="00000400000000000000" pitchFamily="2" charset="-78"/>
              </a:rPr>
              <a:t>چيز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محبّت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مى</a:t>
            </a:r>
            <a:r>
              <a:rPr lang="fa-IR" dirty="0">
                <a:cs typeface="B Nazanin" panose="00000400000000000000" pitchFamily="2" charset="-78"/>
              </a:rPr>
              <a:t> آورد: </a:t>
            </a:r>
            <a:r>
              <a:rPr lang="fa-IR" dirty="0" err="1">
                <a:cs typeface="B Nazanin" panose="00000400000000000000" pitchFamily="2" charset="-78"/>
              </a:rPr>
              <a:t>ديندارى</a:t>
            </a:r>
            <a:r>
              <a:rPr lang="fa-IR" dirty="0">
                <a:cs typeface="B Nazanin" panose="00000400000000000000" pitchFamily="2" charset="-78"/>
              </a:rPr>
              <a:t>، </a:t>
            </a:r>
            <a:r>
              <a:rPr lang="fa-IR" dirty="0" err="1">
                <a:cs typeface="B Nazanin" panose="00000400000000000000" pitchFamily="2" charset="-78"/>
              </a:rPr>
              <a:t>فروتنى</a:t>
            </a:r>
            <a:r>
              <a:rPr lang="fa-IR" dirty="0">
                <a:cs typeface="B Nazanin" panose="00000400000000000000" pitchFamily="2" charset="-78"/>
              </a:rPr>
              <a:t> و </a:t>
            </a:r>
            <a:r>
              <a:rPr lang="fa-IR" dirty="0" err="1">
                <a:cs typeface="B Nazanin" panose="00000400000000000000" pitchFamily="2" charset="-78"/>
              </a:rPr>
              <a:t>بخشندگى</a:t>
            </a:r>
            <a:r>
              <a:rPr lang="fa-IR" dirty="0">
                <a:cs typeface="B Nazanin" panose="00000400000000000000" pitchFamily="2" charset="-78"/>
              </a:rPr>
              <a:t>» شخصی که دیندار و با ایمان است این ایمانش تمام زندگی فردی و اجتماعی او را تحت پوشش قرار </a:t>
            </a:r>
            <a:r>
              <a:rPr lang="fa-IR" dirty="0" smtClean="0">
                <a:cs typeface="B Nazanin" panose="00000400000000000000" pitchFamily="2" charset="-78"/>
              </a:rPr>
              <a:t>می دهد . 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718" y="1690688"/>
            <a:ext cx="4691282" cy="327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4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برکات و ثمرات    نماز </a:t>
            </a:r>
            <a:r>
              <a:rPr lang="fa-IR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در روایات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lnSpc>
                <a:spcPct val="150000"/>
              </a:lnSpc>
            </a:pPr>
            <a:r>
              <a:rPr lang="fa-IR" dirty="0">
                <a:effectLst>
                  <a:outerShdw blurRad="50800" dist="38100" dir="5400000" algn="t" rotWithShape="0">
                    <a:prstClr val="black"/>
                  </a:outerShdw>
                </a:effectLst>
                <a:cs typeface="B Nazanin" panose="00000700000000000000" pitchFamily="2" charset="-78"/>
              </a:rPr>
              <a:t>زیاد شدن عمر</a:t>
            </a:r>
          </a:p>
          <a:p>
            <a:pPr lvl="0">
              <a:lnSpc>
                <a:spcPct val="150000"/>
              </a:lnSpc>
            </a:pPr>
            <a:r>
              <a:rPr lang="fa-IR" dirty="0">
                <a:effectLst>
                  <a:outerShdw blurRad="50800" dist="38100" dir="5400000" algn="t" rotWithShape="0">
                    <a:prstClr val="black"/>
                  </a:outerShdw>
                </a:effectLst>
                <a:cs typeface="B Nazanin" panose="00000700000000000000" pitchFamily="2" charset="-78"/>
              </a:rPr>
              <a:t>مال و اولاد صالح در دنیا</a:t>
            </a:r>
          </a:p>
          <a:p>
            <a:pPr lvl="0">
              <a:lnSpc>
                <a:spcPct val="150000"/>
              </a:lnSpc>
            </a:pPr>
            <a:r>
              <a:rPr lang="fa-IR" dirty="0">
                <a:effectLst>
                  <a:outerShdw blurRad="50800" dist="38100" dir="5400000" algn="t" rotWithShape="0">
                    <a:prstClr val="black"/>
                  </a:outerShdw>
                </a:effectLst>
                <a:cs typeface="B Nazanin" panose="00000700000000000000" pitchFamily="2" charset="-78"/>
              </a:rPr>
              <a:t>نورانی شدن چهره</a:t>
            </a:r>
          </a:p>
          <a:p>
            <a:pPr lvl="0">
              <a:lnSpc>
                <a:spcPct val="150000"/>
              </a:lnSpc>
            </a:pPr>
            <a:r>
              <a:rPr lang="fa-IR" dirty="0">
                <a:effectLst>
                  <a:outerShdw blurRad="50800" dist="38100" dir="5400000" algn="t" rotWithShape="0">
                    <a:prstClr val="black"/>
                  </a:outerShdw>
                </a:effectLst>
                <a:cs typeface="B Nazanin" panose="00000700000000000000" pitchFamily="2" charset="-78"/>
              </a:rPr>
              <a:t>دادن نامه عمل به دست راست و آسان گرفتن حساب در محشر </a:t>
            </a:r>
          </a:p>
          <a:p>
            <a:pPr lvl="0">
              <a:lnSpc>
                <a:spcPct val="150000"/>
              </a:lnSpc>
            </a:pPr>
            <a:r>
              <a:rPr lang="fa-IR" dirty="0">
                <a:effectLst>
                  <a:outerShdw blurRad="50800" dist="38100" dir="5400000" algn="t" rotWithShape="0">
                    <a:prstClr val="black"/>
                  </a:outerShdw>
                </a:effectLst>
                <a:cs typeface="B Nazanin" panose="00000700000000000000" pitchFamily="2" charset="-78"/>
              </a:rPr>
              <a:t>رضایت خداوند </a:t>
            </a:r>
          </a:p>
          <a:p>
            <a:pPr lvl="0">
              <a:lnSpc>
                <a:spcPct val="150000"/>
              </a:lnSpc>
            </a:pPr>
            <a:r>
              <a:rPr lang="fa-IR" dirty="0">
                <a:effectLst>
                  <a:outerShdw blurRad="50800" dist="38100" dir="5400000" algn="t" rotWithShape="0">
                    <a:prstClr val="black"/>
                  </a:outerShdw>
                </a:effectLst>
                <a:cs typeface="B Nazanin" panose="00000700000000000000" pitchFamily="2" charset="-78"/>
              </a:rPr>
              <a:t>سلام دادن خدا به او و نگاه کردن از روی رحمت به او در هنگام عبور از صراط و ...</a:t>
            </a:r>
          </a:p>
          <a:p>
            <a:pPr>
              <a:lnSpc>
                <a:spcPct val="150000"/>
              </a:lnSpc>
            </a:pP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80" y="1489587"/>
            <a:ext cx="4603901" cy="24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1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برکات   نماز در روایات </a:t>
            </a:r>
            <a:r>
              <a:rPr lang="fa-IR" dirty="0" smtClean="0"/>
              <a:t>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200000"/>
              </a:lnSpc>
            </a:pPr>
            <a:r>
              <a:rPr lang="fa-IR" dirty="0" smtClean="0">
                <a:effectLst>
                  <a:outerShdw blurRad="50800" dist="38100" dir="5400000" algn="t" rotWithShape="0">
                    <a:prstClr val="black"/>
                  </a:outerShdw>
                </a:effectLst>
                <a:cs typeface="B Nazanin" panose="00000700000000000000" pitchFamily="2" charset="-78"/>
              </a:rPr>
              <a:t>در </a:t>
            </a:r>
            <a:r>
              <a:rPr lang="fa-IR" dirty="0">
                <a:effectLst>
                  <a:outerShdw blurRad="50800" dist="38100" dir="5400000" algn="t" rotWithShape="0">
                    <a:prstClr val="black"/>
                  </a:outerShdw>
                </a:effectLst>
                <a:cs typeface="B Nazanin" panose="00000700000000000000" pitchFamily="2" charset="-78"/>
              </a:rPr>
              <a:t>امان بودن از ترس و هول مرگ در موقع مردن</a:t>
            </a:r>
          </a:p>
          <a:p>
            <a:pPr lvl="0">
              <a:lnSpc>
                <a:spcPct val="200000"/>
              </a:lnSpc>
            </a:pPr>
            <a:r>
              <a:rPr lang="fa-IR" dirty="0">
                <a:effectLst>
                  <a:outerShdw blurRad="50800" dist="38100" dir="5400000" algn="t" rotWithShape="0">
                    <a:prstClr val="black"/>
                  </a:outerShdw>
                </a:effectLst>
                <a:cs typeface="B Nazanin" panose="00000700000000000000" pitchFamily="2" charset="-78"/>
              </a:rPr>
              <a:t>آسان شدن سؤال </a:t>
            </a:r>
            <a:r>
              <a:rPr lang="fa-IR" dirty="0" err="1">
                <a:effectLst>
                  <a:outerShdw blurRad="50800" dist="38100" dir="5400000" algn="t" rotWithShape="0">
                    <a:prstClr val="black"/>
                  </a:outerShdw>
                </a:effectLst>
                <a:cs typeface="B Nazanin" panose="00000700000000000000" pitchFamily="2" charset="-78"/>
              </a:rPr>
              <a:t>نکیر</a:t>
            </a:r>
            <a:r>
              <a:rPr lang="fa-IR" dirty="0">
                <a:effectLst>
                  <a:outerShdw blurRad="50800" dist="38100" dir="5400000" algn="t" rotWithShape="0">
                    <a:prstClr val="black"/>
                  </a:outerShdw>
                </a:effectLst>
                <a:cs typeface="B Nazanin" panose="00000700000000000000" pitchFamily="2" charset="-78"/>
              </a:rPr>
              <a:t> و منکر در قبر </a:t>
            </a:r>
          </a:p>
          <a:p>
            <a:pPr lvl="0">
              <a:lnSpc>
                <a:spcPct val="200000"/>
              </a:lnSpc>
            </a:pPr>
            <a:r>
              <a:rPr lang="fa-IR" dirty="0">
                <a:effectLst>
                  <a:outerShdw blurRad="50800" dist="38100" dir="5400000" algn="t" rotWithShape="0">
                    <a:prstClr val="black"/>
                  </a:outerShdw>
                </a:effectLst>
                <a:cs typeface="B Nazanin" panose="00000700000000000000" pitchFamily="2" charset="-78"/>
              </a:rPr>
              <a:t>توسعه یافتن قبر</a:t>
            </a:r>
          </a:p>
          <a:p>
            <a:pPr lvl="0"/>
            <a:endParaRPr lang="fa-IR" dirty="0" smtClean="0">
              <a:effectLst>
                <a:outerShdw blurRad="50800" dist="38100" dir="5400000" algn="t" rotWithShape="0">
                  <a:prstClr val="black"/>
                </a:outerShdw>
              </a:effectLst>
              <a:cs typeface="B Nazanin" panose="00000700000000000000" pitchFamily="2" charset="-78"/>
            </a:endParaRPr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4" name="Picture 2" descr="D:\تصاویر\عالم مرگ\kha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101" y="3393030"/>
            <a:ext cx="3042901" cy="26069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242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پیامبران ( </a:t>
            </a:r>
            <a:r>
              <a:rPr lang="fa-IR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علیهم</a:t>
            </a:r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السلام</a:t>
            </a:r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)  دغدغه</a:t>
            </a:r>
            <a:r>
              <a:rPr lang="fa-IR" sz="6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نماز  </a:t>
            </a:r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خانواده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671" y="1973109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حضرت </a:t>
            </a:r>
            <a:r>
              <a:rPr lang="fa-IR" dirty="0">
                <a:cs typeface="B Nazanin" panose="00000400000000000000" pitchFamily="2" charset="-78"/>
              </a:rPr>
              <a:t>ابراهیم(علیه </a:t>
            </a:r>
            <a:r>
              <a:rPr lang="fa-IR" dirty="0" err="1">
                <a:cs typeface="B Nazanin" panose="00000400000000000000" pitchFamily="2" charset="-78"/>
              </a:rPr>
              <a:t>السلام</a:t>
            </a:r>
            <a:r>
              <a:rPr lang="fa-IR" dirty="0">
                <a:cs typeface="B Nazanin" panose="00000400000000000000" pitchFamily="2" charset="-78"/>
              </a:rPr>
              <a:t>) </a:t>
            </a:r>
            <a:r>
              <a:rPr lang="fa-IR" dirty="0" err="1">
                <a:solidFill>
                  <a:srgbClr val="00B0F0"/>
                </a:solidFill>
                <a:cs typeface="B Nazanin" panose="00000400000000000000" pitchFamily="2" charset="-78"/>
              </a:rPr>
              <a:t>رَبِّ</a:t>
            </a:r>
            <a:r>
              <a:rPr lang="fa-IR" dirty="0">
                <a:solidFill>
                  <a:srgbClr val="00B0F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00B0F0"/>
                </a:solidFill>
                <a:cs typeface="B Nazanin" panose="00000400000000000000" pitchFamily="2" charset="-78"/>
              </a:rPr>
              <a:t>اجْعَلْنِی</a:t>
            </a:r>
            <a:r>
              <a:rPr lang="fa-IR" dirty="0">
                <a:solidFill>
                  <a:srgbClr val="00B0F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00B0F0"/>
                </a:solidFill>
                <a:cs typeface="B Nazanin" panose="00000400000000000000" pitchFamily="2" charset="-78"/>
              </a:rPr>
              <a:t>مُقِیمَ</a:t>
            </a:r>
            <a:r>
              <a:rPr lang="fa-IR" dirty="0">
                <a:solidFill>
                  <a:srgbClr val="00B0F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00B0F0"/>
                </a:solidFill>
                <a:cs typeface="B Nazanin" panose="00000400000000000000" pitchFamily="2" charset="-78"/>
              </a:rPr>
              <a:t>الصَّلَوةِ</a:t>
            </a:r>
            <a:r>
              <a:rPr lang="fa-IR" dirty="0">
                <a:solidFill>
                  <a:srgbClr val="00B0F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00B0F0"/>
                </a:solidFill>
                <a:cs typeface="B Nazanin" panose="00000400000000000000" pitchFamily="2" charset="-78"/>
              </a:rPr>
              <a:t>وَمِن</a:t>
            </a:r>
            <a:r>
              <a:rPr lang="fa-IR" dirty="0">
                <a:solidFill>
                  <a:srgbClr val="00B0F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00B0F0"/>
                </a:solidFill>
                <a:cs typeface="B Nazanin" panose="00000400000000000000" pitchFamily="2" charset="-78"/>
              </a:rPr>
              <a:t>ذُرِّیَّتِی</a:t>
            </a:r>
            <a:r>
              <a:rPr lang="fa-IR" dirty="0">
                <a:solidFill>
                  <a:srgbClr val="00B0F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00B0F0"/>
                </a:solidFill>
                <a:cs typeface="B Nazanin" panose="00000400000000000000" pitchFamily="2" charset="-78"/>
              </a:rPr>
              <a:t>رَبَّنَا</a:t>
            </a:r>
            <a:r>
              <a:rPr lang="fa-IR" dirty="0">
                <a:solidFill>
                  <a:srgbClr val="00B0F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00B0F0"/>
                </a:solidFill>
                <a:cs typeface="B Nazanin" panose="00000400000000000000" pitchFamily="2" charset="-78"/>
              </a:rPr>
              <a:t>وَتَقَبَّلْ</a:t>
            </a:r>
            <a:r>
              <a:rPr lang="fa-IR" dirty="0">
                <a:solidFill>
                  <a:srgbClr val="00B0F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00B0F0"/>
                </a:solidFill>
                <a:cs typeface="B Nazanin" panose="00000400000000000000" pitchFamily="2" charset="-78"/>
              </a:rPr>
              <a:t>دُعَآءِ</a:t>
            </a:r>
            <a:r>
              <a:rPr lang="fa-IR" dirty="0">
                <a:solidFill>
                  <a:srgbClr val="00B0F0"/>
                </a:solidFill>
                <a:cs typeface="B Nazanin" panose="00000400000000000000" pitchFamily="2" charset="-78"/>
              </a:rPr>
              <a:t> </a:t>
            </a:r>
            <a:r>
              <a:rPr lang="fa-IR" dirty="0" smtClean="0">
                <a:solidFill>
                  <a:srgbClr val="00B0F0"/>
                </a:solidFill>
                <a:cs typeface="B Nazanin" panose="00000400000000000000" pitchFamily="2" charset="-78"/>
              </a:rPr>
              <a:t>(سوره ابراهیم آیه 40).  </a:t>
            </a:r>
            <a:r>
              <a:rPr lang="fa-IR" dirty="0">
                <a:cs typeface="B Nazanin" panose="00000400000000000000" pitchFamily="2" charset="-78"/>
              </a:rPr>
              <a:t>درباره نماز خواندن فرزندانش فرمود: پروردگارا! من و </a:t>
            </a:r>
            <a:r>
              <a:rPr lang="fa-IR" dirty="0" err="1">
                <a:cs typeface="B Nazanin" panose="00000400000000000000" pitchFamily="2" charset="-78"/>
              </a:rPr>
              <a:t>ذریه‌ام</a:t>
            </a:r>
            <a:r>
              <a:rPr lang="fa-IR" dirty="0">
                <a:cs typeface="B Nazanin" panose="00000400000000000000" pitchFamily="2" charset="-78"/>
              </a:rPr>
              <a:t> را از به پا دارندگان نماز قرار بده. </a:t>
            </a:r>
            <a:r>
              <a:rPr lang="fa-IR" dirty="0" err="1" smtClean="0">
                <a:cs typeface="B Nazanin" panose="00000400000000000000" pitchFamily="2" charset="-78"/>
              </a:rPr>
              <a:t>اوتنها</a:t>
            </a:r>
            <a:r>
              <a:rPr lang="fa-IR" dirty="0" smtClean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به دعا قناعت نکرد و برای رسیدن به این آرزو، قیام و هجرت کرد.</a:t>
            </a:r>
            <a:endParaRPr lang="en-US" dirty="0">
              <a:cs typeface="B Nazanin" panose="00000400000000000000" pitchFamily="2" charset="-78"/>
            </a:endParaRPr>
          </a:p>
          <a:p>
            <a:pPr algn="just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خداوند </a:t>
            </a:r>
            <a:r>
              <a:rPr lang="fa-IR" dirty="0">
                <a:cs typeface="B Nazanin" panose="00000400000000000000" pitchFamily="2" charset="-78"/>
              </a:rPr>
              <a:t>در قرآن کریم خطاب به پیامبر اکرم(صلی الله علیه </a:t>
            </a:r>
            <a:r>
              <a:rPr lang="fa-IR" dirty="0" err="1">
                <a:cs typeface="B Nazanin" panose="00000400000000000000" pitchFamily="2" charset="-78"/>
              </a:rPr>
              <a:t>وآله</a:t>
            </a:r>
            <a:r>
              <a:rPr lang="fa-IR" dirty="0">
                <a:cs typeface="B Nazanin" panose="00000400000000000000" pitchFamily="2" charset="-78"/>
              </a:rPr>
              <a:t>) </a:t>
            </a:r>
            <a:r>
              <a:rPr lang="fa-IR" dirty="0" err="1">
                <a:cs typeface="B Nazanin" panose="00000400000000000000" pitchFamily="2" charset="-78"/>
              </a:rPr>
              <a:t>می‌فرماید</a:t>
            </a:r>
            <a:r>
              <a:rPr lang="fa-IR" dirty="0">
                <a:cs typeface="B Nazanin" panose="00000400000000000000" pitchFamily="2" charset="-78"/>
              </a:rPr>
              <a:t>:</a:t>
            </a:r>
            <a:endParaRPr lang="en-US" dirty="0">
              <a:cs typeface="B Nazanin" panose="00000400000000000000" pitchFamily="2" charset="-78"/>
            </a:endParaRPr>
          </a:p>
          <a:p>
            <a:pPr algn="just">
              <a:lnSpc>
                <a:spcPct val="150000"/>
              </a:lnSpc>
            </a:pPr>
            <a:r>
              <a:rPr lang="fa-IR" dirty="0">
                <a:solidFill>
                  <a:srgbClr val="00B0F0"/>
                </a:solidFill>
                <a:cs typeface="B Nazanin" panose="00000400000000000000" pitchFamily="2" charset="-78"/>
              </a:rPr>
              <a:t>«</a:t>
            </a:r>
            <a:r>
              <a:rPr lang="fa-IR" dirty="0" err="1">
                <a:solidFill>
                  <a:srgbClr val="00B0F0"/>
                </a:solidFill>
                <a:cs typeface="B Nazanin" panose="00000400000000000000" pitchFamily="2" charset="-78"/>
              </a:rPr>
              <a:t>وامر</a:t>
            </a:r>
            <a:r>
              <a:rPr lang="fa-IR" dirty="0">
                <a:solidFill>
                  <a:srgbClr val="00B0F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00B0F0"/>
                </a:solidFill>
                <a:cs typeface="B Nazanin" panose="00000400000000000000" pitchFamily="2" charset="-78"/>
              </a:rPr>
              <a:t>اهلک</a:t>
            </a:r>
            <a:r>
              <a:rPr lang="fa-IR" dirty="0">
                <a:solidFill>
                  <a:srgbClr val="00B0F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00B0F0"/>
                </a:solidFill>
                <a:cs typeface="B Nazanin" panose="00000400000000000000" pitchFamily="2" charset="-78"/>
              </a:rPr>
              <a:t>بالصلوة</a:t>
            </a:r>
            <a:r>
              <a:rPr lang="fa-IR" dirty="0">
                <a:solidFill>
                  <a:srgbClr val="00B0F0"/>
                </a:solidFill>
                <a:cs typeface="B Nazanin" panose="00000400000000000000" pitchFamily="2" charset="-78"/>
              </a:rPr>
              <a:t> و </a:t>
            </a:r>
            <a:r>
              <a:rPr lang="fa-IR" dirty="0" err="1">
                <a:solidFill>
                  <a:srgbClr val="00B0F0"/>
                </a:solidFill>
                <a:cs typeface="B Nazanin" panose="00000400000000000000" pitchFamily="2" charset="-78"/>
              </a:rPr>
              <a:t>اصطبر</a:t>
            </a:r>
            <a:r>
              <a:rPr lang="fa-IR" dirty="0">
                <a:solidFill>
                  <a:srgbClr val="00B0F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00B0F0"/>
                </a:solidFill>
                <a:cs typeface="B Nazanin" panose="00000400000000000000" pitchFamily="2" charset="-78"/>
              </a:rPr>
              <a:t>علیها</a:t>
            </a:r>
            <a:r>
              <a:rPr lang="fa-IR" dirty="0">
                <a:solidFill>
                  <a:srgbClr val="00B0F0"/>
                </a:solidFill>
                <a:cs typeface="B Nazanin" panose="00000400000000000000" pitchFamily="2" charset="-78"/>
              </a:rPr>
              <a:t>»؛ </a:t>
            </a:r>
            <a:r>
              <a:rPr lang="fa-IR" dirty="0" smtClean="0">
                <a:cs typeface="B Nazanin" panose="00000400000000000000" pitchFamily="2" charset="-78"/>
              </a:rPr>
              <a:t>خانواده </a:t>
            </a:r>
            <a:r>
              <a:rPr lang="fa-IR" dirty="0">
                <a:cs typeface="B Nazanin" panose="00000400000000000000" pitchFamily="2" charset="-78"/>
              </a:rPr>
              <a:t>خود را به نماز فرمان بده و بر انجام آن شکیبا باش.(سوره ی </a:t>
            </a:r>
            <a:r>
              <a:rPr lang="fa-IR" dirty="0" err="1">
                <a:cs typeface="B Nazanin" panose="00000400000000000000" pitchFamily="2" charset="-78"/>
              </a:rPr>
              <a:t>طه،آیه</a:t>
            </a:r>
            <a:r>
              <a:rPr lang="fa-IR" dirty="0">
                <a:cs typeface="B Nazanin" panose="00000400000000000000" pitchFamily="2" charset="-78"/>
              </a:rPr>
              <a:t> 123</a:t>
            </a:r>
            <a:r>
              <a:rPr lang="fa-IR" dirty="0" smtClean="0">
                <a:cs typeface="B Nazanin" panose="00000400000000000000" pitchFamily="2" charset="-78"/>
              </a:rPr>
              <a:t>)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0377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9400"/>
            <a:ext cx="10515600" cy="1325563"/>
          </a:xfrm>
        </p:spPr>
        <p:txBody>
          <a:bodyPr/>
          <a:lstStyle/>
          <a:p>
            <a:pPr algn="ctr"/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به </a:t>
            </a:r>
            <a:r>
              <a:rPr lang="fa-I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فکر </a:t>
            </a:r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نماز  </a:t>
            </a:r>
            <a:r>
              <a:rPr lang="fa-I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خانواده </a:t>
            </a:r>
            <a:r>
              <a:rPr lang="en-US" b="1" dirty="0"/>
              <a:t/>
            </a:r>
            <a:br>
              <a:rPr lang="en-US" b="1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1626" y="1436176"/>
            <a:ext cx="8484446" cy="4351338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حضرت لقمان به پسرشان </a:t>
            </a:r>
            <a:r>
              <a:rPr lang="fa-IR" dirty="0" err="1" smtClean="0">
                <a:cs typeface="B Nazanin" panose="00000400000000000000" pitchFamily="2" charset="-78"/>
              </a:rPr>
              <a:t>می‌فرمایند</a:t>
            </a:r>
            <a:r>
              <a:rPr lang="fa-IR" dirty="0" smtClean="0">
                <a:cs typeface="B Nazanin" panose="00000400000000000000" pitchFamily="2" charset="-78"/>
              </a:rPr>
              <a:t>: </a:t>
            </a:r>
            <a:r>
              <a:rPr lang="fa-IR" dirty="0" err="1" smtClean="0">
                <a:cs typeface="B Nazanin" panose="00000400000000000000" pitchFamily="2" charset="-78"/>
              </a:rPr>
              <a:t>پسرم!نماز</a:t>
            </a:r>
            <a:r>
              <a:rPr lang="fa-IR" dirty="0" smtClean="0">
                <a:cs typeface="B Nazanin" panose="00000400000000000000" pitchFamily="2" charset="-78"/>
              </a:rPr>
              <a:t> را </a:t>
            </a:r>
            <a:r>
              <a:rPr lang="fa-IR" dirty="0" err="1" smtClean="0">
                <a:cs typeface="B Nazanin" panose="00000400000000000000" pitchFamily="2" charset="-78"/>
              </a:rPr>
              <a:t>برپادار،و</a:t>
            </a:r>
            <a:r>
              <a:rPr lang="fa-IR" dirty="0" smtClean="0">
                <a:cs typeface="B Nazanin" panose="00000400000000000000" pitchFamily="2" charset="-78"/>
              </a:rPr>
              <a:t> </a:t>
            </a:r>
            <a:r>
              <a:rPr lang="fa-IR" dirty="0" err="1" smtClean="0">
                <a:cs typeface="B Nazanin" panose="00000400000000000000" pitchFamily="2" charset="-78"/>
              </a:rPr>
              <a:t>امربه‌معروف</a:t>
            </a:r>
            <a:r>
              <a:rPr lang="fa-IR" dirty="0" smtClean="0">
                <a:cs typeface="B Nazanin" panose="00000400000000000000" pitchFamily="2" charset="-78"/>
              </a:rPr>
              <a:t> و </a:t>
            </a:r>
            <a:r>
              <a:rPr lang="fa-IR" dirty="0" err="1" smtClean="0">
                <a:cs typeface="B Nazanin" panose="00000400000000000000" pitchFamily="2" charset="-78"/>
              </a:rPr>
              <a:t>نهی‌از</a:t>
            </a:r>
            <a:r>
              <a:rPr lang="fa-IR" dirty="0" smtClean="0">
                <a:cs typeface="B Nazanin" panose="00000400000000000000" pitchFamily="2" charset="-78"/>
              </a:rPr>
              <a:t> منکر کن، و در برابر </a:t>
            </a:r>
            <a:r>
              <a:rPr lang="fa-IR" dirty="0" err="1" smtClean="0">
                <a:cs typeface="B Nazanin" panose="00000400000000000000" pitchFamily="2" charset="-78"/>
              </a:rPr>
              <a:t>مصائبی</a:t>
            </a:r>
            <a:r>
              <a:rPr lang="fa-IR" dirty="0" smtClean="0">
                <a:cs typeface="B Nazanin" panose="00000400000000000000" pitchFamily="2" charset="-78"/>
              </a:rPr>
              <a:t>‌ که بر تو </a:t>
            </a:r>
            <a:r>
              <a:rPr lang="fa-IR" dirty="0" err="1" smtClean="0">
                <a:cs typeface="B Nazanin" panose="00000400000000000000" pitchFamily="2" charset="-78"/>
              </a:rPr>
              <a:t>می‌رسد</a:t>
            </a:r>
            <a:r>
              <a:rPr lang="fa-IR" dirty="0" smtClean="0">
                <a:cs typeface="B Nazanin" panose="00000400000000000000" pitchFamily="2" charset="-78"/>
              </a:rPr>
              <a:t> با استقامت و شکیبا باش که این از کارهای‌ مهم و اساسی است.(سوره ی لقمان، آیه 17)</a:t>
            </a:r>
            <a:endParaRPr lang="en-US" dirty="0" smtClean="0">
              <a:cs typeface="B Nazanin" panose="00000400000000000000" pitchFamily="2" charset="-78"/>
            </a:endParaRPr>
          </a:p>
          <a:p>
            <a:pPr algn="just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در </a:t>
            </a:r>
            <a:r>
              <a:rPr lang="fa-IR" dirty="0">
                <a:cs typeface="B Nazanin" panose="00000400000000000000" pitchFamily="2" charset="-78"/>
              </a:rPr>
              <a:t>جای دیگر، حضرت لقمان به فرزندشان </a:t>
            </a:r>
            <a:r>
              <a:rPr lang="fa-IR" dirty="0" err="1">
                <a:cs typeface="B Nazanin" panose="00000400000000000000" pitchFamily="2" charset="-78"/>
              </a:rPr>
              <a:t>می‌فرمایند</a:t>
            </a:r>
            <a:r>
              <a:rPr lang="fa-IR" dirty="0">
                <a:cs typeface="B Nazanin" panose="00000400000000000000" pitchFamily="2" charset="-78"/>
              </a:rPr>
              <a:t>: «فرزند </a:t>
            </a:r>
            <a:r>
              <a:rPr lang="fa-IR" dirty="0" err="1">
                <a:cs typeface="B Nazanin" panose="00000400000000000000" pitchFamily="2" charset="-78"/>
              </a:rPr>
              <a:t>عزیزم!مبادا</a:t>
            </a:r>
            <a:r>
              <a:rPr lang="fa-IR" dirty="0">
                <a:cs typeface="B Nazanin" panose="00000400000000000000" pitchFamily="2" charset="-78"/>
              </a:rPr>
              <a:t> خروس از تو </a:t>
            </a:r>
            <a:r>
              <a:rPr lang="fa-IR" dirty="0" err="1">
                <a:cs typeface="B Nazanin" panose="00000400000000000000" pitchFamily="2" charset="-78"/>
              </a:rPr>
              <a:t>هشیارتر</a:t>
            </a:r>
            <a:r>
              <a:rPr lang="fa-IR" dirty="0">
                <a:cs typeface="B Nazanin" panose="00000400000000000000" pitchFamily="2" charset="-78"/>
              </a:rPr>
              <a:t> و به اوقات نماز از تو </a:t>
            </a:r>
            <a:r>
              <a:rPr lang="fa-IR" dirty="0" err="1">
                <a:cs typeface="B Nazanin" panose="00000400000000000000" pitchFamily="2" charset="-78"/>
              </a:rPr>
              <a:t>مراقب‌تر</a:t>
            </a:r>
            <a:r>
              <a:rPr lang="fa-IR" dirty="0">
                <a:cs typeface="B Nazanin" panose="00000400000000000000" pitchFamily="2" charset="-78"/>
              </a:rPr>
              <a:t> باشد. آیا </a:t>
            </a:r>
            <a:r>
              <a:rPr lang="fa-IR" dirty="0" err="1">
                <a:cs typeface="B Nazanin" panose="00000400000000000000" pitchFamily="2" charset="-78"/>
              </a:rPr>
              <a:t>نمی‌بینی</a:t>
            </a:r>
            <a:r>
              <a:rPr lang="fa-IR" dirty="0">
                <a:cs typeface="B Nazanin" panose="00000400000000000000" pitchFamily="2" charset="-78"/>
              </a:rPr>
              <a:t> که به هنگام هر نماز، رسیدن وقت‌ آن را اعلام </a:t>
            </a:r>
            <a:r>
              <a:rPr lang="fa-IR" dirty="0" err="1">
                <a:cs typeface="B Nazanin" panose="00000400000000000000" pitchFamily="2" charset="-78"/>
              </a:rPr>
              <a:t>می‌کند</a:t>
            </a:r>
            <a:r>
              <a:rPr lang="fa-IR" dirty="0">
                <a:cs typeface="B Nazanin" panose="00000400000000000000" pitchFamily="2" charset="-78"/>
              </a:rPr>
              <a:t> و سحرگاهان به آوای بلند ندا </a:t>
            </a:r>
            <a:r>
              <a:rPr lang="fa-IR" dirty="0" err="1">
                <a:cs typeface="B Nazanin" panose="00000400000000000000" pitchFamily="2" charset="-78"/>
              </a:rPr>
              <a:t>سرمی‌دهد</a:t>
            </a:r>
            <a:r>
              <a:rPr lang="fa-IR" dirty="0">
                <a:cs typeface="B Nazanin" panose="00000400000000000000" pitchFamily="2" charset="-78"/>
              </a:rPr>
              <a:t>، در حالی که تو در </a:t>
            </a:r>
            <a:r>
              <a:rPr lang="fa-IR" dirty="0" smtClean="0">
                <a:cs typeface="B Nazanin" panose="00000400000000000000" pitchFamily="2" charset="-78"/>
              </a:rPr>
              <a:t>خوابی</a:t>
            </a:r>
          </a:p>
          <a:p>
            <a:pPr algn="just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حضرت </a:t>
            </a:r>
            <a:r>
              <a:rPr lang="fa-IR" dirty="0">
                <a:cs typeface="B Nazanin" panose="00000400000000000000" pitchFamily="2" charset="-78"/>
              </a:rPr>
              <a:t>علی(علیه </a:t>
            </a:r>
            <a:r>
              <a:rPr lang="fa-IR" dirty="0" err="1">
                <a:cs typeface="B Nazanin" panose="00000400000000000000" pitchFamily="2" charset="-78"/>
              </a:rPr>
              <a:t>السلام</a:t>
            </a:r>
            <a:r>
              <a:rPr lang="fa-IR" dirty="0">
                <a:cs typeface="B Nazanin" panose="00000400000000000000" pitchFamily="2" charset="-78"/>
              </a:rPr>
              <a:t>) </a:t>
            </a:r>
            <a:r>
              <a:rPr lang="fa-IR" dirty="0" err="1" smtClean="0">
                <a:cs typeface="B Nazanin" panose="00000400000000000000" pitchFamily="2" charset="-78"/>
              </a:rPr>
              <a:t>می‌فرماید</a:t>
            </a:r>
            <a:r>
              <a:rPr lang="fa-IR" dirty="0">
                <a:cs typeface="B Nazanin" panose="00000400000000000000" pitchFamily="2" charset="-78"/>
              </a:rPr>
              <a:t>: «نماز را به فرزندانتان‌ </a:t>
            </a:r>
            <a:r>
              <a:rPr lang="fa-IR" dirty="0" err="1" smtClean="0">
                <a:cs typeface="B Nazanin" panose="00000400000000000000" pitchFamily="2" charset="-78"/>
              </a:rPr>
              <a:t>بیاموزید</a:t>
            </a:r>
            <a:r>
              <a:rPr lang="fa-IR" dirty="0" smtClean="0">
                <a:cs typeface="B Nazanin" panose="00000400000000000000" pitchFamily="2" charset="-78"/>
              </a:rPr>
              <a:t> .</a:t>
            </a:r>
            <a:endParaRPr lang="en-US" dirty="0">
              <a:cs typeface="B Nazanin" panose="00000400000000000000" pitchFamily="2" charset="-78"/>
            </a:endParaRPr>
          </a:p>
          <a:p>
            <a:pPr algn="just">
              <a:lnSpc>
                <a:spcPct val="150000"/>
              </a:lnSpc>
            </a:pP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4129">
            <a:off x="168812" y="320111"/>
            <a:ext cx="3273068" cy="3856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60678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dirty="0">
                <a:solidFill>
                  <a:srgbClr val="00B0F0"/>
                </a:solidFill>
              </a:rPr>
              <a:t> </a:t>
            </a:r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برکات تربیت </a:t>
            </a:r>
            <a:r>
              <a:rPr lang="fa-IR" sz="6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کودک نمازی </a:t>
            </a:r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برای آخرت والدین  </a:t>
            </a:r>
            <a:r>
              <a:rPr lang="fa-IR" b="1" dirty="0" smtClean="0">
                <a:solidFill>
                  <a:srgbClr val="00B0F0"/>
                </a:solidFill>
              </a:rPr>
              <a:t> </a:t>
            </a:r>
            <a:r>
              <a:rPr lang="en-US" b="1" dirty="0">
                <a:solidFill>
                  <a:srgbClr val="00B0F0"/>
                </a:solidFill>
              </a:rPr>
              <a:t/>
            </a:r>
            <a:br>
              <a:rPr lang="en-US" b="1" dirty="0">
                <a:solidFill>
                  <a:srgbClr val="00B0F0"/>
                </a:solidFill>
              </a:rPr>
            </a:br>
            <a:endParaRPr lang="fa-IR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4333" y="1528455"/>
            <a:ext cx="6958780" cy="483204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آمرزش </a:t>
            </a:r>
            <a:r>
              <a:rPr lang="fa-IR" dirty="0" smtClean="0">
                <a:solidFill>
                  <a:srgbClr val="FF0000"/>
                </a:solidFill>
                <a:cs typeface="B Nazanin" panose="00000400000000000000" pitchFamily="2" charset="-78"/>
              </a:rPr>
              <a:t>والدین</a:t>
            </a:r>
          </a:p>
          <a:p>
            <a:pPr>
              <a:lnSpc>
                <a:spcPct val="200000"/>
              </a:lnSpc>
            </a:pPr>
            <a:r>
              <a:rPr lang="fa-IR" dirty="0">
                <a:cs typeface="B Nazanin" panose="00000400000000000000" pitchFamily="2" charset="-78"/>
              </a:rPr>
              <a:t>امام صادق(ع)</a:t>
            </a:r>
            <a:r>
              <a:rPr lang="fa-IR" dirty="0" err="1">
                <a:cs typeface="B Nazanin" panose="00000400000000000000" pitchFamily="2" charset="-78"/>
              </a:rPr>
              <a:t>می‏فرماید:هنگامی</a:t>
            </a:r>
            <a:r>
              <a:rPr lang="fa-IR" dirty="0">
                <a:cs typeface="B Nazanin" panose="00000400000000000000" pitchFamily="2" charset="-78"/>
              </a:rPr>
              <a:t> که کودک وضو را یاد </a:t>
            </a:r>
            <a:r>
              <a:rPr lang="fa-IR" dirty="0" err="1">
                <a:cs typeface="B Nazanin" panose="00000400000000000000" pitchFamily="2" charset="-78"/>
              </a:rPr>
              <a:t>می‏گیرد،خداوند</a:t>
            </a:r>
            <a:r>
              <a:rPr lang="fa-IR" dirty="0">
                <a:cs typeface="B Nazanin" panose="00000400000000000000" pitchFamily="2" charset="-78"/>
              </a:rPr>
              <a:t> پدر و مادرش را می‏ </a:t>
            </a:r>
            <a:r>
              <a:rPr lang="fa-IR" dirty="0" err="1">
                <a:cs typeface="B Nazanin" panose="00000400000000000000" pitchFamily="2" charset="-78"/>
              </a:rPr>
              <a:t>آمرزد</a:t>
            </a:r>
            <a:r>
              <a:rPr lang="fa-IR" dirty="0">
                <a:cs typeface="B Nazanin" panose="00000400000000000000" pitchFamily="2" charset="-78"/>
              </a:rPr>
              <a:t>.</a:t>
            </a:r>
            <a:endParaRPr lang="en-US" dirty="0">
              <a:cs typeface="B Nazanin" panose="00000400000000000000" pitchFamily="2" charset="-78"/>
            </a:endParaRPr>
          </a:p>
          <a:p>
            <a:pPr>
              <a:lnSpc>
                <a:spcPct val="200000"/>
              </a:lnSpc>
            </a:pPr>
            <a:r>
              <a:rPr lang="fa-IR" dirty="0" err="1" smtClean="0">
                <a:solidFill>
                  <a:srgbClr val="FF0000"/>
                </a:solidFill>
                <a:cs typeface="B Nazanin" panose="00000400000000000000" pitchFamily="2" charset="-78"/>
              </a:rPr>
              <a:t>باقیات</a:t>
            </a:r>
            <a:r>
              <a:rPr lang="fa-IR" dirty="0" smtClean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dirty="0" err="1" smtClean="0">
                <a:solidFill>
                  <a:srgbClr val="FF0000"/>
                </a:solidFill>
                <a:cs typeface="B Nazanin" panose="00000400000000000000" pitchFamily="2" charset="-78"/>
              </a:rPr>
              <a:t>الصالحات</a:t>
            </a:r>
            <a:endParaRPr lang="fa-IR" dirty="0" smtClean="0">
              <a:cs typeface="B Nazanin" panose="00000400000000000000" pitchFamily="2" charset="-78"/>
            </a:endParaRPr>
          </a:p>
          <a:p>
            <a:pPr>
              <a:lnSpc>
                <a:spcPct val="200000"/>
              </a:lnSpc>
            </a:pPr>
            <a:r>
              <a:rPr lang="fa-IR" dirty="0" smtClean="0">
                <a:cs typeface="B Nazanin" panose="00000400000000000000" pitchFamily="2" charset="-78"/>
              </a:rPr>
              <a:t>گذر رسول اکرم (ص ) و اصحاب از قبرستان </a:t>
            </a:r>
            <a:r>
              <a:rPr lang="fa-IR" dirty="0" err="1" smtClean="0">
                <a:cs typeface="B Nazanin" panose="00000400000000000000" pitchFamily="2" charset="-78"/>
              </a:rPr>
              <a:t>بقیع</a:t>
            </a:r>
            <a:endParaRPr lang="fa-IR" dirty="0" smtClean="0">
              <a:cs typeface="B Nazanin" panose="00000400000000000000" pitchFamily="2" charset="-78"/>
            </a:endParaRPr>
          </a:p>
          <a:p>
            <a:pPr>
              <a:lnSpc>
                <a:spcPct val="200000"/>
              </a:lnSpc>
            </a:pPr>
            <a:endParaRPr lang="fa-IR" dirty="0" smtClean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25535">
            <a:off x="924192" y="4092334"/>
            <a:ext cx="2457825" cy="1937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93048">
            <a:off x="9308176" y="1284222"/>
            <a:ext cx="2457825" cy="2464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837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جایگاه و  </a:t>
            </a:r>
            <a:r>
              <a:rPr lang="fa-IR" sz="60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اهمیت  خانواده </a:t>
            </a:r>
            <a:r>
              <a:rPr lang="fa-IR" sz="6000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439" y="269287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fa-IR" sz="4400" b="1" spc="5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black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 ارزش ترین</a:t>
            </a:r>
            <a:r>
              <a:rPr lang="fa-IR" sz="4400" b="1" spc="5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نهاد </a:t>
            </a:r>
          </a:p>
          <a:p>
            <a:pPr>
              <a:lnSpc>
                <a:spcPct val="200000"/>
              </a:lnSpc>
            </a:pPr>
            <a:r>
              <a:rPr lang="fa-IR" dirty="0" smtClean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قال رسول </a:t>
            </a:r>
            <a:r>
              <a:rPr lang="fa-IR" dirty="0" err="1">
                <a:cs typeface="B Nazanin" panose="00000400000000000000" pitchFamily="2" charset="-78"/>
              </a:rPr>
              <a:t>اللَّه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(ص) « </a:t>
            </a:r>
            <a:r>
              <a:rPr lang="fa-IR" dirty="0">
                <a:cs typeface="B Nazanin" panose="00000400000000000000" pitchFamily="2" charset="-78"/>
              </a:rPr>
              <a:t>ما </a:t>
            </a:r>
            <a:r>
              <a:rPr lang="fa-IR" dirty="0" err="1">
                <a:cs typeface="B Nazanin" panose="00000400000000000000" pitchFamily="2" charset="-78"/>
              </a:rPr>
              <a:t>بُنىَ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في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الاسلام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بناء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أحبَّ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الى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اللَّه</a:t>
            </a:r>
            <a:r>
              <a:rPr lang="fa-IR" dirty="0">
                <a:cs typeface="B Nazanin" panose="00000400000000000000" pitchFamily="2" charset="-78"/>
              </a:rPr>
              <a:t> تعالی من </a:t>
            </a:r>
            <a:r>
              <a:rPr lang="fa-IR" dirty="0" err="1">
                <a:cs typeface="B Nazanin" panose="00000400000000000000" pitchFamily="2" charset="-78"/>
              </a:rPr>
              <a:t>التّزويج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»  من </a:t>
            </a:r>
            <a:r>
              <a:rPr lang="fa-IR" dirty="0" err="1">
                <a:cs typeface="B Nazanin" panose="00000400000000000000" pitchFamily="2" charset="-78"/>
              </a:rPr>
              <a:t>لایحضره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الفقیه</a:t>
            </a:r>
            <a:r>
              <a:rPr lang="fa-IR" dirty="0">
                <a:cs typeface="B Nazanin" panose="00000400000000000000" pitchFamily="2" charset="-78"/>
              </a:rPr>
              <a:t> : ج 3 ، ص </a:t>
            </a:r>
            <a:r>
              <a:rPr lang="fa-IR" dirty="0" smtClean="0">
                <a:cs typeface="B Nazanin" panose="00000400000000000000" pitchFamily="2" charset="-78"/>
              </a:rPr>
              <a:t>383.</a:t>
            </a:r>
          </a:p>
          <a:p>
            <a:pPr>
              <a:lnSpc>
                <a:spcPct val="200000"/>
              </a:lnSpc>
            </a:pPr>
            <a:r>
              <a:rPr lang="fa-IR" sz="4400" b="1" spc="5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black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مقدمه  </a:t>
            </a:r>
            <a:r>
              <a:rPr lang="fa-IR" sz="4400" b="1" spc="5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اصلاح جامعه </a:t>
            </a:r>
          </a:p>
          <a:p>
            <a:pPr>
              <a:lnSpc>
                <a:spcPct val="200000"/>
              </a:lnSpc>
            </a:pPr>
            <a:r>
              <a:rPr lang="fa-IR" sz="3600" dirty="0" smtClean="0">
                <a:cs typeface="B Nazanin" panose="00000400000000000000" pitchFamily="2" charset="-78"/>
              </a:rPr>
              <a:t>خانواده </a:t>
            </a:r>
            <a:r>
              <a:rPr lang="fa-IR" sz="3600" dirty="0">
                <a:cs typeface="B Nazanin" panose="00000400000000000000" pitchFamily="2" charset="-78"/>
              </a:rPr>
              <a:t>جامعه کوچک است اگر خانواده درست شود جامعه هم درست می شود . </a:t>
            </a:r>
          </a:p>
          <a:p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520" y="365125"/>
            <a:ext cx="4130777" cy="28777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302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/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رعایت کردن </a:t>
            </a:r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اصول مشترک </a:t>
            </a:r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برای پایبند کردن فرزندان به نماز </a:t>
            </a:r>
            <a:endParaRPr lang="fa-IR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18735"/>
            <a:ext cx="10515600" cy="4439265"/>
          </a:xfrm>
        </p:spPr>
        <p:txBody>
          <a:bodyPr>
            <a:normAutofit fontScale="85000" lnSpcReduction="10000"/>
          </a:bodyPr>
          <a:lstStyle/>
          <a:p>
            <a:pPr lvl="0" algn="just"/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39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آگاهانه عمل کردن </a:t>
            </a:r>
            <a:endParaRPr lang="en-US" b="1" dirty="0">
              <a:solidFill>
                <a:srgbClr val="FF0000"/>
              </a:solidFill>
            </a:endParaRPr>
          </a:p>
          <a:p>
            <a:pPr algn="just">
              <a:lnSpc>
                <a:spcPct val="200000"/>
              </a:lnSpc>
            </a:pPr>
            <a:r>
              <a:rPr lang="fa-IR" sz="2000" b="1" dirty="0" err="1">
                <a:cs typeface="B Mitra" panose="00000400000000000000" pitchFamily="2" charset="-78"/>
              </a:rPr>
              <a:t>رسولُ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اللّه</a:t>
            </a:r>
            <a:r>
              <a:rPr lang="fa-IR" sz="2000" b="1" dirty="0">
                <a:cs typeface="B Mitra" panose="00000400000000000000" pitchFamily="2" charset="-78"/>
              </a:rPr>
              <a:t> ِ </a:t>
            </a:r>
            <a:r>
              <a:rPr lang="fa-IR" sz="2000" b="1" dirty="0" smtClean="0">
                <a:cs typeface="B Mitra" panose="00000400000000000000" pitchFamily="2" charset="-78"/>
              </a:rPr>
              <a:t>(ص): </a:t>
            </a:r>
            <a:r>
              <a:rPr lang="fa-IR" sz="2000" b="1" dirty="0" err="1">
                <a:cs typeface="B Mitra" panose="00000400000000000000" pitchFamily="2" charset="-78"/>
              </a:rPr>
              <a:t>مَن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عَمِلَ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عَلى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غَيرِ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عِلمٍ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كانَ</a:t>
            </a:r>
            <a:r>
              <a:rPr lang="fa-IR" sz="2000" b="1" dirty="0">
                <a:cs typeface="B Mitra" panose="00000400000000000000" pitchFamily="2" charset="-78"/>
              </a:rPr>
              <a:t> ما </a:t>
            </a:r>
            <a:r>
              <a:rPr lang="fa-IR" sz="2000" b="1" dirty="0" err="1">
                <a:cs typeface="B Mitra" panose="00000400000000000000" pitchFamily="2" charset="-78"/>
              </a:rPr>
              <a:t>يُفسِدُ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أكثَرَ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مِمّا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يُصلِحُ</a:t>
            </a:r>
            <a:r>
              <a:rPr lang="fa-IR" sz="2000" b="1" dirty="0">
                <a:cs typeface="B Mitra" panose="00000400000000000000" pitchFamily="2" charset="-78"/>
              </a:rPr>
              <a:t> . </a:t>
            </a:r>
            <a:r>
              <a:rPr lang="fa-IR" sz="2000" b="1" dirty="0" err="1" smtClean="0">
                <a:cs typeface="B Mitra" panose="00000400000000000000" pitchFamily="2" charset="-78"/>
              </a:rPr>
              <a:t>كسى</a:t>
            </a:r>
            <a:r>
              <a:rPr lang="fa-IR" sz="2000" b="1" dirty="0" smtClean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كه</a:t>
            </a:r>
            <a:r>
              <a:rPr lang="fa-IR" sz="2000" b="1" dirty="0">
                <a:cs typeface="B Mitra" panose="00000400000000000000" pitchFamily="2" charset="-78"/>
              </a:rPr>
              <a:t> بدون شناخت عمل </a:t>
            </a:r>
            <a:r>
              <a:rPr lang="fa-IR" sz="2000" b="1" dirty="0" err="1">
                <a:cs typeface="B Mitra" panose="00000400000000000000" pitchFamily="2" charset="-78"/>
              </a:rPr>
              <a:t>كند</a:t>
            </a:r>
            <a:r>
              <a:rPr lang="fa-IR" sz="2000" b="1" dirty="0">
                <a:cs typeface="B Mitra" panose="00000400000000000000" pitchFamily="2" charset="-78"/>
              </a:rPr>
              <a:t>، خراب </a:t>
            </a:r>
            <a:r>
              <a:rPr lang="fa-IR" sz="2000" b="1" dirty="0" err="1">
                <a:cs typeface="B Mitra" panose="00000400000000000000" pitchFamily="2" charset="-78"/>
              </a:rPr>
              <a:t>كردنش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بيشتر</a:t>
            </a:r>
            <a:r>
              <a:rPr lang="fa-IR" sz="2000" b="1" dirty="0">
                <a:cs typeface="B Mitra" panose="00000400000000000000" pitchFamily="2" charset="-78"/>
              </a:rPr>
              <a:t> از درست </a:t>
            </a:r>
            <a:r>
              <a:rPr lang="fa-IR" sz="2000" b="1" dirty="0" err="1">
                <a:cs typeface="B Mitra" panose="00000400000000000000" pitchFamily="2" charset="-78"/>
              </a:rPr>
              <a:t>كردن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اوست</a:t>
            </a:r>
            <a:r>
              <a:rPr lang="fa-IR" sz="2000" b="1" dirty="0">
                <a:cs typeface="B Mitra" panose="00000400000000000000" pitchFamily="2" charset="-78"/>
              </a:rPr>
              <a:t>. (اصول کافی / ترجمه مصطفوی ؛ ج 1 , ص 55). </a:t>
            </a:r>
            <a:endParaRPr lang="en-US" sz="2000" b="1" dirty="0">
              <a:cs typeface="B Mitra" panose="00000400000000000000" pitchFamily="2" charset="-78"/>
            </a:endParaRPr>
          </a:p>
          <a:p>
            <a:pPr algn="just">
              <a:lnSpc>
                <a:spcPct val="200000"/>
              </a:lnSpc>
            </a:pPr>
            <a:r>
              <a:rPr lang="fa-IR" sz="2000" b="1" dirty="0" err="1">
                <a:cs typeface="B Mitra" panose="00000400000000000000" pitchFamily="2" charset="-78"/>
              </a:rPr>
              <a:t>الإمامُ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الصّادقُ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smtClean="0">
                <a:cs typeface="B Mitra" panose="00000400000000000000" pitchFamily="2" charset="-78"/>
              </a:rPr>
              <a:t>(ع): </a:t>
            </a:r>
            <a:r>
              <a:rPr lang="fa-IR" sz="2000" b="1" dirty="0" err="1">
                <a:cs typeface="B Mitra" panose="00000400000000000000" pitchFamily="2" charset="-78"/>
              </a:rPr>
              <a:t>العامِلُ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عَلى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غَيرِ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بَصيرَةٍ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كَالسّائرِ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عَلى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غَيرِ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الطَّريقِ</a:t>
            </a:r>
            <a:r>
              <a:rPr lang="fa-IR" sz="2000" b="1" dirty="0">
                <a:cs typeface="B Mitra" panose="00000400000000000000" pitchFamily="2" charset="-78"/>
              </a:rPr>
              <a:t> ، و لا </a:t>
            </a:r>
            <a:r>
              <a:rPr lang="fa-IR" sz="2000" b="1" dirty="0" err="1">
                <a:cs typeface="B Mitra" panose="00000400000000000000" pitchFamily="2" charset="-78"/>
              </a:rPr>
              <a:t>يَزيدُهُ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سُرعَةُ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السَّيرِ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مِنَ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الطَّريقِ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إلاّ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بُعدا</a:t>
            </a:r>
            <a:r>
              <a:rPr lang="fa-IR" sz="2000" b="1" dirty="0">
                <a:cs typeface="B Mitra" panose="00000400000000000000" pitchFamily="2" charset="-78"/>
              </a:rPr>
              <a:t> . </a:t>
            </a:r>
            <a:r>
              <a:rPr lang="fa-IR" sz="2000" b="1" dirty="0" err="1" smtClean="0">
                <a:cs typeface="B Mitra" panose="00000400000000000000" pitchFamily="2" charset="-78"/>
              </a:rPr>
              <a:t>كسى</a:t>
            </a:r>
            <a:r>
              <a:rPr lang="fa-IR" sz="2000" b="1" dirty="0" smtClean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كه</a:t>
            </a:r>
            <a:r>
              <a:rPr lang="fa-IR" sz="2000" b="1" dirty="0">
                <a:cs typeface="B Mitra" panose="00000400000000000000" pitchFamily="2" charset="-78"/>
              </a:rPr>
              <a:t> بدون </a:t>
            </a:r>
            <a:r>
              <a:rPr lang="fa-IR" sz="2000" b="1" dirty="0" err="1">
                <a:cs typeface="B Mitra" panose="00000400000000000000" pitchFamily="2" charset="-78"/>
              </a:rPr>
              <a:t>بينش</a:t>
            </a:r>
            <a:r>
              <a:rPr lang="fa-IR" sz="2000" b="1" dirty="0">
                <a:cs typeface="B Mitra" panose="00000400000000000000" pitchFamily="2" charset="-78"/>
              </a:rPr>
              <a:t> عمل </a:t>
            </a:r>
            <a:r>
              <a:rPr lang="fa-IR" sz="2000" b="1" dirty="0" err="1">
                <a:cs typeface="B Mitra" panose="00000400000000000000" pitchFamily="2" charset="-78"/>
              </a:rPr>
              <a:t>كند</a:t>
            </a:r>
            <a:r>
              <a:rPr lang="fa-IR" sz="2000" b="1" dirty="0">
                <a:cs typeface="B Mitra" panose="00000400000000000000" pitchFamily="2" charset="-78"/>
              </a:rPr>
              <a:t>، همچون </a:t>
            </a:r>
            <a:r>
              <a:rPr lang="fa-IR" sz="2000" b="1" dirty="0" err="1">
                <a:cs typeface="B Mitra" panose="00000400000000000000" pitchFamily="2" charset="-78"/>
              </a:rPr>
              <a:t>كسى</a:t>
            </a:r>
            <a:r>
              <a:rPr lang="fa-IR" sz="2000" b="1" dirty="0">
                <a:cs typeface="B Mitra" panose="00000400000000000000" pitchFamily="2" charset="-78"/>
              </a:rPr>
              <a:t> است </a:t>
            </a:r>
            <a:r>
              <a:rPr lang="fa-IR" sz="2000" b="1" dirty="0" err="1">
                <a:cs typeface="B Mitra" panose="00000400000000000000" pitchFamily="2" charset="-78"/>
              </a:rPr>
              <a:t>كه</a:t>
            </a:r>
            <a:r>
              <a:rPr lang="fa-IR" sz="2000" b="1" dirty="0">
                <a:cs typeface="B Mitra" panose="00000400000000000000" pitchFamily="2" charset="-78"/>
              </a:rPr>
              <a:t> در </a:t>
            </a:r>
            <a:r>
              <a:rPr lang="fa-IR" sz="2000" b="1" dirty="0" err="1">
                <a:cs typeface="B Mitra" panose="00000400000000000000" pitchFamily="2" charset="-78"/>
              </a:rPr>
              <a:t>بيراهه</a:t>
            </a:r>
            <a:r>
              <a:rPr lang="fa-IR" sz="2000" b="1" dirty="0">
                <a:cs typeface="B Mitra" panose="00000400000000000000" pitchFamily="2" charset="-78"/>
              </a:rPr>
              <a:t> رود، </a:t>
            </a:r>
            <a:r>
              <a:rPr lang="fa-IR" sz="2000" b="1" dirty="0" err="1">
                <a:cs typeface="B Mitra" panose="00000400000000000000" pitchFamily="2" charset="-78"/>
              </a:rPr>
              <a:t>چنين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كسى</a:t>
            </a:r>
            <a:r>
              <a:rPr lang="fa-IR" sz="2000" b="1" dirty="0">
                <a:cs typeface="B Mitra" panose="00000400000000000000" pitchFamily="2" charset="-78"/>
              </a:rPr>
              <a:t> هر چه تندتر رود، از راه دورتر </a:t>
            </a:r>
            <a:r>
              <a:rPr lang="fa-IR" sz="2000" b="1" dirty="0" err="1">
                <a:cs typeface="B Mitra" panose="00000400000000000000" pitchFamily="2" charset="-78"/>
              </a:rPr>
              <a:t>مى</a:t>
            </a:r>
            <a:r>
              <a:rPr lang="fa-IR" sz="2000" b="1" dirty="0">
                <a:cs typeface="B Mitra" panose="00000400000000000000" pitchFamily="2" charset="-78"/>
              </a:rPr>
              <a:t> افتد. </a:t>
            </a:r>
            <a:r>
              <a:rPr lang="fa-IR" sz="2000" b="1" dirty="0" smtClean="0">
                <a:cs typeface="B Mitra" panose="00000400000000000000" pitchFamily="2" charset="-78"/>
              </a:rPr>
              <a:t>(اصول </a:t>
            </a:r>
            <a:r>
              <a:rPr lang="fa-IR" sz="2000" b="1" dirty="0" err="1">
                <a:cs typeface="B Mitra" panose="00000400000000000000" pitchFamily="2" charset="-78"/>
              </a:rPr>
              <a:t>كافى</a:t>
            </a:r>
            <a:r>
              <a:rPr lang="fa-IR" sz="2000" b="1" dirty="0">
                <a:cs typeface="B Mitra" panose="00000400000000000000" pitchFamily="2" charset="-78"/>
              </a:rPr>
              <a:t> جلد 1 </a:t>
            </a:r>
            <a:r>
              <a:rPr lang="fa-IR" sz="2000" b="1" dirty="0" smtClean="0">
                <a:cs typeface="B Mitra" panose="00000400000000000000" pitchFamily="2" charset="-78"/>
              </a:rPr>
              <a:t>صفحه:54) </a:t>
            </a:r>
          </a:p>
          <a:p>
            <a:pPr algn="just">
              <a:lnSpc>
                <a:spcPct val="200000"/>
              </a:lnSpc>
            </a:pPr>
            <a:r>
              <a:rPr lang="fa-IR" sz="3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دکتر احمدی پزشک  </a:t>
            </a:r>
            <a:r>
              <a:rPr lang="fa-IR" sz="39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ومتخصص</a:t>
            </a:r>
            <a:r>
              <a:rPr lang="fa-IR" sz="3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تغذیه</a:t>
            </a:r>
            <a:endParaRPr lang="en-US" sz="3900" b="1" dirty="0">
              <a:solidFill>
                <a:srgbClr val="FFFF00"/>
              </a:solidFill>
            </a:endParaRPr>
          </a:p>
          <a:p>
            <a:pPr algn="just">
              <a:lnSpc>
                <a:spcPct val="200000"/>
              </a:lnSpc>
            </a:pPr>
            <a:endParaRPr lang="fa-IR" sz="2000" b="1" dirty="0" smtClean="0">
              <a:cs typeface="B Mitra" panose="00000400000000000000" pitchFamily="2" charset="-78"/>
            </a:endParaRPr>
          </a:p>
          <a:p>
            <a:pPr algn="just">
              <a:lnSpc>
                <a:spcPct val="200000"/>
              </a:lnSpc>
            </a:pPr>
            <a:endParaRPr lang="en-US" sz="2000" b="1" dirty="0">
              <a:cs typeface="B Mitra" panose="00000400000000000000" pitchFamily="2" charset="-78"/>
            </a:endParaRPr>
          </a:p>
          <a:p>
            <a:pPr algn="just"/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5335">
            <a:off x="956187" y="397501"/>
            <a:ext cx="1993490" cy="2557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8003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نمونه‌ای</a:t>
            </a:r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از </a:t>
            </a:r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آگاهانه</a:t>
            </a:r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عمل کردن </a:t>
            </a:r>
            <a:endParaRPr lang="fa-IR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6625" y="1807709"/>
            <a:ext cx="10515600" cy="4351338"/>
          </a:xfrm>
        </p:spPr>
        <p:txBody>
          <a:bodyPr/>
          <a:lstStyle/>
          <a:p>
            <a:r>
              <a:rPr lang="fa-IR" dirty="0" smtClean="0">
                <a:solidFill>
                  <a:srgbClr val="002060"/>
                </a:solidFill>
                <a:cs typeface="B Lotus" panose="00000400000000000000" pitchFamily="2" charset="-78"/>
              </a:rPr>
              <a:t>شب زود بخوابند </a:t>
            </a:r>
          </a:p>
          <a:p>
            <a:r>
              <a:rPr lang="fa-IR" dirty="0" smtClean="0">
                <a:solidFill>
                  <a:srgbClr val="002060"/>
                </a:solidFill>
                <a:cs typeface="B Lotus" panose="00000400000000000000" pitchFamily="2" charset="-78"/>
              </a:rPr>
              <a:t>بیدار کردن در سه مرحله صورت بگیرد </a:t>
            </a:r>
          </a:p>
          <a:p>
            <a:r>
              <a:rPr lang="fa-IR" dirty="0" smtClean="0">
                <a:solidFill>
                  <a:srgbClr val="002060"/>
                </a:solidFill>
                <a:cs typeface="B Lotus" panose="00000400000000000000" pitchFamily="2" charset="-78"/>
              </a:rPr>
              <a:t>با ادبیات نیکو در کنار رختخواب باشد </a:t>
            </a:r>
            <a:r>
              <a:rPr lang="fa-IR" dirty="0">
                <a:solidFill>
                  <a:srgbClr val="002060"/>
                </a:solidFill>
                <a:cs typeface="B Lotus" panose="00000400000000000000" pitchFamily="2" charset="-78"/>
              </a:rPr>
              <a:t>. </a:t>
            </a:r>
            <a:endParaRPr lang="fa-IR" dirty="0" smtClean="0">
              <a:solidFill>
                <a:srgbClr val="002060"/>
              </a:solidFill>
              <a:cs typeface="B Lotus" panose="00000400000000000000" pitchFamily="2" charset="-78"/>
            </a:endParaRPr>
          </a:p>
          <a:p>
            <a:r>
              <a:rPr lang="fa-IR" dirty="0" smtClean="0">
                <a:solidFill>
                  <a:srgbClr val="002060"/>
                </a:solidFill>
                <a:cs typeface="B Lotus" panose="00000400000000000000" pitchFamily="2" charset="-78"/>
              </a:rPr>
              <a:t>با ماساژ بدنی همراه باشد  . و ....     </a:t>
            </a:r>
          </a:p>
          <a:p>
            <a:r>
              <a:rPr lang="fa-IR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امام خمینی (ره)  و نماز صبح </a:t>
            </a:r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فرزندان </a:t>
            </a:r>
          </a:p>
          <a:p>
            <a:r>
              <a:rPr lang="fa-IR" dirty="0" smtClean="0">
                <a:solidFill>
                  <a:srgbClr val="002060"/>
                </a:solidFill>
                <a:cs typeface="B Lotus" panose="00000400000000000000" pitchFamily="2" charset="-78"/>
              </a:rPr>
              <a:t>حضرت </a:t>
            </a:r>
            <a:r>
              <a:rPr lang="fa-IR" dirty="0">
                <a:solidFill>
                  <a:srgbClr val="002060"/>
                </a:solidFill>
                <a:cs typeface="B Lotus" panose="00000400000000000000" pitchFamily="2" charset="-78"/>
              </a:rPr>
              <a:t>امام (ره) با </a:t>
            </a:r>
            <a:r>
              <a:rPr lang="fa-IR" dirty="0" err="1">
                <a:solidFill>
                  <a:srgbClr val="002060"/>
                </a:solidFill>
                <a:cs typeface="B Lotus" panose="00000400000000000000" pitchFamily="2" charset="-78"/>
              </a:rPr>
              <a:t>اينكه</a:t>
            </a:r>
            <a:r>
              <a:rPr lang="fa-IR" dirty="0">
                <a:solidFill>
                  <a:srgbClr val="002060"/>
                </a:solidFill>
                <a:cs typeface="B Lotus" panose="00000400000000000000" pitchFamily="2" charset="-78"/>
              </a:rPr>
              <a:t> نسبت به انجام </a:t>
            </a:r>
            <a:r>
              <a:rPr lang="fa-IR" dirty="0" err="1">
                <a:solidFill>
                  <a:srgbClr val="002060"/>
                </a:solidFill>
                <a:cs typeface="B Lotus" panose="00000400000000000000" pitchFamily="2" charset="-78"/>
              </a:rPr>
              <a:t>تكاليف</a:t>
            </a:r>
            <a:r>
              <a:rPr lang="fa-IR" dirty="0">
                <a:solidFill>
                  <a:srgbClr val="002060"/>
                </a:solidFill>
                <a:cs typeface="B Lotus" panose="00000400000000000000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B Lotus" panose="00000400000000000000" pitchFamily="2" charset="-78"/>
              </a:rPr>
              <a:t>شرعي</a:t>
            </a:r>
            <a:r>
              <a:rPr lang="fa-IR" dirty="0">
                <a:solidFill>
                  <a:srgbClr val="002060"/>
                </a:solidFill>
                <a:cs typeface="B Lotus" panose="00000400000000000000" pitchFamily="2" charset="-78"/>
              </a:rPr>
              <a:t> فرزندانش </a:t>
            </a:r>
            <a:r>
              <a:rPr lang="fa-IR" dirty="0" err="1">
                <a:solidFill>
                  <a:srgbClr val="002060"/>
                </a:solidFill>
                <a:cs typeface="B Lotus" panose="00000400000000000000" pitchFamily="2" charset="-78"/>
              </a:rPr>
              <a:t>بسيار</a:t>
            </a:r>
            <a:r>
              <a:rPr lang="fa-IR" dirty="0">
                <a:solidFill>
                  <a:srgbClr val="002060"/>
                </a:solidFill>
                <a:cs typeface="B Lotus" panose="00000400000000000000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B Lotus" panose="00000400000000000000" pitchFamily="2" charset="-78"/>
              </a:rPr>
              <a:t>مقيد</a:t>
            </a:r>
            <a:r>
              <a:rPr lang="fa-IR" dirty="0">
                <a:solidFill>
                  <a:srgbClr val="002060"/>
                </a:solidFill>
                <a:cs typeface="B Lotus" panose="00000400000000000000" pitchFamily="2" charset="-78"/>
              </a:rPr>
              <a:t> بودند، اما </a:t>
            </a:r>
            <a:r>
              <a:rPr lang="fa-IR" dirty="0" smtClean="0">
                <a:solidFill>
                  <a:srgbClr val="002060"/>
                </a:solidFill>
                <a:cs typeface="B Lotus" panose="00000400000000000000" pitchFamily="2" charset="-78"/>
              </a:rPr>
              <a:t>برای بیدار کردن برای نماز صبح کودکان حساس بودند...</a:t>
            </a:r>
            <a:endParaRPr lang="fa-IR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7869">
            <a:off x="2873407" y="839404"/>
            <a:ext cx="3068661" cy="2494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091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 </a:t>
            </a:r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شروع ا ز </a:t>
            </a:r>
            <a:r>
              <a:rPr lang="fa-IR" sz="7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خود</a:t>
            </a:r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endParaRPr lang="fa-IR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677" y="2442690"/>
            <a:ext cx="10193593" cy="3986213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fa-IR" sz="2000" b="1" dirty="0" smtClean="0">
                <a:cs typeface="B Mitra" panose="00000400000000000000" pitchFamily="2" charset="-78"/>
              </a:rPr>
              <a:t>توجه </a:t>
            </a:r>
            <a:r>
              <a:rPr lang="fa-IR" sz="2000" b="1" dirty="0">
                <a:cs typeface="B Mitra" panose="00000400000000000000" pitchFamily="2" charset="-78"/>
              </a:rPr>
              <a:t>داشتن به اینکه </a:t>
            </a:r>
            <a:r>
              <a:rPr lang="fa-IR" sz="2000" b="1" dirty="0" smtClean="0">
                <a:cs typeface="B Mitra" panose="00000400000000000000" pitchFamily="2" charset="-78"/>
              </a:rPr>
              <a:t>باید از </a:t>
            </a:r>
            <a:r>
              <a:rPr lang="fa-IR" sz="2000" b="1" dirty="0">
                <a:cs typeface="B Mitra" panose="00000400000000000000" pitchFamily="2" charset="-78"/>
              </a:rPr>
              <a:t>خود  شروع کنیم </a:t>
            </a:r>
            <a:endParaRPr lang="en-US" sz="2000" b="1" dirty="0">
              <a:cs typeface="B Mitra" panose="00000400000000000000" pitchFamily="2" charset="-78"/>
            </a:endParaRPr>
          </a:p>
          <a:p>
            <a:pPr>
              <a:lnSpc>
                <a:spcPct val="200000"/>
              </a:lnSpc>
            </a:pPr>
            <a:r>
              <a:rPr lang="fa-IR" sz="2000" b="1" dirty="0">
                <a:cs typeface="B Mitra" panose="00000400000000000000" pitchFamily="2" charset="-78"/>
              </a:rPr>
              <a:t>تمام حرکات </a:t>
            </a:r>
            <a:r>
              <a:rPr lang="fa-IR" sz="2000" b="1" dirty="0" err="1">
                <a:cs typeface="B Mitra" panose="00000400000000000000" pitchFamily="2" charset="-78"/>
              </a:rPr>
              <a:t>وسکنات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وگفتار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ورفتار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وبقیه</a:t>
            </a:r>
            <a:r>
              <a:rPr lang="fa-IR" sz="2000" b="1" dirty="0">
                <a:cs typeface="B Mitra" panose="00000400000000000000" pitchFamily="2" charset="-78"/>
              </a:rPr>
              <a:t> موارد </a:t>
            </a:r>
            <a:r>
              <a:rPr lang="fa-IR" sz="2000" b="1" dirty="0" err="1">
                <a:cs typeface="B Mitra" panose="00000400000000000000" pitchFamily="2" charset="-78"/>
              </a:rPr>
              <a:t>زندگیت</a:t>
            </a:r>
            <a:r>
              <a:rPr lang="fa-IR" sz="2000" b="1" dirty="0">
                <a:cs typeface="B Mitra" panose="00000400000000000000" pitchFamily="2" charset="-78"/>
              </a:rPr>
              <a:t> در تربیت </a:t>
            </a:r>
            <a:r>
              <a:rPr lang="fa-IR" sz="2000" b="1" dirty="0" err="1">
                <a:cs typeface="B Mitra" panose="00000400000000000000" pitchFamily="2" charset="-78"/>
              </a:rPr>
              <a:t>فرزندت</a:t>
            </a:r>
            <a:r>
              <a:rPr lang="fa-IR" sz="2000" b="1" dirty="0">
                <a:cs typeface="B Mitra" panose="00000400000000000000" pitchFamily="2" charset="-78"/>
              </a:rPr>
              <a:t> تأثیر گذار است و </a:t>
            </a:r>
            <a:r>
              <a:rPr lang="fa-IR" sz="2000" b="1" dirty="0" err="1">
                <a:cs typeface="B Mitra" panose="00000400000000000000" pitchFamily="2" charset="-78"/>
              </a:rPr>
              <a:t>نمی</a:t>
            </a:r>
            <a:r>
              <a:rPr lang="fa-IR" sz="2000" b="1" dirty="0">
                <a:cs typeface="B Mitra" panose="00000400000000000000" pitchFamily="2" charset="-78"/>
              </a:rPr>
              <a:t> شود که تو دعوت به نماز کنی ولی خودت توجه نداشته </a:t>
            </a:r>
            <a:r>
              <a:rPr lang="fa-IR" sz="2000" b="1" dirty="0" smtClean="0">
                <a:cs typeface="B Mitra" panose="00000400000000000000" pitchFamily="2" charset="-78"/>
              </a:rPr>
              <a:t>باشی.</a:t>
            </a:r>
            <a:endParaRPr lang="en-US" sz="2000" b="1" dirty="0">
              <a:cs typeface="B Mitra" panose="00000400000000000000" pitchFamily="2" charset="-78"/>
            </a:endParaRPr>
          </a:p>
          <a:p>
            <a:pPr algn="l" rtl="0">
              <a:lnSpc>
                <a:spcPct val="200000"/>
              </a:lnSpc>
            </a:pPr>
            <a:r>
              <a:rPr lang="fa-IR" sz="2000" b="1" dirty="0" smtClean="0">
                <a:cs typeface="B Mitra" panose="00000400000000000000" pitchFamily="2" charset="-78"/>
              </a:rPr>
              <a:t>خدای متعال در آیه </a:t>
            </a:r>
            <a:r>
              <a:rPr lang="fa-IR" sz="2000" b="1" dirty="0" err="1">
                <a:cs typeface="B Mitra" panose="00000400000000000000" pitchFamily="2" charset="-78"/>
              </a:rPr>
              <a:t>یاایهاالذین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امنوا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3500" b="1" dirty="0">
                <a:solidFill>
                  <a:srgbClr val="FF0000"/>
                </a:solidFill>
                <a:cs typeface="B Mitra" panose="00000400000000000000" pitchFamily="2" charset="-78"/>
              </a:rPr>
              <a:t>قوا </a:t>
            </a:r>
            <a:r>
              <a:rPr lang="fa-IR" sz="3500" b="1" dirty="0" err="1">
                <a:solidFill>
                  <a:srgbClr val="FF0000"/>
                </a:solidFill>
                <a:cs typeface="B Mitra" panose="00000400000000000000" pitchFamily="2" charset="-78"/>
              </a:rPr>
              <a:t>انفسکم</a:t>
            </a:r>
            <a:r>
              <a:rPr lang="fa-IR" sz="3500" b="1" dirty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r>
              <a:rPr lang="fa-IR" sz="2000" b="1" dirty="0" err="1">
                <a:cs typeface="B Mitra" panose="00000400000000000000" pitchFamily="2" charset="-78"/>
              </a:rPr>
              <a:t>واهلیکم</a:t>
            </a:r>
            <a:r>
              <a:rPr lang="fa-IR" sz="2000" b="1" dirty="0">
                <a:cs typeface="B Mitra" panose="00000400000000000000" pitchFamily="2" charset="-78"/>
              </a:rPr>
              <a:t> </a:t>
            </a:r>
            <a:r>
              <a:rPr lang="fa-IR" sz="2000" b="1" dirty="0" err="1" smtClean="0">
                <a:cs typeface="B Mitra" panose="00000400000000000000" pitchFamily="2" charset="-78"/>
              </a:rPr>
              <a:t>نارا</a:t>
            </a:r>
            <a:r>
              <a:rPr lang="fa-IR" sz="2000" b="1" dirty="0" smtClean="0">
                <a:cs typeface="B Mitra" panose="00000400000000000000" pitchFamily="2" charset="-78"/>
              </a:rPr>
              <a:t>. می فرماید: اول خودت </a:t>
            </a:r>
            <a:r>
              <a:rPr lang="fa-IR" sz="2000" b="1" dirty="0">
                <a:cs typeface="B Mitra" panose="00000400000000000000" pitchFamily="2" charset="-78"/>
              </a:rPr>
              <a:t>را نجات بده و بعد </a:t>
            </a:r>
            <a:r>
              <a:rPr lang="fa-IR" sz="2000" b="1" dirty="0" smtClean="0">
                <a:cs typeface="B Mitra" panose="00000400000000000000" pitchFamily="2" charset="-78"/>
              </a:rPr>
              <a:t>خانواده </a:t>
            </a:r>
            <a:r>
              <a:rPr lang="fa-IR" sz="2000" b="1" dirty="0" err="1" smtClean="0">
                <a:cs typeface="B Mitra" panose="00000400000000000000" pitchFamily="2" charset="-78"/>
              </a:rPr>
              <a:t>ات</a:t>
            </a:r>
            <a:r>
              <a:rPr lang="fa-IR" sz="2000" b="1" dirty="0" smtClean="0">
                <a:cs typeface="B Mitra" panose="00000400000000000000" pitchFamily="2" charset="-78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fa-IR" sz="2000" b="1" dirty="0" smtClean="0">
                <a:cs typeface="B Mitra" panose="00000400000000000000" pitchFamily="2" charset="-78"/>
              </a:rPr>
              <a:t>روان </a:t>
            </a:r>
            <a:r>
              <a:rPr lang="fa-IR" sz="2000" b="1" dirty="0" err="1">
                <a:cs typeface="B Mitra" panose="00000400000000000000" pitchFamily="2" charset="-78"/>
              </a:rPr>
              <a:t>شناسان</a:t>
            </a:r>
            <a:r>
              <a:rPr lang="fa-IR" sz="2000" b="1" dirty="0">
                <a:cs typeface="B Mitra" panose="00000400000000000000" pitchFamily="2" charset="-78"/>
              </a:rPr>
              <a:t> می گویند </a:t>
            </a:r>
            <a:r>
              <a:rPr lang="fa-IR" sz="2000" b="1" dirty="0" smtClean="0">
                <a:cs typeface="B Mitra" panose="00000400000000000000" pitchFamily="2" charset="-78"/>
              </a:rPr>
              <a:t>75 </a:t>
            </a:r>
            <a:r>
              <a:rPr lang="fa-IR" sz="2000" b="1" dirty="0">
                <a:cs typeface="B Mitra" panose="00000400000000000000" pitchFamily="2" charset="-78"/>
              </a:rPr>
              <a:t>% بدن انسان با مخاطب حرف می </a:t>
            </a:r>
            <a:r>
              <a:rPr lang="fa-IR" sz="2000" b="1" dirty="0" smtClean="0">
                <a:cs typeface="B Mitra" panose="00000400000000000000" pitchFamily="2" charset="-78"/>
              </a:rPr>
              <a:t>زند.</a:t>
            </a:r>
            <a:endParaRPr lang="en-US" sz="2000" b="1" dirty="0">
              <a:cs typeface="B Mitra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endParaRPr lang="fa-IR" sz="2000" b="1" dirty="0"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244" y="247138"/>
            <a:ext cx="3996813" cy="2298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4186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93"/>
            <a:ext cx="10515600" cy="1325563"/>
          </a:xfrm>
        </p:spPr>
        <p:txBody>
          <a:bodyPr/>
          <a:lstStyle/>
          <a:p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اقدام به </a:t>
            </a:r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موقع 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213" y="1396130"/>
            <a:ext cx="7970274" cy="435133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امام علی (ع): </a:t>
            </a:r>
            <a:r>
              <a:rPr lang="fa-IR" sz="2400" dirty="0" err="1" smtClean="0">
                <a:solidFill>
                  <a:srgbClr val="00B050"/>
                </a:solidFill>
                <a:cs typeface="B Nazanin" panose="00000400000000000000" pitchFamily="2" charset="-78"/>
              </a:rPr>
              <a:t>الْعِلْمُ</a:t>
            </a:r>
            <a:r>
              <a:rPr lang="fa-IR" sz="2400" dirty="0" smtClean="0">
                <a:solidFill>
                  <a:srgbClr val="00B050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err="1">
                <a:solidFill>
                  <a:srgbClr val="00B050"/>
                </a:solidFill>
                <a:cs typeface="B Nazanin" panose="00000400000000000000" pitchFamily="2" charset="-78"/>
              </a:rPr>
              <a:t>مِنَ</a:t>
            </a:r>
            <a:r>
              <a:rPr lang="fa-IR" sz="2400" dirty="0">
                <a:solidFill>
                  <a:srgbClr val="00B050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err="1">
                <a:solidFill>
                  <a:srgbClr val="00B050"/>
                </a:solidFill>
                <a:cs typeface="B Nazanin" panose="00000400000000000000" pitchFamily="2" charset="-78"/>
              </a:rPr>
              <a:t>الصِّغَرِ</a:t>
            </a:r>
            <a:r>
              <a:rPr lang="fa-IR" sz="2400" dirty="0">
                <a:solidFill>
                  <a:srgbClr val="00B050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err="1">
                <a:solidFill>
                  <a:srgbClr val="00B050"/>
                </a:solidFill>
                <a:cs typeface="B Nazanin" panose="00000400000000000000" pitchFamily="2" charset="-78"/>
              </a:rPr>
              <a:t>کَالنَّقْشِ</a:t>
            </a:r>
            <a:r>
              <a:rPr lang="fa-IR" sz="2400" dirty="0">
                <a:solidFill>
                  <a:srgbClr val="00B050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err="1">
                <a:solidFill>
                  <a:srgbClr val="00B050"/>
                </a:solidFill>
                <a:cs typeface="B Nazanin" panose="00000400000000000000" pitchFamily="2" charset="-78"/>
              </a:rPr>
              <a:t>فِی</a:t>
            </a:r>
            <a:r>
              <a:rPr lang="fa-IR" sz="2400" dirty="0">
                <a:solidFill>
                  <a:srgbClr val="00B050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err="1">
                <a:solidFill>
                  <a:srgbClr val="00B050"/>
                </a:solidFill>
                <a:cs typeface="B Nazanin" panose="00000400000000000000" pitchFamily="2" charset="-78"/>
              </a:rPr>
              <a:t>الْحَجَرِ</a:t>
            </a:r>
            <a:r>
              <a:rPr lang="fa-IR" sz="2400" dirty="0">
                <a:cs typeface="B Nazanin" panose="00000400000000000000" pitchFamily="2" charset="-78"/>
              </a:rPr>
              <a:t>؛ یادگیری در کودکی مانند نقاشی و اثر گذاشتن بر روی </a:t>
            </a:r>
            <a:r>
              <a:rPr lang="fa-IR" sz="2400" dirty="0" smtClean="0">
                <a:cs typeface="B Nazanin" panose="00000400000000000000" pitchFamily="2" charset="-78"/>
              </a:rPr>
              <a:t>سنگ است </a:t>
            </a:r>
            <a:r>
              <a:rPr lang="fa-IR" sz="2400" dirty="0" err="1" smtClean="0">
                <a:cs typeface="B Nazanin" panose="00000400000000000000" pitchFamily="2" charset="-78"/>
              </a:rPr>
              <a:t>ست».بحارالانوار</a:t>
            </a:r>
            <a:r>
              <a:rPr lang="fa-IR" sz="2400" dirty="0">
                <a:cs typeface="B Nazanin" panose="00000400000000000000" pitchFamily="2" charset="-78"/>
              </a:rPr>
              <a:t>، ج1، ص 224</a:t>
            </a:r>
            <a:endParaRPr lang="en-US" sz="2400" dirty="0">
              <a:cs typeface="B Nazanin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 err="1">
                <a:cs typeface="B Nazanin" panose="00000400000000000000" pitchFamily="2" charset="-78"/>
              </a:rPr>
              <a:t>قَالَ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 smtClean="0">
                <a:cs typeface="B Nazanin" panose="00000400000000000000" pitchFamily="2" charset="-78"/>
              </a:rPr>
              <a:t>الصَّادِقُ</a:t>
            </a:r>
            <a:r>
              <a:rPr lang="fa-IR" dirty="0" smtClean="0">
                <a:cs typeface="B Nazanin" panose="00000400000000000000" pitchFamily="2" charset="-78"/>
              </a:rPr>
              <a:t>(ع): </a:t>
            </a:r>
            <a:r>
              <a:rPr lang="fa-IR" dirty="0" err="1">
                <a:cs typeface="B Nazanin" panose="00000400000000000000" pitchFamily="2" charset="-78"/>
              </a:rPr>
              <a:t>إِنَّا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نَأْمُرُ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صِبْيَانَنَا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بِالصَّلَاةِ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وَ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هُمْ</a:t>
            </a:r>
            <a:r>
              <a:rPr lang="fa-IR" dirty="0">
                <a:cs typeface="B Nazanin" panose="00000400000000000000" pitchFamily="2" charset="-78"/>
              </a:rPr>
              <a:t>‏ </a:t>
            </a:r>
            <a:r>
              <a:rPr lang="fa-IR" dirty="0" err="1">
                <a:cs typeface="B Nazanin" panose="00000400000000000000" pitchFamily="2" charset="-78"/>
              </a:rPr>
              <a:t>أَبْنَاءُ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خَمْسِ</a:t>
            </a:r>
            <a:r>
              <a:rPr lang="fa-IR" dirty="0">
                <a:cs typeface="B Nazanin" panose="00000400000000000000" pitchFamily="2" charset="-78"/>
              </a:rPr>
              <a:t>‏ </a:t>
            </a:r>
            <a:r>
              <a:rPr lang="fa-IR" dirty="0" err="1">
                <a:cs typeface="B Nazanin" panose="00000400000000000000" pitchFamily="2" charset="-78"/>
              </a:rPr>
              <a:t>سِنِينَ</a:t>
            </a:r>
            <a:r>
              <a:rPr lang="fa-IR" dirty="0">
                <a:cs typeface="B Nazanin" panose="00000400000000000000" pitchFamily="2" charset="-78"/>
              </a:rPr>
              <a:t>‏ </a:t>
            </a:r>
            <a:r>
              <a:rPr lang="fa-IR" dirty="0" err="1">
                <a:solidFill>
                  <a:srgbClr val="FF0000"/>
                </a:solidFill>
                <a:cs typeface="B Nazanin" panose="00000400000000000000" pitchFamily="2" charset="-78"/>
              </a:rPr>
              <a:t>فَمُرُوا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B Nazanin" panose="00000400000000000000" pitchFamily="2" charset="-78"/>
              </a:rPr>
              <a:t>صِبْيَانَكُمْ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B Nazanin" panose="00000400000000000000" pitchFamily="2" charset="-78"/>
              </a:rPr>
              <a:t>بِالصَّلَاةِ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B Nazanin" panose="00000400000000000000" pitchFamily="2" charset="-78"/>
              </a:rPr>
              <a:t>إِذَا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B Nazanin" panose="00000400000000000000" pitchFamily="2" charset="-78"/>
              </a:rPr>
              <a:t>كَانُوا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B Nazanin" panose="00000400000000000000" pitchFamily="2" charset="-78"/>
              </a:rPr>
              <a:t>أَبْنَاءَ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B Nazanin" panose="00000400000000000000" pitchFamily="2" charset="-78"/>
              </a:rPr>
              <a:t>سَبْعِ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B Nazanin" panose="00000400000000000000" pitchFamily="2" charset="-78"/>
              </a:rPr>
              <a:t>سِنِينَ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وَ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نَحْنُ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نَأْمُرُ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صِبْيَانَنَا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بِالصِّيَامِ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إِذَا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كَانُوا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أَبْنَاءَ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سَبْعِ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سِنِين</a:t>
            </a:r>
            <a:r>
              <a:rPr lang="fa-IR" dirty="0">
                <a:cs typeface="B Nazanin" panose="00000400000000000000" pitchFamily="2" charset="-78"/>
              </a:rPr>
              <a:t> (من </a:t>
            </a:r>
            <a:r>
              <a:rPr lang="fa-IR" dirty="0" err="1">
                <a:cs typeface="B Nazanin" panose="00000400000000000000" pitchFamily="2" charset="-78"/>
              </a:rPr>
              <a:t>لایحضره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الفقیه</a:t>
            </a:r>
            <a:r>
              <a:rPr lang="fa-IR" dirty="0">
                <a:cs typeface="B Nazanin" panose="00000400000000000000" pitchFamily="2" charset="-78"/>
              </a:rPr>
              <a:t> / ج1 / ص280)‏</a:t>
            </a:r>
            <a:endParaRPr lang="en-US" dirty="0">
              <a:cs typeface="B Nazanin" panose="00000400000000000000" pitchFamily="2" charset="-78"/>
            </a:endParaRPr>
          </a:p>
          <a:p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465" y="1676350"/>
            <a:ext cx="2323135" cy="38690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34024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آمادگی مخاطب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652" y="2032102"/>
            <a:ext cx="10515600" cy="4351338"/>
          </a:xfrm>
        </p:spPr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در نظر گرفتن ظرفیت مخاطب نه افراط و نه تفریط </a:t>
            </a:r>
          </a:p>
          <a:p>
            <a:r>
              <a:rPr lang="fa-IR" dirty="0" err="1">
                <a:cs typeface="B Nazanin" panose="00000400000000000000" pitchFamily="2" charset="-78"/>
              </a:rPr>
              <a:t>راهای</a:t>
            </a:r>
            <a:r>
              <a:rPr lang="fa-IR" dirty="0">
                <a:cs typeface="B Nazanin" panose="00000400000000000000" pitchFamily="2" charset="-78"/>
              </a:rPr>
              <a:t> شناخت این ظرفیت </a:t>
            </a:r>
            <a:r>
              <a:rPr lang="fa-IR" dirty="0" smtClean="0">
                <a:cs typeface="B Nazanin" panose="00000400000000000000" pitchFamily="2" charset="-78"/>
              </a:rPr>
              <a:t> </a:t>
            </a:r>
            <a:endParaRPr lang="en-US" dirty="0">
              <a:cs typeface="B Nazanin" panose="00000400000000000000" pitchFamily="2" charset="-78"/>
            </a:endParaRPr>
          </a:p>
          <a:p>
            <a:r>
              <a:rPr lang="fa-IR" dirty="0">
                <a:cs typeface="B Nazanin" panose="00000400000000000000" pitchFamily="2" charset="-78"/>
              </a:rPr>
              <a:t>1) روانشناسی فرد</a:t>
            </a:r>
            <a:endParaRPr lang="en-US" dirty="0">
              <a:cs typeface="B Nazanin" panose="00000400000000000000" pitchFamily="2" charset="-78"/>
            </a:endParaRPr>
          </a:p>
          <a:p>
            <a:r>
              <a:rPr lang="fa-IR" dirty="0">
                <a:cs typeface="B Nazanin" panose="00000400000000000000" pitchFamily="2" charset="-78"/>
              </a:rPr>
              <a:t>2) تجربه و </a:t>
            </a:r>
            <a:r>
              <a:rPr lang="fa-IR" dirty="0" err="1">
                <a:cs typeface="B Nazanin" panose="00000400000000000000" pitchFamily="2" charset="-78"/>
              </a:rPr>
              <a:t>مشاهدان</a:t>
            </a:r>
            <a:r>
              <a:rPr lang="fa-IR" dirty="0">
                <a:cs typeface="B Nazanin" panose="00000400000000000000" pitchFamily="2" charset="-78"/>
              </a:rPr>
              <a:t> عینی والدین و </a:t>
            </a:r>
            <a:r>
              <a:rPr lang="fa-IR" dirty="0" smtClean="0">
                <a:cs typeface="B Nazanin" panose="00000400000000000000" pitchFamily="2" charset="-78"/>
              </a:rPr>
              <a:t>اطرافیان</a:t>
            </a:r>
          </a:p>
          <a:p>
            <a:r>
              <a:rPr lang="fa-IR" dirty="0" err="1">
                <a:cs typeface="B Nazanin" panose="00000400000000000000" pitchFamily="2" charset="-78"/>
              </a:rPr>
              <a:t>راونشناسی</a:t>
            </a:r>
            <a:r>
              <a:rPr lang="fa-IR" dirty="0">
                <a:cs typeface="B Nazanin" panose="00000400000000000000" pitchFamily="2" charset="-78"/>
              </a:rPr>
              <a:t> رشد خیلی مهم است ، با روانشناسی رشد می شود مخاطب را خوب </a:t>
            </a:r>
            <a:r>
              <a:rPr lang="fa-IR" dirty="0" smtClean="0">
                <a:cs typeface="B Nazanin" panose="00000400000000000000" pitchFamily="2" charset="-78"/>
              </a:rPr>
              <a:t>شناخت.</a:t>
            </a:r>
            <a:endParaRPr lang="en-US" dirty="0">
              <a:cs typeface="B Nazanin" panose="00000400000000000000" pitchFamily="2" charset="-78"/>
            </a:endParaRPr>
          </a:p>
          <a:p>
            <a:endParaRPr lang="en-US" dirty="0">
              <a:cs typeface="B Nazanin" panose="00000400000000000000" pitchFamily="2" charset="-78"/>
            </a:endParaRPr>
          </a:p>
          <a:p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665" y="707923"/>
            <a:ext cx="3082414" cy="30824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1258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تربیت گام به گام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42523" cy="4351338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امام صادق (</a:t>
            </a:r>
            <a:r>
              <a:rPr lang="fa-IR" dirty="0" err="1">
                <a:cs typeface="B Nazanin" panose="00000400000000000000" pitchFamily="2" charset="-78"/>
              </a:rPr>
              <a:t>عليه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السلام</a:t>
            </a:r>
            <a:r>
              <a:rPr lang="fa-IR" dirty="0">
                <a:cs typeface="B Nazanin" panose="00000400000000000000" pitchFamily="2" charset="-78"/>
              </a:rPr>
              <a:t>) </a:t>
            </a:r>
            <a:r>
              <a:rPr lang="fa-IR" dirty="0" err="1">
                <a:cs typeface="B Nazanin" panose="00000400000000000000" pitchFamily="2" charset="-78"/>
              </a:rPr>
              <a:t>مي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فرمايند</a:t>
            </a:r>
            <a:r>
              <a:rPr lang="fa-IR" dirty="0">
                <a:cs typeface="B Nazanin" panose="00000400000000000000" pitchFamily="2" charset="-78"/>
              </a:rPr>
              <a:t> : </a:t>
            </a:r>
            <a:r>
              <a:rPr lang="fa-IR" dirty="0" err="1">
                <a:cs typeface="B Nazanin" panose="00000400000000000000" pitchFamily="2" charset="-78"/>
              </a:rPr>
              <a:t>هرگاه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كودك</a:t>
            </a:r>
            <a:r>
              <a:rPr lang="fa-IR" dirty="0">
                <a:cs typeface="B Nazanin" panose="00000400000000000000" pitchFamily="2" charset="-78"/>
              </a:rPr>
              <a:t> شما به سن 3سالگي </a:t>
            </a:r>
            <a:r>
              <a:rPr lang="fa-IR" dirty="0" err="1">
                <a:cs typeface="B Nazanin" panose="00000400000000000000" pitchFamily="2" charset="-78"/>
              </a:rPr>
              <a:t>رسيد</a:t>
            </a:r>
            <a:r>
              <a:rPr lang="fa-IR" dirty="0">
                <a:cs typeface="B Nazanin" panose="00000400000000000000" pitchFamily="2" charset="-78"/>
              </a:rPr>
              <a:t> جمله ( لا اله الا الله ) را 7 مرتبه </a:t>
            </a:r>
            <a:r>
              <a:rPr lang="fa-IR" dirty="0" smtClean="0">
                <a:cs typeface="B Nazanin" panose="00000400000000000000" pitchFamily="2" charset="-78"/>
              </a:rPr>
              <a:t>به زبان بیاورد</a:t>
            </a:r>
          </a:p>
          <a:p>
            <a:pPr algn="just"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سن </a:t>
            </a:r>
            <a:r>
              <a:rPr lang="fa-IR" dirty="0">
                <a:cs typeface="B Nazanin" panose="00000400000000000000" pitchFamily="2" charset="-78"/>
              </a:rPr>
              <a:t>او به 3 سال و 7 ماه و 20 </a:t>
            </a:r>
            <a:r>
              <a:rPr lang="fa-IR" dirty="0" smtClean="0">
                <a:cs typeface="B Nazanin" panose="00000400000000000000" pitchFamily="2" charset="-78"/>
              </a:rPr>
              <a:t>روز </a:t>
            </a:r>
            <a:r>
              <a:rPr lang="fa-IR" dirty="0">
                <a:cs typeface="B Nazanin" panose="00000400000000000000" pitchFamily="2" charset="-78"/>
              </a:rPr>
              <a:t>جمله </a:t>
            </a:r>
            <a:r>
              <a:rPr lang="fa-IR" dirty="0" err="1">
                <a:cs typeface="B Nazanin" panose="00000400000000000000" pitchFamily="2" charset="-78"/>
              </a:rPr>
              <a:t>مبارك</a:t>
            </a:r>
            <a:r>
              <a:rPr lang="fa-IR" dirty="0">
                <a:cs typeface="B Nazanin" panose="00000400000000000000" pitchFamily="2" charset="-78"/>
              </a:rPr>
              <a:t> (محمد رسول </a:t>
            </a:r>
            <a:r>
              <a:rPr lang="fa-IR" dirty="0" smtClean="0">
                <a:cs typeface="B Nazanin" panose="00000400000000000000" pitchFamily="2" charset="-78"/>
              </a:rPr>
              <a:t>الله ص) </a:t>
            </a:r>
            <a:r>
              <a:rPr lang="fa-IR" dirty="0">
                <a:cs typeface="B Nazanin" panose="00000400000000000000" pitchFamily="2" charset="-78"/>
              </a:rPr>
              <a:t>را </a:t>
            </a:r>
            <a:r>
              <a:rPr lang="fa-IR" dirty="0" err="1">
                <a:cs typeface="B Nazanin" panose="00000400000000000000" pitchFamily="2" charset="-78"/>
              </a:rPr>
              <a:t>نيز</a:t>
            </a:r>
            <a:r>
              <a:rPr lang="fa-IR" dirty="0">
                <a:cs typeface="B Nazanin" panose="00000400000000000000" pitchFamily="2" charset="-78"/>
              </a:rPr>
              <a:t> 7 مرتبه به </a:t>
            </a:r>
            <a:r>
              <a:rPr lang="fa-IR" dirty="0" err="1">
                <a:cs typeface="B Nazanin" panose="00000400000000000000" pitchFamily="2" charset="-78"/>
              </a:rPr>
              <a:t>وي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تلقين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كنيد</a:t>
            </a:r>
            <a:r>
              <a:rPr lang="fa-IR" dirty="0">
                <a:cs typeface="B Nazanin" panose="00000400000000000000" pitchFamily="2" charset="-78"/>
              </a:rPr>
              <a:t> و باز از او </a:t>
            </a:r>
            <a:r>
              <a:rPr lang="fa-IR" dirty="0" err="1">
                <a:cs typeface="B Nazanin" panose="00000400000000000000" pitchFamily="2" charset="-78"/>
              </a:rPr>
              <a:t>بخواهيد</a:t>
            </a:r>
            <a:r>
              <a:rPr lang="fa-IR" dirty="0">
                <a:cs typeface="B Nazanin" panose="00000400000000000000" pitchFamily="2" charset="-78"/>
              </a:rPr>
              <a:t> تا آن را </a:t>
            </a:r>
            <a:r>
              <a:rPr lang="fa-IR" dirty="0" err="1">
                <a:cs typeface="B Nazanin" panose="00000400000000000000" pitchFamily="2" charset="-78"/>
              </a:rPr>
              <a:t>نيز</a:t>
            </a:r>
            <a:r>
              <a:rPr lang="fa-IR" dirty="0">
                <a:cs typeface="B Nazanin" panose="00000400000000000000" pitchFamily="2" charset="-78"/>
              </a:rPr>
              <a:t> به زبان آورده و </a:t>
            </a:r>
            <a:r>
              <a:rPr lang="fa-IR" dirty="0" err="1">
                <a:cs typeface="B Nazanin" panose="00000400000000000000" pitchFamily="2" charset="-78"/>
              </a:rPr>
              <a:t>تكرار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كند</a:t>
            </a:r>
            <a:r>
              <a:rPr lang="fa-IR" dirty="0">
                <a:cs typeface="B Nazanin" panose="00000400000000000000" pitchFamily="2" charset="-78"/>
              </a:rPr>
              <a:t>.</a:t>
            </a:r>
            <a:endParaRPr lang="en-US" dirty="0">
              <a:cs typeface="B Nazanin" panose="00000400000000000000" pitchFamily="2" charset="-78"/>
            </a:endParaRPr>
          </a:p>
          <a:p>
            <a:pPr algn="just">
              <a:lnSpc>
                <a:spcPct val="150000"/>
              </a:lnSpc>
            </a:pPr>
            <a:r>
              <a:rPr lang="fa-IR" dirty="0" err="1">
                <a:cs typeface="B Nazanin" panose="00000400000000000000" pitchFamily="2" charset="-78"/>
              </a:rPr>
              <a:t>زماني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كه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كودك</a:t>
            </a:r>
            <a:r>
              <a:rPr lang="fa-IR" dirty="0">
                <a:cs typeface="B Nazanin" panose="00000400000000000000" pitchFamily="2" charset="-78"/>
              </a:rPr>
              <a:t> شما به 4 </a:t>
            </a:r>
            <a:r>
              <a:rPr lang="fa-IR" dirty="0" err="1">
                <a:cs typeface="B Nazanin" panose="00000400000000000000" pitchFamily="2" charset="-78"/>
              </a:rPr>
              <a:t>سالگي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رسيد</a:t>
            </a:r>
            <a:r>
              <a:rPr lang="fa-IR" dirty="0">
                <a:cs typeface="B Nazanin" panose="00000400000000000000" pitchFamily="2" charset="-78"/>
              </a:rPr>
              <a:t> به </a:t>
            </a:r>
            <a:r>
              <a:rPr lang="fa-IR" dirty="0" err="1">
                <a:cs typeface="B Nazanin" panose="00000400000000000000" pitchFamily="2" charset="-78"/>
              </a:rPr>
              <a:t>وي</a:t>
            </a:r>
            <a:r>
              <a:rPr lang="fa-IR" dirty="0">
                <a:cs typeface="B Nazanin" panose="00000400000000000000" pitchFamily="2" charset="-78"/>
              </a:rPr>
              <a:t> آموزش </a:t>
            </a:r>
            <a:r>
              <a:rPr lang="fa-IR" dirty="0" err="1">
                <a:cs typeface="B Nazanin" panose="00000400000000000000" pitchFamily="2" charset="-78"/>
              </a:rPr>
              <a:t>دهيد</a:t>
            </a:r>
            <a:r>
              <a:rPr lang="fa-IR" dirty="0">
                <a:cs typeface="B Nazanin" panose="00000400000000000000" pitchFamily="2" charset="-78"/>
              </a:rPr>
              <a:t> تا 7 مرتبه </a:t>
            </a:r>
            <a:r>
              <a:rPr lang="fa-IR" dirty="0" err="1">
                <a:cs typeface="B Nazanin" panose="00000400000000000000" pitchFamily="2" charset="-78"/>
              </a:rPr>
              <a:t>بگويد</a:t>
            </a:r>
            <a:r>
              <a:rPr lang="fa-IR" dirty="0">
                <a:cs typeface="B Nazanin" panose="00000400000000000000" pitchFamily="2" charset="-78"/>
              </a:rPr>
              <a:t> (</a:t>
            </a:r>
            <a:r>
              <a:rPr lang="fa-IR" dirty="0" err="1">
                <a:cs typeface="B Nazanin" panose="00000400000000000000" pitchFamily="2" charset="-78"/>
              </a:rPr>
              <a:t>اللهم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صل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علي</a:t>
            </a:r>
            <a:r>
              <a:rPr lang="fa-IR" dirty="0">
                <a:cs typeface="B Nazanin" panose="00000400000000000000" pitchFamily="2" charset="-78"/>
              </a:rPr>
              <a:t> محمد و آل محمد) و آن را </a:t>
            </a:r>
            <a:r>
              <a:rPr lang="fa-IR" dirty="0" err="1">
                <a:cs typeface="B Nazanin" panose="00000400000000000000" pitchFamily="2" charset="-78"/>
              </a:rPr>
              <a:t>تكرار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كند</a:t>
            </a:r>
            <a:r>
              <a:rPr lang="fa-IR" dirty="0">
                <a:cs typeface="B Nazanin" panose="00000400000000000000" pitchFamily="2" charset="-78"/>
              </a:rPr>
              <a:t>.</a:t>
            </a:r>
            <a:endParaRPr lang="en-US" dirty="0">
              <a:cs typeface="B Nazanin" panose="00000400000000000000" pitchFamily="2" charset="-78"/>
            </a:endParaRPr>
          </a:p>
          <a:p>
            <a:pPr algn="just">
              <a:lnSpc>
                <a:spcPct val="150000"/>
              </a:lnSpc>
            </a:pPr>
            <a:r>
              <a:rPr lang="fa-IR" dirty="0" err="1">
                <a:cs typeface="B Nazanin" panose="00000400000000000000" pitchFamily="2" charset="-78"/>
              </a:rPr>
              <a:t>هنگامي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كه</a:t>
            </a:r>
            <a:r>
              <a:rPr lang="fa-IR" dirty="0">
                <a:cs typeface="B Nazanin" panose="00000400000000000000" pitchFamily="2" charset="-78"/>
              </a:rPr>
              <a:t> به 5 </a:t>
            </a:r>
            <a:r>
              <a:rPr lang="fa-IR" dirty="0" err="1">
                <a:cs typeface="B Nazanin" panose="00000400000000000000" pitchFamily="2" charset="-78"/>
              </a:rPr>
              <a:t>سالگي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رسيد</a:t>
            </a:r>
            <a:r>
              <a:rPr lang="fa-IR" dirty="0">
                <a:cs typeface="B Nazanin" panose="00000400000000000000" pitchFamily="2" charset="-78"/>
              </a:rPr>
              <a:t> دست چپ و راستش را به او </a:t>
            </a:r>
            <a:r>
              <a:rPr lang="fa-IR" dirty="0" err="1">
                <a:cs typeface="B Nazanin" panose="00000400000000000000" pitchFamily="2" charset="-78"/>
              </a:rPr>
              <a:t>بياموزيد</a:t>
            </a:r>
            <a:r>
              <a:rPr lang="fa-IR" dirty="0">
                <a:cs typeface="B Nazanin" panose="00000400000000000000" pitchFamily="2" charset="-78"/>
              </a:rPr>
              <a:t> و بعد از </a:t>
            </a:r>
            <a:r>
              <a:rPr lang="fa-IR" dirty="0" err="1">
                <a:cs typeface="B Nazanin" panose="00000400000000000000" pitchFamily="2" charset="-78"/>
              </a:rPr>
              <a:t>اين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كه</a:t>
            </a:r>
            <a:r>
              <a:rPr lang="fa-IR" dirty="0">
                <a:cs typeface="B Nazanin" panose="00000400000000000000" pitchFamily="2" charset="-78"/>
              </a:rPr>
              <a:t> آن را </a:t>
            </a:r>
            <a:r>
              <a:rPr lang="fa-IR" dirty="0" err="1">
                <a:cs typeface="B Nazanin" panose="00000400000000000000" pitchFamily="2" charset="-78"/>
              </a:rPr>
              <a:t>ياد</a:t>
            </a:r>
            <a:r>
              <a:rPr lang="fa-IR" dirty="0">
                <a:cs typeface="B Nazanin" panose="00000400000000000000" pitchFamily="2" charset="-78"/>
              </a:rPr>
              <a:t> گرفت صورتش را رو به قبله </a:t>
            </a:r>
            <a:r>
              <a:rPr lang="fa-IR" dirty="0" err="1">
                <a:cs typeface="B Nazanin" panose="00000400000000000000" pitchFamily="2" charset="-78"/>
              </a:rPr>
              <a:t>كنيد</a:t>
            </a:r>
            <a:r>
              <a:rPr lang="fa-IR" dirty="0">
                <a:cs typeface="B Nazanin" panose="00000400000000000000" pitchFamily="2" charset="-78"/>
              </a:rPr>
              <a:t> و سجده </a:t>
            </a:r>
            <a:r>
              <a:rPr lang="fa-IR" dirty="0" err="1">
                <a:cs typeface="B Nazanin" panose="00000400000000000000" pitchFamily="2" charset="-78"/>
              </a:rPr>
              <a:t>كردن</a:t>
            </a:r>
            <a:r>
              <a:rPr lang="fa-IR" dirty="0">
                <a:cs typeface="B Nazanin" panose="00000400000000000000" pitchFamily="2" charset="-78"/>
              </a:rPr>
              <a:t> را به </a:t>
            </a:r>
            <a:r>
              <a:rPr lang="fa-IR" dirty="0" err="1">
                <a:cs typeface="B Nazanin" panose="00000400000000000000" pitchFamily="2" charset="-78"/>
              </a:rPr>
              <a:t>وي</a:t>
            </a:r>
            <a:r>
              <a:rPr lang="fa-IR" dirty="0">
                <a:cs typeface="B Nazanin" panose="00000400000000000000" pitchFamily="2" charset="-78"/>
              </a:rPr>
              <a:t> آموزش </a:t>
            </a:r>
            <a:r>
              <a:rPr lang="fa-IR" dirty="0" err="1">
                <a:cs typeface="B Nazanin" panose="00000400000000000000" pitchFamily="2" charset="-78"/>
              </a:rPr>
              <a:t>دهيد</a:t>
            </a:r>
            <a:r>
              <a:rPr lang="fa-IR" dirty="0">
                <a:cs typeface="B Nazanin" panose="00000400000000000000" pitchFamily="2" charset="-78"/>
              </a:rPr>
              <a:t>.</a:t>
            </a:r>
            <a:endParaRPr lang="en-US" dirty="0">
              <a:cs typeface="B Nazanin" panose="00000400000000000000" pitchFamily="2" charset="-78"/>
            </a:endParaRPr>
          </a:p>
          <a:p>
            <a:pPr algn="just">
              <a:lnSpc>
                <a:spcPct val="150000"/>
              </a:lnSpc>
            </a:pPr>
            <a:endParaRPr lang="fa-IR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2698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تسهیل و آسان گیری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9581" y="1690688"/>
            <a:ext cx="5710084" cy="4351338"/>
          </a:xfrm>
        </p:spPr>
        <p:txBody>
          <a:bodyPr>
            <a:noAutofit/>
          </a:bodyPr>
          <a:lstStyle/>
          <a:p>
            <a:pPr algn="just">
              <a:lnSpc>
                <a:spcPct val="200000"/>
              </a:lnSpc>
            </a:pPr>
            <a:r>
              <a:rPr lang="fa-IR" sz="2400" dirty="0" err="1">
                <a:cs typeface="B Mitra" panose="00000400000000000000" pitchFamily="2" charset="-78"/>
              </a:rPr>
              <a:t>آسان‌گيري</a:t>
            </a:r>
            <a:r>
              <a:rPr lang="fa-IR" sz="2400" dirty="0">
                <a:cs typeface="B Mitra" panose="00000400000000000000" pitchFamily="2" charset="-78"/>
              </a:rPr>
              <a:t> در مسائل </a:t>
            </a:r>
            <a:r>
              <a:rPr lang="fa-IR" sz="2400" dirty="0" err="1">
                <a:cs typeface="B Mitra" panose="00000400000000000000" pitchFamily="2" charset="-78"/>
              </a:rPr>
              <a:t>ديني</a:t>
            </a:r>
            <a:r>
              <a:rPr lang="fa-IR" sz="2400" dirty="0">
                <a:cs typeface="B Mitra" panose="00000400000000000000" pitchFamily="2" charset="-78"/>
              </a:rPr>
              <a:t> </a:t>
            </a:r>
            <a:r>
              <a:rPr lang="fa-IR" sz="2400" dirty="0" err="1">
                <a:cs typeface="B Mitra" panose="00000400000000000000" pitchFamily="2" charset="-78"/>
              </a:rPr>
              <a:t>كودكان</a:t>
            </a:r>
            <a:r>
              <a:rPr lang="fa-IR" sz="2400" dirty="0">
                <a:cs typeface="B Mitra" panose="00000400000000000000" pitchFamily="2" charset="-78"/>
              </a:rPr>
              <a:t>، از </a:t>
            </a:r>
            <a:r>
              <a:rPr lang="fa-IR" sz="2400" dirty="0" err="1">
                <a:cs typeface="B Mitra" panose="00000400000000000000" pitchFamily="2" charset="-78"/>
              </a:rPr>
              <a:t>اهميت</a:t>
            </a:r>
            <a:r>
              <a:rPr lang="fa-IR" sz="2400" dirty="0">
                <a:cs typeface="B Mitra" panose="00000400000000000000" pitchFamily="2" charset="-78"/>
              </a:rPr>
              <a:t> مضاعف و </a:t>
            </a:r>
            <a:r>
              <a:rPr lang="fa-IR" sz="2400" dirty="0" err="1">
                <a:cs typeface="B Mitra" panose="00000400000000000000" pitchFamily="2" charset="-78"/>
              </a:rPr>
              <a:t>بسزايي</a:t>
            </a:r>
            <a:r>
              <a:rPr lang="fa-IR" sz="2400" dirty="0">
                <a:cs typeface="B Mitra" panose="00000400000000000000" pitchFamily="2" charset="-78"/>
              </a:rPr>
              <a:t> برخوردار است</a:t>
            </a:r>
            <a:r>
              <a:rPr lang="fa-IR" sz="2400" dirty="0" smtClean="0">
                <a:cs typeface="B Mitra" panose="00000400000000000000" pitchFamily="2" charset="-78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fa-IR" sz="2400" dirty="0">
                <a:cs typeface="B Mitra" panose="00000400000000000000" pitchFamily="2" charset="-78"/>
              </a:rPr>
              <a:t>«امام سجاد </a:t>
            </a:r>
            <a:r>
              <a:rPr lang="fa-IR" sz="2400" dirty="0" err="1">
                <a:cs typeface="B Mitra" panose="00000400000000000000" pitchFamily="2" charset="-78"/>
              </a:rPr>
              <a:t>عليه</a:t>
            </a:r>
            <a:r>
              <a:rPr lang="fa-IR" sz="2400" dirty="0">
                <a:cs typeface="B Mitra" panose="00000400000000000000" pitchFamily="2" charset="-78"/>
              </a:rPr>
              <a:t> </a:t>
            </a:r>
            <a:r>
              <a:rPr lang="fa-IR" sz="2400" dirty="0" err="1">
                <a:cs typeface="B Mitra" panose="00000400000000000000" pitchFamily="2" charset="-78"/>
              </a:rPr>
              <a:t>السلام</a:t>
            </a:r>
            <a:r>
              <a:rPr lang="fa-IR" sz="2400" dirty="0">
                <a:cs typeface="B Mitra" panose="00000400000000000000" pitchFamily="2" charset="-78"/>
              </a:rPr>
              <a:t> </a:t>
            </a:r>
            <a:r>
              <a:rPr lang="fa-IR" sz="2400" dirty="0" err="1">
                <a:cs typeface="B Mitra" panose="00000400000000000000" pitchFamily="2" charset="-78"/>
              </a:rPr>
              <a:t>كودكاني</a:t>
            </a:r>
            <a:r>
              <a:rPr lang="fa-IR" sz="2400" dirty="0">
                <a:cs typeface="B Mitra" panose="00000400000000000000" pitchFamily="2" charset="-78"/>
              </a:rPr>
              <a:t> را </a:t>
            </a:r>
            <a:r>
              <a:rPr lang="fa-IR" sz="2400" dirty="0" err="1">
                <a:cs typeface="B Mitra" panose="00000400000000000000" pitchFamily="2" charset="-78"/>
              </a:rPr>
              <a:t>كه</a:t>
            </a:r>
            <a:r>
              <a:rPr lang="fa-IR" sz="2400" dirty="0">
                <a:cs typeface="B Mitra" panose="00000400000000000000" pitchFamily="2" charset="-78"/>
              </a:rPr>
              <a:t> نزد او بودند، وا </a:t>
            </a:r>
            <a:r>
              <a:rPr lang="fa-IR" sz="2400" dirty="0" err="1">
                <a:cs typeface="B Mitra" panose="00000400000000000000" pitchFamily="2" charset="-78"/>
              </a:rPr>
              <a:t>مي‌داشتند</a:t>
            </a:r>
            <a:r>
              <a:rPr lang="fa-IR" sz="2400" dirty="0">
                <a:cs typeface="B Mitra" panose="00000400000000000000" pitchFamily="2" charset="-78"/>
              </a:rPr>
              <a:t> </a:t>
            </a:r>
            <a:r>
              <a:rPr lang="fa-IR" sz="2400" dirty="0" err="1">
                <a:cs typeface="B Mitra" panose="00000400000000000000" pitchFamily="2" charset="-78"/>
              </a:rPr>
              <a:t>كه</a:t>
            </a:r>
            <a:r>
              <a:rPr lang="fa-IR" sz="2400" dirty="0">
                <a:cs typeface="B Mitra" panose="00000400000000000000" pitchFamily="2" charset="-78"/>
              </a:rPr>
              <a:t> نماز ظهر و عصر، و مغرب و </a:t>
            </a:r>
            <a:r>
              <a:rPr lang="fa-IR" sz="2400" dirty="0" err="1">
                <a:cs typeface="B Mitra" panose="00000400000000000000" pitchFamily="2" charset="-78"/>
              </a:rPr>
              <a:t>عشا</a:t>
            </a:r>
            <a:r>
              <a:rPr lang="fa-IR" sz="2400" dirty="0">
                <a:cs typeface="B Mitra" panose="00000400000000000000" pitchFamily="2" charset="-78"/>
              </a:rPr>
              <a:t> را با هم بخوانند. به آن حضرت اعتراض شد. فرمود: </a:t>
            </a:r>
            <a:r>
              <a:rPr lang="fa-IR" sz="2400" dirty="0" err="1">
                <a:cs typeface="B Mitra" panose="00000400000000000000" pitchFamily="2" charset="-78"/>
              </a:rPr>
              <a:t>اين</a:t>
            </a:r>
            <a:r>
              <a:rPr lang="fa-IR" sz="2400" dirty="0">
                <a:cs typeface="B Mitra" panose="00000400000000000000" pitchFamily="2" charset="-78"/>
              </a:rPr>
              <a:t> عمل </a:t>
            </a:r>
            <a:r>
              <a:rPr lang="fa-IR" sz="2400" dirty="0" err="1">
                <a:cs typeface="B Mitra" panose="00000400000000000000" pitchFamily="2" charset="-78"/>
              </a:rPr>
              <a:t>براي</a:t>
            </a:r>
            <a:r>
              <a:rPr lang="fa-IR" sz="2400" dirty="0">
                <a:cs typeface="B Mitra" panose="00000400000000000000" pitchFamily="2" charset="-78"/>
              </a:rPr>
              <a:t> آنان </a:t>
            </a:r>
            <a:r>
              <a:rPr lang="fa-IR" sz="2400" dirty="0" err="1">
                <a:cs typeface="B Mitra" panose="00000400000000000000" pitchFamily="2" charset="-78"/>
              </a:rPr>
              <a:t>سبكتر</a:t>
            </a:r>
            <a:r>
              <a:rPr lang="fa-IR" sz="2400" dirty="0">
                <a:cs typeface="B Mitra" panose="00000400000000000000" pitchFamily="2" charset="-78"/>
              </a:rPr>
              <a:t> و بهتر است و سبب </a:t>
            </a:r>
            <a:r>
              <a:rPr lang="fa-IR" sz="2400" dirty="0" err="1">
                <a:cs typeface="B Mitra" panose="00000400000000000000" pitchFamily="2" charset="-78"/>
              </a:rPr>
              <a:t>مي‌شود</a:t>
            </a:r>
            <a:r>
              <a:rPr lang="fa-IR" sz="2400" dirty="0">
                <a:cs typeface="B Mitra" panose="00000400000000000000" pitchFamily="2" charset="-78"/>
              </a:rPr>
              <a:t> </a:t>
            </a:r>
            <a:r>
              <a:rPr lang="fa-IR" sz="2400" dirty="0" err="1">
                <a:cs typeface="B Mitra" panose="00000400000000000000" pitchFamily="2" charset="-78"/>
              </a:rPr>
              <a:t>كه</a:t>
            </a:r>
            <a:r>
              <a:rPr lang="fa-IR" sz="2400" dirty="0">
                <a:cs typeface="B Mitra" panose="00000400000000000000" pitchFamily="2" charset="-78"/>
              </a:rPr>
              <a:t> به خواندن نماز </a:t>
            </a:r>
            <a:r>
              <a:rPr lang="fa-IR" sz="2400" dirty="0" err="1">
                <a:cs typeface="B Mitra" panose="00000400000000000000" pitchFamily="2" charset="-78"/>
              </a:rPr>
              <a:t>پيشي</a:t>
            </a:r>
            <a:r>
              <a:rPr lang="fa-IR" sz="2400" dirty="0">
                <a:cs typeface="B Mitra" panose="00000400000000000000" pitchFamily="2" charset="-78"/>
              </a:rPr>
              <a:t> </a:t>
            </a:r>
            <a:r>
              <a:rPr lang="fa-IR" sz="2400" dirty="0" err="1">
                <a:cs typeface="B Mitra" panose="00000400000000000000" pitchFamily="2" charset="-78"/>
              </a:rPr>
              <a:t>بجويند</a:t>
            </a:r>
            <a:r>
              <a:rPr lang="fa-IR" sz="2400" dirty="0">
                <a:cs typeface="B Mitra" panose="00000400000000000000" pitchFamily="2" charset="-78"/>
              </a:rPr>
              <a:t> </a:t>
            </a:r>
            <a:r>
              <a:rPr lang="fa-IR" sz="2400" dirty="0" smtClean="0">
                <a:cs typeface="B Mitra" panose="00000400000000000000" pitchFamily="2" charset="-78"/>
              </a:rPr>
              <a:t>.</a:t>
            </a:r>
          </a:p>
          <a:p>
            <a:pPr algn="just">
              <a:lnSpc>
                <a:spcPct val="200000"/>
              </a:lnSpc>
            </a:pPr>
            <a:endParaRPr lang="fa-IR" sz="2400" dirty="0">
              <a:cs typeface="B Mitra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175" y="1690688"/>
            <a:ext cx="3704303" cy="3668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717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استمرار و استقامت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4006" y="1876552"/>
            <a:ext cx="7297994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fa-IR" dirty="0">
                <a:cs typeface="B Nazanin" panose="00000400000000000000" pitchFamily="2" charset="-78"/>
              </a:rPr>
              <a:t>عبارت 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کان </a:t>
            </a:r>
            <a:r>
              <a:rPr lang="fa-IR" dirty="0" err="1">
                <a:solidFill>
                  <a:srgbClr val="FF0000"/>
                </a:solidFill>
                <a:cs typeface="B Nazanin" panose="00000400000000000000" pitchFamily="2" charset="-78"/>
              </a:rPr>
              <a:t>یامر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B Nazanin" panose="00000400000000000000" pitchFamily="2" charset="-78"/>
              </a:rPr>
              <a:t>اهله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B Nazanin" panose="00000400000000000000" pitchFamily="2" charset="-78"/>
              </a:rPr>
              <a:t>باصلاه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کان و </a:t>
            </a:r>
            <a:r>
              <a:rPr lang="fa-IR" dirty="0" err="1">
                <a:cs typeface="B Nazanin" panose="00000400000000000000" pitchFamily="2" charset="-78"/>
              </a:rPr>
              <a:t>یامر</a:t>
            </a:r>
            <a:r>
              <a:rPr lang="fa-IR" dirty="0">
                <a:cs typeface="B Nazanin" panose="00000400000000000000" pitchFamily="2" charset="-78"/>
              </a:rPr>
              <a:t> دلالت بر استمرار </a:t>
            </a:r>
            <a:r>
              <a:rPr lang="fa-IR" dirty="0" smtClean="0">
                <a:cs typeface="B Nazanin" panose="00000400000000000000" pitchFamily="2" charset="-78"/>
              </a:rPr>
              <a:t>دارد. </a:t>
            </a:r>
            <a:endParaRPr lang="en-US" dirty="0">
              <a:cs typeface="B Nazanin" panose="00000400000000000000" pitchFamily="2" charset="-78"/>
            </a:endParaRPr>
          </a:p>
          <a:p>
            <a:pPr>
              <a:lnSpc>
                <a:spcPct val="200000"/>
              </a:lnSpc>
            </a:pP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B Nazanin" panose="00000400000000000000" pitchFamily="2" charset="-78"/>
              </a:rPr>
              <a:t>كانَ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B Nazanin" panose="00000400000000000000" pitchFamily="2" charset="-78"/>
              </a:rPr>
              <a:t>يَأْمُرُ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B Nazanin" panose="00000400000000000000" pitchFamily="2" charset="-78"/>
              </a:rPr>
              <a:t>أَهْلَهُ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FF0000"/>
                </a:solidFill>
                <a:cs typeface="B Nazanin" panose="00000400000000000000" pitchFamily="2" charset="-78"/>
              </a:rPr>
              <a:t>بِالصَّلاةِ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وَ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الزَّكاةِ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وَ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كانَ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عِنْدَ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رَبِّهِ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 smtClean="0">
                <a:cs typeface="B Nazanin" panose="00000400000000000000" pitchFamily="2" charset="-78"/>
              </a:rPr>
              <a:t>مَرْضِيًّا</a:t>
            </a:r>
            <a:r>
              <a:rPr lang="fa-IR" dirty="0" smtClean="0">
                <a:cs typeface="B Nazanin" panose="00000400000000000000" pitchFamily="2" charset="-78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fa-IR" dirty="0" smtClean="0">
                <a:cs typeface="B Nazanin" panose="00000400000000000000" pitchFamily="2" charset="-78"/>
              </a:rPr>
              <a:t>درمورد </a:t>
            </a:r>
            <a:r>
              <a:rPr lang="fa-IR" dirty="0">
                <a:cs typeface="B Nazanin" panose="00000400000000000000" pitchFamily="2" charset="-78"/>
              </a:rPr>
              <a:t>حضرت اسماعیل است که همواره خاندان خود را به نماز و </a:t>
            </a:r>
            <a:r>
              <a:rPr lang="fa-IR" dirty="0" err="1">
                <a:cs typeface="B Nazanin" panose="00000400000000000000" pitchFamily="2" charset="-78"/>
              </a:rPr>
              <a:t>زكات</a:t>
            </a:r>
            <a:r>
              <a:rPr lang="fa-IR" dirty="0">
                <a:cs typeface="B Nazanin" panose="00000400000000000000" pitchFamily="2" charset="-78"/>
              </a:rPr>
              <a:t> امر </a:t>
            </a:r>
            <a:r>
              <a:rPr lang="fa-IR" dirty="0" err="1">
                <a:cs typeface="B Nazanin" panose="00000400000000000000" pitchFamily="2" charset="-78"/>
              </a:rPr>
              <a:t>مى‌كرد</a:t>
            </a:r>
            <a:r>
              <a:rPr lang="fa-IR" dirty="0">
                <a:cs typeface="B Nazanin" panose="00000400000000000000" pitchFamily="2" charset="-78"/>
              </a:rPr>
              <a:t> و </a:t>
            </a:r>
            <a:r>
              <a:rPr lang="fa-IR" dirty="0" err="1">
                <a:cs typeface="B Nazanin" panose="00000400000000000000" pitchFamily="2" charset="-78"/>
              </a:rPr>
              <a:t>پيوسته</a:t>
            </a:r>
            <a:r>
              <a:rPr lang="fa-IR" dirty="0">
                <a:cs typeface="B Nazanin" panose="00000400000000000000" pitchFamily="2" charset="-78"/>
              </a:rPr>
              <a:t> نزد پروردگارش مورد </a:t>
            </a:r>
            <a:r>
              <a:rPr lang="fa-IR" dirty="0" err="1">
                <a:cs typeface="B Nazanin" panose="00000400000000000000" pitchFamily="2" charset="-78"/>
              </a:rPr>
              <a:t>رضايت</a:t>
            </a:r>
            <a:r>
              <a:rPr lang="fa-IR" dirty="0">
                <a:cs typeface="B Nazanin" panose="00000400000000000000" pitchFamily="2" charset="-78"/>
              </a:rPr>
              <a:t> بود.</a:t>
            </a:r>
            <a:endParaRPr lang="en-US" dirty="0">
              <a:cs typeface="B Nazanin" panose="00000400000000000000" pitchFamily="2" charset="-78"/>
            </a:endParaRPr>
          </a:p>
          <a:p>
            <a:endParaRPr lang="fa-IR" sz="32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067" y="1309021"/>
            <a:ext cx="2862146" cy="4228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654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نگاه جامع </a:t>
            </a:r>
            <a:endParaRPr lang="fa-IR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303" y="1344280"/>
            <a:ext cx="7344697" cy="4351338"/>
          </a:xfrm>
        </p:spPr>
        <p:txBody>
          <a:bodyPr>
            <a:noAutofit/>
          </a:bodyPr>
          <a:lstStyle/>
          <a:p>
            <a:pPr algn="just">
              <a:lnSpc>
                <a:spcPct val="200000"/>
              </a:lnSpc>
            </a:pPr>
            <a:r>
              <a:rPr lang="fa-IR" sz="1800" b="1" dirty="0" smtClean="0">
                <a:cs typeface="B Nazanin" panose="00000400000000000000" pitchFamily="2" charset="-78"/>
              </a:rPr>
              <a:t>برای ایجاد رفتار باید اول شناخت ایجاد شود بعد انگیزش و بعد رفتار</a:t>
            </a:r>
          </a:p>
          <a:p>
            <a:pPr algn="just">
              <a:lnSpc>
                <a:spcPct val="200000"/>
              </a:lnSpc>
            </a:pPr>
            <a:r>
              <a:rPr lang="fa-IR" sz="1800" b="1" dirty="0">
                <a:cs typeface="B Nazanin" panose="00000400000000000000" pitchFamily="2" charset="-78"/>
              </a:rPr>
              <a:t>برای شناخت باید نماز را در قالب های جذاب و جالب در قالب آموزش ، </a:t>
            </a:r>
            <a:r>
              <a:rPr lang="fa-IR" sz="1800" b="1" dirty="0" smtClean="0">
                <a:cs typeface="B Nazanin" panose="00000400000000000000" pitchFamily="2" charset="-78"/>
              </a:rPr>
              <a:t>داستان </a:t>
            </a:r>
            <a:r>
              <a:rPr lang="fa-IR" sz="1800" b="1" dirty="0">
                <a:cs typeface="B Nazanin" panose="00000400000000000000" pitchFamily="2" charset="-78"/>
              </a:rPr>
              <a:t>، فیلم ، بازی </a:t>
            </a:r>
            <a:r>
              <a:rPr lang="fa-IR" sz="1800" b="1" dirty="0" err="1">
                <a:cs typeface="B Nazanin" panose="00000400000000000000" pitchFamily="2" charset="-78"/>
              </a:rPr>
              <a:t>ودیدن</a:t>
            </a:r>
            <a:r>
              <a:rPr lang="fa-IR" sz="1800" b="1" dirty="0">
                <a:cs typeface="B Nazanin" panose="00000400000000000000" pitchFamily="2" charset="-78"/>
              </a:rPr>
              <a:t> نماز اطرافیان در خانواده و مسجد و ... به او یاد </a:t>
            </a:r>
            <a:r>
              <a:rPr lang="fa-IR" sz="1800" b="1" dirty="0" smtClean="0">
                <a:cs typeface="B Nazanin" panose="00000400000000000000" pitchFamily="2" charset="-78"/>
              </a:rPr>
              <a:t>داد.</a:t>
            </a:r>
          </a:p>
          <a:p>
            <a:pPr algn="just">
              <a:lnSpc>
                <a:spcPct val="200000"/>
              </a:lnSpc>
            </a:pPr>
            <a:r>
              <a:rPr lang="fa-IR" sz="1800" b="1" dirty="0">
                <a:cs typeface="B Nazanin" panose="00000400000000000000" pitchFamily="2" charset="-78"/>
              </a:rPr>
              <a:t>در بعد </a:t>
            </a:r>
            <a:r>
              <a:rPr lang="fa-IR" sz="1800" b="1" dirty="0" err="1">
                <a:cs typeface="B Nazanin" panose="00000400000000000000" pitchFamily="2" charset="-78"/>
              </a:rPr>
              <a:t>انگیزشی</a:t>
            </a:r>
            <a:r>
              <a:rPr lang="fa-IR" sz="1800" b="1" dirty="0">
                <a:cs typeface="B Nazanin" panose="00000400000000000000" pitchFamily="2" charset="-78"/>
              </a:rPr>
              <a:t> هم باید برای او انگیزه ایجاد کرد تا آن را انجام دهد مثل تشویق </a:t>
            </a:r>
            <a:r>
              <a:rPr lang="fa-IR" sz="1800" b="1" dirty="0" err="1">
                <a:cs typeface="B Nazanin" panose="00000400000000000000" pitchFamily="2" charset="-78"/>
              </a:rPr>
              <a:t>ودادن</a:t>
            </a:r>
            <a:r>
              <a:rPr lang="fa-IR" sz="1800" b="1" dirty="0">
                <a:cs typeface="B Nazanin" panose="00000400000000000000" pitchFamily="2" charset="-78"/>
              </a:rPr>
              <a:t> پاداش ، تعریف از کودک در حضور دیگران ، تایید او ، از خوبی های نماز در قالب داستان گفتن و فراهم کردن وسایل نمازی و ... تا انگیزه برای او ایجاد </a:t>
            </a:r>
            <a:r>
              <a:rPr lang="fa-IR" sz="1800" b="1" dirty="0" smtClean="0">
                <a:cs typeface="B Nazanin" panose="00000400000000000000" pitchFamily="2" charset="-78"/>
              </a:rPr>
              <a:t>شود.</a:t>
            </a:r>
            <a:endParaRPr lang="en-US" sz="1800" b="1" dirty="0">
              <a:cs typeface="B Nazanin" panose="00000400000000000000" pitchFamily="2" charset="-78"/>
            </a:endParaRPr>
          </a:p>
          <a:p>
            <a:pPr algn="just">
              <a:lnSpc>
                <a:spcPct val="200000"/>
              </a:lnSpc>
            </a:pPr>
            <a:r>
              <a:rPr lang="fa-IR" sz="1800" b="1" dirty="0">
                <a:cs typeface="B Nazanin" panose="00000400000000000000" pitchFamily="2" charset="-78"/>
              </a:rPr>
              <a:t>رفتار وقتی دو مرحله قبل خوب پیش برویم به مرحله سوم که نماز است کشیده می شود .  </a:t>
            </a:r>
            <a:endParaRPr lang="en-US" sz="1800" b="1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34" y="365125"/>
            <a:ext cx="3190106" cy="4385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2450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891" y="11759"/>
            <a:ext cx="10515600" cy="1325563"/>
          </a:xfrm>
        </p:spPr>
        <p:txBody>
          <a:bodyPr/>
          <a:lstStyle/>
          <a:p>
            <a:pPr algn="ctr"/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استمداد از خداوند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7213" y="1154629"/>
            <a:ext cx="8804787" cy="435133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بعد </a:t>
            </a:r>
            <a:r>
              <a:rPr lang="fa-IR" sz="2400" dirty="0">
                <a:cs typeface="B Nazanin" panose="00000400000000000000" pitchFamily="2" charset="-78"/>
              </a:rPr>
              <a:t>از استفاده کردن از این فرمول ها و روش ها باید از خدای متعال هم عاجزانه درخواست </a:t>
            </a:r>
            <a:r>
              <a:rPr lang="fa-IR" sz="2400" dirty="0" smtClean="0">
                <a:cs typeface="B Nazanin" panose="00000400000000000000" pitchFamily="2" charset="-78"/>
              </a:rPr>
              <a:t>کرد.</a:t>
            </a:r>
          </a:p>
          <a:p>
            <a:pPr>
              <a:lnSpc>
                <a:spcPct val="20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>
                <a:cs typeface="B Nazanin" panose="00000400000000000000" pitchFamily="2" charset="-78"/>
              </a:rPr>
              <a:t>حتی پیامبران هم از خدای متعال برای هدایت </a:t>
            </a:r>
            <a:r>
              <a:rPr lang="fa-IR" sz="2400" dirty="0" err="1">
                <a:cs typeface="B Nazanin" panose="00000400000000000000" pitchFamily="2" charset="-78"/>
              </a:rPr>
              <a:t>فرزندانشان</a:t>
            </a:r>
            <a:r>
              <a:rPr lang="fa-IR" sz="2400" dirty="0">
                <a:cs typeface="B Nazanin" panose="00000400000000000000" pitchFamily="2" charset="-78"/>
              </a:rPr>
              <a:t> از خدا در خواست می </a:t>
            </a:r>
            <a:r>
              <a:rPr lang="fa-IR" sz="2400" dirty="0" smtClean="0">
                <a:cs typeface="B Nazanin" panose="00000400000000000000" pitchFamily="2" charset="-78"/>
              </a:rPr>
              <a:t>کردند. </a:t>
            </a:r>
            <a:endParaRPr lang="en-US" sz="2400" dirty="0">
              <a:cs typeface="B Nazanin" panose="00000400000000000000" pitchFamily="2" charset="-78"/>
            </a:endParaRPr>
          </a:p>
          <a:p>
            <a:pPr>
              <a:lnSpc>
                <a:spcPct val="200000"/>
              </a:lnSpc>
            </a:pPr>
            <a:r>
              <a:rPr lang="fa-IR" sz="2400" dirty="0" err="1" smtClean="0">
                <a:cs typeface="B Nazanin" panose="00000400000000000000" pitchFamily="2" charset="-78"/>
              </a:rPr>
              <a:t>ر</a:t>
            </a:r>
            <a:r>
              <a:rPr lang="fa-IR" sz="2400" dirty="0" err="1" smtClean="0">
                <a:solidFill>
                  <a:srgbClr val="C00000"/>
                </a:solidFill>
                <a:cs typeface="B Nazanin" panose="00000400000000000000" pitchFamily="2" charset="-78"/>
              </a:rPr>
              <a:t>َبِّ</a:t>
            </a:r>
            <a:r>
              <a:rPr lang="fa-IR" sz="24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solidFill>
                  <a:srgbClr val="C00000"/>
                </a:solidFill>
                <a:cs typeface="B Nazanin" panose="00000400000000000000" pitchFamily="2" charset="-78"/>
              </a:rPr>
              <a:t>اجْعَلْنِی</a:t>
            </a:r>
            <a:r>
              <a:rPr lang="fa-IR" sz="24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solidFill>
                  <a:srgbClr val="C00000"/>
                </a:solidFill>
                <a:cs typeface="B Nazanin" panose="00000400000000000000" pitchFamily="2" charset="-78"/>
              </a:rPr>
              <a:t>مُقِیمَ</a:t>
            </a:r>
            <a:r>
              <a:rPr lang="fa-IR" sz="24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solidFill>
                  <a:srgbClr val="C00000"/>
                </a:solidFill>
                <a:cs typeface="B Nazanin" panose="00000400000000000000" pitchFamily="2" charset="-78"/>
              </a:rPr>
              <a:t>الصَّلَوةِ</a:t>
            </a:r>
            <a:r>
              <a:rPr lang="fa-IR" sz="24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solidFill>
                  <a:srgbClr val="C00000"/>
                </a:solidFill>
                <a:cs typeface="B Nazanin" panose="00000400000000000000" pitchFamily="2" charset="-78"/>
              </a:rPr>
              <a:t>وَمِن</a:t>
            </a:r>
            <a:r>
              <a:rPr lang="fa-IR" sz="24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solidFill>
                  <a:srgbClr val="C00000"/>
                </a:solidFill>
                <a:cs typeface="B Nazanin" panose="00000400000000000000" pitchFamily="2" charset="-78"/>
              </a:rPr>
              <a:t>ذُرِّیَّتِی</a:t>
            </a:r>
            <a:r>
              <a:rPr lang="fa-IR" sz="24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solidFill>
                  <a:srgbClr val="C00000"/>
                </a:solidFill>
                <a:cs typeface="B Nazanin" panose="00000400000000000000" pitchFamily="2" charset="-78"/>
              </a:rPr>
              <a:t>رَبَّنَا</a:t>
            </a:r>
            <a:r>
              <a:rPr lang="fa-IR" sz="24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solidFill>
                  <a:srgbClr val="C00000"/>
                </a:solidFill>
                <a:cs typeface="B Nazanin" panose="00000400000000000000" pitchFamily="2" charset="-78"/>
              </a:rPr>
              <a:t>وَتَقَبَّلْ</a:t>
            </a:r>
            <a:r>
              <a:rPr lang="fa-IR" sz="24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solidFill>
                  <a:srgbClr val="C00000"/>
                </a:solidFill>
                <a:cs typeface="B Nazanin" panose="00000400000000000000" pitchFamily="2" charset="-78"/>
              </a:rPr>
              <a:t>دُعَآءِ</a:t>
            </a:r>
            <a:r>
              <a:rPr lang="fa-IR" sz="24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 (40) </a:t>
            </a:r>
            <a:r>
              <a:rPr lang="fa-IR" sz="2400" dirty="0" err="1" smtClean="0">
                <a:cs typeface="B Nazanin" panose="00000400000000000000" pitchFamily="2" charset="-78"/>
              </a:rPr>
              <a:t>رَبَّنَا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cs typeface="B Nazanin" panose="00000400000000000000" pitchFamily="2" charset="-78"/>
              </a:rPr>
              <a:t>اغْفِرْ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cs typeface="B Nazanin" panose="00000400000000000000" pitchFamily="2" charset="-78"/>
              </a:rPr>
              <a:t>لِی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cs typeface="B Nazanin" panose="00000400000000000000" pitchFamily="2" charset="-78"/>
              </a:rPr>
              <a:t>وَ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cs typeface="B Nazanin" panose="00000400000000000000" pitchFamily="2" charset="-78"/>
              </a:rPr>
              <a:t>لِوَالِدَیَّ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cs typeface="B Nazanin" panose="00000400000000000000" pitchFamily="2" charset="-78"/>
              </a:rPr>
              <a:t>وَلِلْمُؤْمِنِینَ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cs typeface="B Nazanin" panose="00000400000000000000" pitchFamily="2" charset="-78"/>
              </a:rPr>
              <a:t>یَوْمَ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cs typeface="B Nazanin" panose="00000400000000000000" pitchFamily="2" charset="-78"/>
              </a:rPr>
              <a:t>یَقُومُ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cs typeface="B Nazanin" panose="00000400000000000000" pitchFamily="2" charset="-78"/>
              </a:rPr>
              <a:t>الْحِسَابُ</a:t>
            </a:r>
            <a:r>
              <a:rPr lang="fa-IR" sz="2400" dirty="0" smtClean="0">
                <a:cs typeface="B Nazanin" panose="00000400000000000000" pitchFamily="2" charset="-78"/>
              </a:rPr>
              <a:t> (41) آیه 40 و 41 سوره ابراهیم.</a:t>
            </a:r>
          </a:p>
          <a:p>
            <a:pPr>
              <a:lnSpc>
                <a:spcPct val="200000"/>
              </a:lnSpc>
            </a:pPr>
            <a:r>
              <a:rPr lang="fa-IR" sz="2400" dirty="0" smtClean="0">
                <a:solidFill>
                  <a:srgbClr val="00B0F0"/>
                </a:solidFill>
                <a:cs typeface="B Nazanin" panose="00000400000000000000" pitchFamily="2" charset="-78"/>
              </a:rPr>
              <a:t>سفارش و دستور </a:t>
            </a:r>
            <a:r>
              <a:rPr lang="fa-IR" sz="2400" dirty="0" err="1" smtClean="0">
                <a:solidFill>
                  <a:srgbClr val="00B0F0"/>
                </a:solidFill>
                <a:cs typeface="B Nazanin" panose="00000400000000000000" pitchFamily="2" charset="-78"/>
              </a:rPr>
              <a:t>العمل</a:t>
            </a:r>
            <a:r>
              <a:rPr lang="fa-IR" sz="2400" dirty="0" smtClean="0">
                <a:solidFill>
                  <a:srgbClr val="00B0F0"/>
                </a:solidFill>
                <a:cs typeface="B Nazanin" panose="00000400000000000000" pitchFamily="2" charset="-78"/>
              </a:rPr>
              <a:t> آقا مجتبی تهرانی (ره)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6474">
            <a:off x="559888" y="698420"/>
            <a:ext cx="2715729" cy="3563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0265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0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r>
              <a:rPr lang="fa-IR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جایگاه و  اهمیت  خانواده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fa-IR" dirty="0" smtClean="0">
                <a:solidFill>
                  <a:srgbClr val="00B050"/>
                </a:solidFill>
                <a:cs typeface="B Mitra" panose="00000400000000000000" pitchFamily="2" charset="-78"/>
              </a:rPr>
              <a:t> </a:t>
            </a:r>
            <a:r>
              <a:rPr lang="fa-IR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مهمترین عامل </a:t>
            </a:r>
            <a:r>
              <a:rPr lang="fa-I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خوشبختی</a:t>
            </a:r>
            <a:r>
              <a:rPr lang="fa-IR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و </a:t>
            </a:r>
            <a:r>
              <a:rPr lang="fa-I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بدبختی </a:t>
            </a:r>
            <a:r>
              <a:rPr lang="fa-IR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انسان</a:t>
            </a:r>
            <a:endParaRPr lang="fa-IR" dirty="0" smtClean="0">
              <a:solidFill>
                <a:srgbClr val="00B050"/>
              </a:solidFill>
              <a:cs typeface="B Mitra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 smtClean="0">
                <a:solidFill>
                  <a:srgbClr val="00B050"/>
                </a:solidFill>
                <a:cs typeface="B Mitra" panose="00000400000000000000" pitchFamily="2" charset="-78"/>
              </a:rPr>
              <a:t> </a:t>
            </a:r>
            <a:r>
              <a:rPr lang="fa-IR" dirty="0">
                <a:cs typeface="2  Elham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کودک در نهاد خانواده رشد می کند .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solidFill>
                  <a:srgbClr val="00B050"/>
                </a:solidFill>
                <a:cs typeface="B Mitra" panose="00000400000000000000" pitchFamily="2" charset="-78"/>
              </a:rPr>
              <a:t>بیشتر </a:t>
            </a:r>
            <a:r>
              <a:rPr lang="fa-IR" dirty="0">
                <a:solidFill>
                  <a:srgbClr val="00B050"/>
                </a:solidFill>
                <a:cs typeface="B Mitra" panose="00000400000000000000" pitchFamily="2" charset="-78"/>
              </a:rPr>
              <a:t>شخصیت انسان در 5 سالگی شکل می </a:t>
            </a:r>
            <a:r>
              <a:rPr lang="fa-IR" dirty="0" smtClean="0">
                <a:solidFill>
                  <a:srgbClr val="00B050"/>
                </a:solidFill>
                <a:cs typeface="B Mitra" panose="00000400000000000000" pitchFamily="2" charset="-78"/>
              </a:rPr>
              <a:t>گیرد.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solidFill>
                  <a:srgbClr val="00B0F0"/>
                </a:solidFill>
                <a:cs typeface="B Mitra" panose="00000400000000000000" pitchFamily="2" charset="-78"/>
              </a:rPr>
              <a:t> </a:t>
            </a:r>
            <a:r>
              <a:rPr lang="fa-IR" dirty="0">
                <a:solidFill>
                  <a:srgbClr val="00B0F0"/>
                </a:solidFill>
                <a:cs typeface="B Mitra" panose="00000400000000000000" pitchFamily="2" charset="-78"/>
              </a:rPr>
              <a:t>گزل روان شناس معروف می گوید شخص کودک نسخه کوچکی از بزرگسالی او است یا اینکه فروید می گوید تا 5 سالگی شخصیت انسان شکل می </a:t>
            </a:r>
            <a:r>
              <a:rPr lang="fa-IR" dirty="0" smtClean="0">
                <a:solidFill>
                  <a:srgbClr val="00B0F0"/>
                </a:solidFill>
                <a:cs typeface="B Mitra" panose="00000400000000000000" pitchFamily="2" charset="-78"/>
              </a:rPr>
              <a:t>گیرد. </a:t>
            </a:r>
            <a:endParaRPr lang="fa-IR" dirty="0" smtClean="0">
              <a:cs typeface="B Mitra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 smtClean="0">
                <a:cs typeface="B Mitra" panose="00000400000000000000" pitchFamily="2" charset="-78"/>
              </a:rPr>
              <a:t> </a:t>
            </a:r>
            <a:r>
              <a:rPr lang="fa-IR" dirty="0">
                <a:cs typeface="B Mitra" panose="00000400000000000000" pitchFamily="2" charset="-78"/>
              </a:rPr>
              <a:t>با این وجود کودک بیشتر وقتش را در این زمان در اختیار خانواده است و این محیط خانواده است که می تواند مقدمات خوشبختی یا بدبختی انسان را فراهم </a:t>
            </a:r>
            <a:r>
              <a:rPr lang="fa-IR" dirty="0" smtClean="0">
                <a:cs typeface="B Mitra" panose="00000400000000000000" pitchFamily="2" charset="-78"/>
              </a:rPr>
              <a:t>کند. (مادر سید رضی و سید مرتضی (ره)</a:t>
            </a:r>
            <a:endParaRPr lang="en-US" dirty="0">
              <a:solidFill>
                <a:schemeClr val="accent2"/>
              </a:solidFill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239" y="1133475"/>
            <a:ext cx="3318542" cy="25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2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از کی شروع کنیم ؟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690688"/>
            <a:ext cx="115062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fa-IR" dirty="0" smtClean="0">
                <a:solidFill>
                  <a:srgbClr val="00B0F0"/>
                </a:solidFill>
                <a:cs typeface="B Titr" panose="00000700000000000000" pitchFamily="2" charset="-78"/>
              </a:rPr>
              <a:t>قبل از تولد  </a:t>
            </a:r>
          </a:p>
          <a:p>
            <a:pPr marL="514350" indent="-514350">
              <a:lnSpc>
                <a:spcPct val="200000"/>
              </a:lnSpc>
              <a:buAutoNum type="arabicParenR"/>
            </a:pP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تربیت خود </a:t>
            </a:r>
          </a:p>
          <a:p>
            <a:pPr marL="514350" indent="-514350">
              <a:lnSpc>
                <a:spcPct val="200000"/>
              </a:lnSpc>
              <a:buAutoNum type="arabicParenR"/>
            </a:pP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انتخاب همسر شایسته و نیکو 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( داستان 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ازدواج امیرالمومنین با 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فاطمه بنی کلاب در مقایسه با 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خاندان </a:t>
            </a:r>
            <a:r>
              <a:rPr lang="fa-IR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ابوسفیان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(معاویه ، یزید و ...)</a:t>
            </a:r>
            <a:endParaRPr lang="fa-IR" dirty="0" smtClean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marL="514350" indent="-514350">
              <a:lnSpc>
                <a:spcPct val="200000"/>
              </a:lnSpc>
              <a:buAutoNum type="arabicParenR"/>
            </a:pP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رعایت کردن مستحبات فرزند دار شدن </a:t>
            </a:r>
          </a:p>
          <a:p>
            <a:pPr marL="514350" indent="-514350">
              <a:lnSpc>
                <a:spcPct val="200000"/>
              </a:lnSpc>
              <a:buAutoNum type="arabicParenR"/>
            </a:pPr>
            <a:r>
              <a:rPr lang="fa-IR" dirty="0" err="1" smtClean="0">
                <a:solidFill>
                  <a:srgbClr val="FF0000"/>
                </a:solidFill>
                <a:cs typeface="B Titr" panose="00000700000000000000" pitchFamily="2" charset="-78"/>
              </a:rPr>
              <a:t>مراقبت‌های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 دوران بارداری 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(لقمه حلال ، حلال و حرام الهی را رعایت کردن و ... )</a:t>
            </a:r>
          </a:p>
          <a:p>
            <a:pPr marL="514350" indent="-514350">
              <a:lnSpc>
                <a:spcPct val="200000"/>
              </a:lnSpc>
              <a:buAutoNum type="arabicParenR"/>
            </a:pP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رعایت کردن آداب بعد از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تولد 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(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کام فرزند با تربت کربلا ، اذان و اقامه ، </a:t>
            </a:r>
            <a:r>
              <a:rPr lang="fa-IR" dirty="0" err="1" smtClean="0">
                <a:solidFill>
                  <a:srgbClr val="002060"/>
                </a:solidFill>
                <a:cs typeface="B Titr" panose="00000700000000000000" pitchFamily="2" charset="-78"/>
              </a:rPr>
              <a:t>عقیقه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 ، با وضو شیر دادن و ...)  </a:t>
            </a:r>
            <a:endParaRPr lang="fa-IR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9048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25942" y="3120673"/>
            <a:ext cx="1972232" cy="1158936"/>
          </a:xfrm>
          <a:prstGeom prst="roundRect">
            <a:avLst>
              <a:gd name="adj" fmla="val 1667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000" r="-13000"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30" y="1178874"/>
            <a:ext cx="1862548" cy="16926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62918" y="414420"/>
            <a:ext cx="107773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000" b="1" kern="0" cap="all" noProof="0" dirty="0" smtClean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پایبندی فرزندان </a:t>
            </a:r>
            <a:r>
              <a:rPr lang="fa-IR" sz="4000" b="1" kern="0" cap="all" noProof="0" dirty="0" smtClean="0">
                <a:ln w="19050" cmpd="sng">
                  <a:solidFill>
                    <a:prstClr val="black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به </a:t>
            </a:r>
            <a:r>
              <a:rPr lang="fa-IR" sz="4000" b="1" kern="0" cap="all" noProof="0" dirty="0" smtClean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نماز</a:t>
            </a:r>
            <a:r>
              <a:rPr lang="fa-IR" sz="4000" b="1" kern="0" cap="all" noProof="0" dirty="0" smtClean="0">
                <a:ln w="19050" cmpd="sng">
                  <a:solidFill>
                    <a:prstClr val="black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 بر اساس </a:t>
            </a:r>
            <a:r>
              <a:rPr lang="fa-IR" sz="4000" b="1" kern="0" cap="all" noProof="0" dirty="0" err="1" smtClean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ویژگی‌های</a:t>
            </a:r>
            <a:r>
              <a:rPr lang="fa-IR" sz="4000" b="1" kern="0" cap="all" noProof="0" dirty="0" smtClean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 روان شناختی</a:t>
            </a:r>
            <a:r>
              <a:rPr kumimoji="0" lang="fa-IR" sz="4000" b="1" i="0" u="none" strike="noStrike" kern="0" cap="all" spc="0" normalizeH="0" baseline="0" noProof="0" dirty="0" smtClean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cs typeface="B Titr" pitchFamily="2" charset="-78"/>
              </a:rPr>
              <a:t> </a:t>
            </a:r>
            <a:endParaRPr kumimoji="0" lang="fa-IR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86424" y="3438531"/>
            <a:ext cx="3198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8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تقسیم بندی به </a:t>
            </a:r>
            <a:r>
              <a:rPr lang="fa-IR" sz="28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سه دوره </a:t>
            </a:r>
            <a:endParaRPr kumimoji="0" lang="fa-IR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76187" y="1785786"/>
            <a:ext cx="41649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دوره اول از </a:t>
            </a:r>
            <a:r>
              <a:rPr lang="fa-IR" sz="28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تولد</a:t>
            </a:r>
            <a:r>
              <a:rPr lang="fa-IR" sz="28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تا </a:t>
            </a:r>
            <a:r>
              <a:rPr lang="fa-IR" sz="28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6 یا 7</a:t>
            </a:r>
            <a:r>
              <a:rPr lang="fa-IR" sz="28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سالگی </a:t>
            </a:r>
            <a:endParaRPr lang="fa-IR" dirty="0"/>
          </a:p>
        </p:txBody>
      </p:sp>
      <p:sp>
        <p:nvSpPr>
          <p:cNvPr id="24" name="Rectangle 23"/>
          <p:cNvSpPr/>
          <p:nvPr/>
        </p:nvSpPr>
        <p:spPr>
          <a:xfrm>
            <a:off x="3248771" y="3545086"/>
            <a:ext cx="5368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دوره دوم از </a:t>
            </a:r>
            <a:r>
              <a:rPr lang="fa-IR" sz="28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6 یا 7 </a:t>
            </a:r>
            <a:r>
              <a:rPr lang="fa-IR" sz="28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سالگی تا </a:t>
            </a:r>
            <a:r>
              <a:rPr lang="fa-IR" sz="28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11 یا 12</a:t>
            </a:r>
            <a:r>
              <a:rPr lang="fa-IR" sz="28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</a:t>
            </a:r>
            <a:r>
              <a:rPr lang="fa-IR" sz="2800" b="1" kern="0" cap="all" dirty="0" err="1" smtClean="0">
                <a:ln w="19050" cmpd="sng">
                  <a:solidFill>
                    <a:prstClr val="black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ساگی</a:t>
            </a:r>
            <a:r>
              <a:rPr lang="fa-IR" sz="28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</a:t>
            </a:r>
            <a:endParaRPr lang="fa-IR" dirty="0"/>
          </a:p>
        </p:txBody>
      </p:sp>
      <p:sp>
        <p:nvSpPr>
          <p:cNvPr id="25" name="Rectangle 24"/>
          <p:cNvSpPr/>
          <p:nvPr/>
        </p:nvSpPr>
        <p:spPr>
          <a:xfrm>
            <a:off x="3248771" y="5219646"/>
            <a:ext cx="53559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دوره سوم از </a:t>
            </a:r>
            <a:r>
              <a:rPr lang="fa-IR" sz="28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11 یا 12</a:t>
            </a:r>
            <a:r>
              <a:rPr lang="fa-IR" sz="28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سالگی تا </a:t>
            </a:r>
            <a:r>
              <a:rPr lang="fa-IR" sz="28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16</a:t>
            </a:r>
            <a:r>
              <a:rPr lang="fa-IR" sz="28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سالگی ...</a:t>
            </a:r>
            <a:endParaRPr lang="fa-IR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626" y="4595963"/>
            <a:ext cx="1841130" cy="1247365"/>
          </a:xfrm>
          <a:prstGeom prst="rect">
            <a:avLst/>
          </a:prstGeom>
        </p:spPr>
      </p:pic>
      <p:sp>
        <p:nvSpPr>
          <p:cNvPr id="37" name="Right Brace 36"/>
          <p:cNvSpPr/>
          <p:nvPr/>
        </p:nvSpPr>
        <p:spPr>
          <a:xfrm>
            <a:off x="8604725" y="2091131"/>
            <a:ext cx="381699" cy="33901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2871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65" y="2441822"/>
            <a:ext cx="11551674" cy="45511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یادگیری </a:t>
            </a:r>
            <a:r>
              <a:rPr lang="fa-IR" sz="2400" dirty="0" err="1" smtClean="0">
                <a:solidFill>
                  <a:srgbClr val="002060"/>
                </a:solidFill>
                <a:cs typeface="B Nazanin" panose="00000400000000000000" pitchFamily="2" charset="-78"/>
              </a:rPr>
              <a:t>مشاهده‌ای</a:t>
            </a: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 شاخه کلید اصلی تربیت است. </a:t>
            </a:r>
          </a:p>
          <a:p>
            <a:pPr>
              <a:lnSpc>
                <a:spcPct val="150000"/>
              </a:lnSpc>
            </a:pP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طبق تحقیقات</a:t>
            </a:r>
            <a:r>
              <a:rPr lang="fa-IR" sz="24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 75 درصد یادگیری از طریق چشم و قوه بینایی </a:t>
            </a: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و 13 درصد از طریق قوه شنوایی و بقیه از طریق حواس دیگر صورت می گیرد . </a:t>
            </a:r>
          </a:p>
          <a:p>
            <a:pPr>
              <a:lnSpc>
                <a:spcPct val="150000"/>
              </a:lnSpc>
            </a:pP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تقلید گرایی در سنین پایین می بیند و تقلید می کند در سنین بالاتر اگر شخص الگو </a:t>
            </a:r>
            <a:r>
              <a:rPr lang="fa-IR" sz="2400" dirty="0" err="1" smtClean="0">
                <a:solidFill>
                  <a:srgbClr val="002060"/>
                </a:solidFill>
                <a:cs typeface="B Nazanin" panose="00000400000000000000" pitchFamily="2" charset="-78"/>
              </a:rPr>
              <a:t>غائب</a:t>
            </a: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 باشد باز  هم کودک از او تقلید می کند . </a:t>
            </a:r>
          </a:p>
          <a:p>
            <a:pPr>
              <a:lnSpc>
                <a:spcPct val="150000"/>
              </a:lnSpc>
            </a:pP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سهل شوشتری از عرفای بزرگ با دیدن و تقلید کردن به این جا رسید . </a:t>
            </a:r>
          </a:p>
          <a:p>
            <a:pPr>
              <a:lnSpc>
                <a:spcPct val="150000"/>
              </a:lnSpc>
            </a:pP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کودکان دیروز پدر و مادر امروز هستند و کودکان امروز پدر و مادر فردا هستند .</a:t>
            </a:r>
            <a:r>
              <a:rPr lang="fa-IR" sz="4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/>
            </a:r>
            <a:br>
              <a:rPr lang="fa-IR" sz="4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</a:br>
            <a:r>
              <a:rPr lang="fa-IR" sz="4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/>
            </a:r>
            <a:br>
              <a:rPr lang="fa-IR" sz="4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</a:br>
            <a:endParaRPr lang="fa-IR" sz="2400" dirty="0">
              <a:cs typeface="B Nazanin" panose="000004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116" y="503066"/>
            <a:ext cx="3742186" cy="2097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5831975" y="34432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a-IR" sz="3200" dirty="0">
                <a:solidFill>
                  <a:srgbClr val="00B050"/>
                </a:solidFill>
                <a:cs typeface="B Mitra" panose="00000400000000000000" pitchFamily="2" charset="-78"/>
              </a:rPr>
              <a:t> </a:t>
            </a:r>
            <a:r>
              <a:rPr lang="fa-IR" sz="3200" b="1" kern="0" cap="all" dirty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دوره اول از تولد تا 6 یا 7 سالگی</a:t>
            </a:r>
            <a:endParaRPr lang="fa-IR" sz="3200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5917" y="1074761"/>
            <a:ext cx="23743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Bef>
                <a:spcPts val="1000"/>
              </a:spcBef>
            </a:pPr>
            <a:r>
              <a:rPr lang="fa-IR" sz="2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B Titr" panose="00000700000000000000" pitchFamily="2" charset="-78"/>
              </a:rPr>
              <a:t>حس تقلید </a:t>
            </a:r>
            <a:r>
              <a:rPr lang="fa-IR" sz="2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B Titr" panose="00000700000000000000" pitchFamily="2" charset="-78"/>
              </a:rPr>
              <a:t>گرایی </a:t>
            </a:r>
            <a:endParaRPr lang="fa-IR" sz="28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341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راهکارهایی  </a:t>
            </a:r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برای ایجاد فرصت </a:t>
            </a:r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تقلید </a:t>
            </a:r>
            <a:endParaRPr lang="fa-IR" dirty="0"/>
          </a:p>
        </p:txBody>
      </p:sp>
      <p:sp>
        <p:nvSpPr>
          <p:cNvPr id="4" name="AutoShape 2" descr="نتیجه تصویری برای تصویر کودک نماز خوان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37524">
            <a:off x="897620" y="1920563"/>
            <a:ext cx="4108828" cy="2191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4280207" y="1690688"/>
            <a:ext cx="696615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rgbClr val="002060"/>
                </a:solidFill>
                <a:cs typeface="B Nazanin" panose="00000400000000000000" pitchFamily="2" charset="-78"/>
              </a:rPr>
              <a:t>وضو گرفتن مقابل کودکان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rgbClr val="002060"/>
                </a:solidFill>
                <a:cs typeface="B Nazanin" panose="00000400000000000000" pitchFamily="2" charset="-78"/>
              </a:rPr>
              <a:t>نماز خواندن جلوی فرزندان  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rgbClr val="002060"/>
                </a:solidFill>
                <a:cs typeface="B Nazanin" panose="00000400000000000000" pitchFamily="2" charset="-78"/>
              </a:rPr>
              <a:t>بردن فرزندان به مسجد و جلسات مذهبی 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rgbClr val="002060"/>
                </a:solidFill>
                <a:cs typeface="B Nazanin" panose="00000400000000000000" pitchFamily="2" charset="-78"/>
              </a:rPr>
              <a:t>روشن گذاشتن </a:t>
            </a:r>
            <a:r>
              <a:rPr lang="fa-IR" sz="2800" dirty="0" err="1">
                <a:solidFill>
                  <a:srgbClr val="002060"/>
                </a:solidFill>
                <a:cs typeface="B Nazanin" panose="00000400000000000000" pitchFamily="2" charset="-78"/>
              </a:rPr>
              <a:t>تلوزیون</a:t>
            </a:r>
            <a:r>
              <a:rPr lang="fa-IR" sz="2800" dirty="0">
                <a:solidFill>
                  <a:srgbClr val="002060"/>
                </a:solidFill>
                <a:cs typeface="B Nazanin" panose="00000400000000000000" pitchFamily="2" charset="-78"/>
              </a:rPr>
              <a:t> موقع پخش اذان و نماز جماعت 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rgbClr val="002060"/>
                </a:solidFill>
                <a:cs typeface="B Nazanin" panose="00000400000000000000" pitchFamily="2" charset="-78"/>
              </a:rPr>
              <a:t>نماز خانه ثابت در منزل داشتن و زیبا بودن (تزیین کردن )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rgbClr val="002060"/>
                </a:solidFill>
                <a:cs typeface="B Nazanin" panose="00000400000000000000" pitchFamily="2" charset="-78"/>
              </a:rPr>
              <a:t>چادر نماز متناسب و جانماز و عطر و ... 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fa-IR" sz="2800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999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نمایش عظیم از نماز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674" y="1929138"/>
            <a:ext cx="613533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cs typeface="B Nazanin" panose="00000400000000000000" pitchFamily="2" charset="-78"/>
              </a:rPr>
              <a:t>با توجه به حس تقلید گرایی کودک نماز را در نگاه او </a:t>
            </a:r>
            <a:r>
              <a:rPr lang="fa-IR" dirty="0" err="1" smtClean="0">
                <a:cs typeface="B Nazanin" panose="00000400000000000000" pitchFamily="2" charset="-78"/>
              </a:rPr>
              <a:t>باعظمت</a:t>
            </a:r>
            <a:r>
              <a:rPr lang="fa-IR" dirty="0" smtClean="0">
                <a:cs typeface="B Nazanin" panose="00000400000000000000" pitchFamily="2" charset="-78"/>
              </a:rPr>
              <a:t> جلوه دهیم . </a:t>
            </a:r>
            <a:endParaRPr lang="en-US" dirty="0" smtClean="0">
              <a:cs typeface="B Nazanin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مسواک زدن قبل </a:t>
            </a:r>
            <a:r>
              <a:rPr lang="fa-IR" dirty="0" smtClean="0">
                <a:cs typeface="B Nazanin" panose="00000400000000000000" pitchFamily="2" charset="-78"/>
              </a:rPr>
              <a:t>نماز</a:t>
            </a:r>
            <a:r>
              <a:rPr lang="fa-IR" dirty="0">
                <a:cs typeface="B Nazanin" panose="00000400000000000000" pitchFamily="2" charset="-78"/>
              </a:rPr>
              <a:t>/ شانه زدن موها </a:t>
            </a:r>
            <a:r>
              <a:rPr lang="fa-IR" dirty="0" err="1">
                <a:cs typeface="B Nazanin" panose="00000400000000000000" pitchFamily="2" charset="-78"/>
              </a:rPr>
              <a:t>وانگشتر</a:t>
            </a:r>
            <a:r>
              <a:rPr lang="fa-IR" dirty="0">
                <a:cs typeface="B Nazanin" panose="00000400000000000000" pitchFamily="2" charset="-78"/>
              </a:rPr>
              <a:t> به دست کردن </a:t>
            </a:r>
            <a:r>
              <a:rPr lang="fa-IR" dirty="0" err="1">
                <a:cs typeface="B Nazanin" panose="00000400000000000000" pitchFamily="2" charset="-78"/>
              </a:rPr>
              <a:t>وعطر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زدن.</a:t>
            </a:r>
            <a:endParaRPr lang="fa-IR" dirty="0">
              <a:cs typeface="B Nazanin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cs typeface="B Nazanin" panose="00000400000000000000" pitchFamily="2" charset="-78"/>
              </a:rPr>
              <a:t>مکان مناسب همراه با سجاده /پوشیدن لباس زیبا  و مناسب در نماز.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cs typeface="B Nazanin" panose="00000400000000000000" pitchFamily="2" charset="-78"/>
              </a:rPr>
              <a:t>		</a:t>
            </a:r>
            <a:endParaRPr lang="fa-IR" dirty="0" smtClean="0">
              <a:cs typeface="B Nazanin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958" y="158648"/>
            <a:ext cx="3667716" cy="2687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151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نمایش عظیم از نماز </a:t>
            </a:r>
            <a:endParaRPr lang="fa-IR" dirty="0"/>
          </a:p>
        </p:txBody>
      </p:sp>
      <p:sp>
        <p:nvSpPr>
          <p:cNvPr id="6" name="Rectangle 5"/>
          <p:cNvSpPr/>
          <p:nvPr/>
        </p:nvSpPr>
        <p:spPr>
          <a:xfrm>
            <a:off x="6565961" y="2055813"/>
            <a:ext cx="5393465" cy="2934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fa-IR" sz="2800" dirty="0">
                <a:solidFill>
                  <a:prstClr val="black"/>
                </a:solidFill>
                <a:cs typeface="B Nazanin" panose="00000400000000000000" pitchFamily="2" charset="-78"/>
              </a:rPr>
              <a:t>خواندن نماز </a:t>
            </a: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اول وقت </a:t>
            </a: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(اثر نماز اول وقت)</a:t>
            </a:r>
            <a:endParaRPr lang="fa-IR" sz="2800" dirty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fa-IR" sz="2800" dirty="0" err="1">
                <a:solidFill>
                  <a:prstClr val="black"/>
                </a:solidFill>
                <a:cs typeface="B Nazanin" panose="00000400000000000000" pitchFamily="2" charset="-78"/>
              </a:rPr>
              <a:t>درخیابان</a:t>
            </a:r>
            <a:r>
              <a:rPr lang="fa-IR" sz="2800" dirty="0">
                <a:solidFill>
                  <a:prstClr val="black"/>
                </a:solidFill>
                <a:cs typeface="B Nazanin" panose="00000400000000000000" pitchFamily="2" charset="-78"/>
              </a:rPr>
              <a:t> موقع نماز خواندن و شنیدن صدای اذان به آن اعتناء </a:t>
            </a: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کنید..</a:t>
            </a:r>
          </a:p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فرزندان رفتار شما را نسبت به نماز </a:t>
            </a:r>
            <a:r>
              <a:rPr lang="fa-IR" sz="28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می‌بینند</a:t>
            </a: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. </a:t>
            </a:r>
            <a:endParaRPr lang="fa-IR" sz="2800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65961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859" y="238405"/>
            <a:ext cx="2176461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4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تخیل پرداز  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2350" y="1690688"/>
            <a:ext cx="6516527" cy="4351338"/>
          </a:xfrm>
        </p:spPr>
        <p:txBody>
          <a:bodyPr/>
          <a:lstStyle/>
          <a:p>
            <a:pPr algn="just"/>
            <a:r>
              <a:rPr lang="fa-IR" dirty="0" smtClean="0">
                <a:cs typeface="B Nazanin" panose="00000400000000000000" pitchFamily="2" charset="-78"/>
              </a:rPr>
              <a:t>علاقه شدید به شنیدن داستان دارد و به داستان زیاد گوش می دهند.</a:t>
            </a:r>
          </a:p>
          <a:p>
            <a:pPr algn="just"/>
            <a:r>
              <a:rPr lang="fa-IR" dirty="0" smtClean="0">
                <a:cs typeface="B Nazanin" panose="00000400000000000000" pitchFamily="2" charset="-78"/>
              </a:rPr>
              <a:t> حتی اگر یک داستان بارها تکرار شود باز علاقمند به شنیدن آن داستان است .  </a:t>
            </a:r>
          </a:p>
          <a:p>
            <a:pPr algn="just"/>
            <a:r>
              <a:rPr lang="fa-IR" dirty="0" err="1" smtClean="0">
                <a:cs typeface="B Nazanin" panose="00000400000000000000" pitchFamily="2" charset="-78"/>
              </a:rPr>
              <a:t>داستان‌های</a:t>
            </a:r>
            <a:r>
              <a:rPr lang="fa-IR" dirty="0" smtClean="0">
                <a:cs typeface="B Nazanin" panose="00000400000000000000" pitchFamily="2" charset="-78"/>
              </a:rPr>
              <a:t> نمازی گفته شود. با توجه به ویژگی </a:t>
            </a:r>
            <a:r>
              <a:rPr lang="fa-IR" dirty="0" err="1" smtClean="0">
                <a:cs typeface="B Nazanin" panose="00000400000000000000" pitchFamily="2" charset="-78"/>
              </a:rPr>
              <a:t>جاندارپنداری</a:t>
            </a:r>
            <a:r>
              <a:rPr lang="fa-IR" dirty="0" smtClean="0">
                <a:cs typeface="B Nazanin" panose="00000400000000000000" pitchFamily="2" charset="-78"/>
              </a:rPr>
              <a:t> </a:t>
            </a:r>
            <a:r>
              <a:rPr lang="fa-IR" dirty="0" err="1" smtClean="0">
                <a:cs typeface="B Nazanin" panose="00000400000000000000" pitchFamily="2" charset="-78"/>
              </a:rPr>
              <a:t>می‌شود</a:t>
            </a:r>
            <a:r>
              <a:rPr lang="fa-IR" dirty="0" smtClean="0">
                <a:cs typeface="B Nazanin" panose="00000400000000000000" pitchFamily="2" charset="-78"/>
              </a:rPr>
              <a:t> </a:t>
            </a:r>
            <a:r>
              <a:rPr lang="fa-IR" dirty="0" err="1" smtClean="0">
                <a:cs typeface="B Nazanin" panose="00000400000000000000" pitchFamily="2" charset="-78"/>
              </a:rPr>
              <a:t>داستان‌های</a:t>
            </a:r>
            <a:r>
              <a:rPr lang="fa-IR" dirty="0" smtClean="0">
                <a:cs typeface="B Nazanin" panose="00000400000000000000" pitchFamily="2" charset="-78"/>
              </a:rPr>
              <a:t> نمازی از زبان حیوانات گفته شود</a:t>
            </a:r>
            <a:r>
              <a:rPr lang="fa-IR" dirty="0">
                <a:cs typeface="B Nazanin" panose="00000400000000000000" pitchFamily="2" charset="-78"/>
              </a:rPr>
              <a:t>. (می شود برای هر امر تربیتی یک داستان تولید </a:t>
            </a:r>
            <a:r>
              <a:rPr lang="fa-IR" dirty="0" smtClean="0">
                <a:cs typeface="B Nazanin" panose="00000400000000000000" pitchFamily="2" charset="-78"/>
              </a:rPr>
              <a:t>کرد).</a:t>
            </a:r>
            <a:endParaRPr lang="fa-IR" dirty="0">
              <a:cs typeface="B Nazanin" panose="00000400000000000000" pitchFamily="2" charset="-78"/>
            </a:endParaRPr>
          </a:p>
          <a:p>
            <a:pPr algn="just"/>
            <a:r>
              <a:rPr lang="fa-IR" dirty="0" smtClean="0">
                <a:cs typeface="B Nazanin" panose="00000400000000000000" pitchFamily="2" charset="-78"/>
              </a:rPr>
              <a:t>کتاب </a:t>
            </a:r>
            <a:r>
              <a:rPr lang="fa-IR" dirty="0" err="1" smtClean="0">
                <a:cs typeface="B Nazanin" panose="00000400000000000000" pitchFamily="2" charset="-78"/>
              </a:rPr>
              <a:t>قصه‌ها</a:t>
            </a:r>
            <a:r>
              <a:rPr lang="fa-IR" dirty="0" smtClean="0">
                <a:cs typeface="B Nazanin" panose="00000400000000000000" pitchFamily="2" charset="-78"/>
              </a:rPr>
              <a:t> یا سی </a:t>
            </a:r>
            <a:r>
              <a:rPr lang="fa-IR" dirty="0" err="1" smtClean="0">
                <a:cs typeface="B Nazanin" panose="00000400000000000000" pitchFamily="2" charset="-78"/>
              </a:rPr>
              <a:t>دی‌ها</a:t>
            </a:r>
            <a:r>
              <a:rPr lang="fa-IR" dirty="0" smtClean="0">
                <a:cs typeface="B Nazanin" panose="00000400000000000000" pitchFamily="2" charset="-78"/>
              </a:rPr>
              <a:t> ، اسباب بازی ها و ... با رویکرد نمازی گرفته شود.</a:t>
            </a:r>
          </a:p>
          <a:p>
            <a:pPr marL="0" indent="0" algn="just">
              <a:buNone/>
            </a:pPr>
            <a:endParaRPr lang="fa-IR" dirty="0" smtClean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5419">
            <a:off x="8175849" y="1452960"/>
            <a:ext cx="3851010" cy="2310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476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1027905"/>
            <a:ext cx="10515600" cy="1325563"/>
          </a:xfrm>
        </p:spPr>
        <p:txBody>
          <a:bodyPr/>
          <a:lstStyle/>
          <a:p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جاندار پنداری  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452" y="3538792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a-IR" dirty="0" smtClean="0">
                <a:cs typeface="B Mitra" panose="00000400000000000000" pitchFamily="2" charset="-78"/>
              </a:rPr>
              <a:t>فکر می کند که </a:t>
            </a:r>
            <a:r>
              <a:rPr lang="fa-IR" dirty="0" err="1" smtClean="0">
                <a:cs typeface="B Mitra" panose="00000400000000000000" pitchFamily="2" charset="-78"/>
              </a:rPr>
              <a:t>عروسکش</a:t>
            </a:r>
            <a:r>
              <a:rPr lang="fa-IR" dirty="0" smtClean="0">
                <a:cs typeface="B Mitra" panose="00000400000000000000" pitchFamily="2" charset="-78"/>
              </a:rPr>
              <a:t> </a:t>
            </a:r>
            <a:r>
              <a:rPr lang="fa-IR" dirty="0">
                <a:cs typeface="B Mitra" panose="00000400000000000000" pitchFamily="2" charset="-78"/>
              </a:rPr>
              <a:t>، اسباب بازی ها </a:t>
            </a:r>
            <a:r>
              <a:rPr lang="fa-IR" dirty="0" smtClean="0">
                <a:cs typeface="B Mitra" panose="00000400000000000000" pitchFamily="2" charset="-78"/>
              </a:rPr>
              <a:t>،حیوانات </a:t>
            </a:r>
            <a:r>
              <a:rPr lang="fa-IR" dirty="0" err="1" smtClean="0">
                <a:cs typeface="B Mitra" panose="00000400000000000000" pitchFamily="2" charset="-78"/>
              </a:rPr>
              <a:t>می‌فهمند</a:t>
            </a:r>
            <a:r>
              <a:rPr lang="fa-IR" dirty="0" smtClean="0">
                <a:cs typeface="B Mitra" panose="00000400000000000000" pitchFamily="2" charset="-78"/>
              </a:rPr>
              <a:t>. در طول روز به عنوان یک دوست یا فرزند و ...   با آن ها صحبت </a:t>
            </a:r>
            <a:r>
              <a:rPr lang="fa-IR" dirty="0" err="1" smtClean="0">
                <a:cs typeface="B Mitra" panose="00000400000000000000" pitchFamily="2" charset="-78"/>
              </a:rPr>
              <a:t>می‌کند</a:t>
            </a:r>
            <a:r>
              <a:rPr lang="fa-IR" dirty="0" smtClean="0">
                <a:cs typeface="B Mitra" panose="00000400000000000000" pitchFamily="2" charset="-78"/>
              </a:rPr>
              <a:t> . 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cs typeface="B Mitra" panose="00000400000000000000" pitchFamily="2" charset="-78"/>
              </a:rPr>
              <a:t>نسبت به امر نماز از زبان </a:t>
            </a:r>
            <a:r>
              <a:rPr lang="fa-IR" dirty="0" err="1" smtClean="0">
                <a:cs typeface="B Mitra" panose="00000400000000000000" pitchFamily="2" charset="-78"/>
              </a:rPr>
              <a:t>عروسکش</a:t>
            </a:r>
            <a:r>
              <a:rPr lang="fa-IR" dirty="0" smtClean="0">
                <a:cs typeface="B Mitra" panose="00000400000000000000" pitchFamily="2" charset="-78"/>
              </a:rPr>
              <a:t> ، یا حیوانات اسباب بازی و سجاده نمازش و ... با او صحبت کنید. </a:t>
            </a:r>
          </a:p>
          <a:p>
            <a:pPr marL="0" indent="0">
              <a:lnSpc>
                <a:spcPct val="150000"/>
              </a:lnSpc>
              <a:buNone/>
            </a:pPr>
            <a:endParaRPr lang="fa-IR" dirty="0" smtClean="0"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109" y="601290"/>
            <a:ext cx="4028768" cy="2510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438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574" y="365125"/>
            <a:ext cx="10515600" cy="1325563"/>
          </a:xfrm>
        </p:spPr>
        <p:txBody>
          <a:bodyPr/>
          <a:lstStyle/>
          <a:p>
            <a:pPr algn="ctr"/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حس کنجکاوی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کودکان از 3 تا 6 سالگی زیاد </a:t>
            </a:r>
            <a:r>
              <a:rPr lang="fa-IR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سوأل</a:t>
            </a: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 </a:t>
            </a:r>
            <a:r>
              <a:rPr lang="fa-IR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می‌پرسند</a:t>
            </a: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 . </a:t>
            </a:r>
          </a:p>
          <a:p>
            <a:pPr>
              <a:lnSpc>
                <a:spcPct val="200000"/>
              </a:lnSpc>
            </a:pPr>
            <a:r>
              <a:rPr lang="fa-IR" dirty="0" smtClean="0">
                <a:solidFill>
                  <a:srgbClr val="00B050"/>
                </a:solidFill>
                <a:cs typeface="B Mitra" panose="00000400000000000000" pitchFamily="2" charset="-78"/>
              </a:rPr>
              <a:t>نباید به او گفته شود بزرگ می شوی و می فهمی ... (باید جواب او داده شود ) </a:t>
            </a:r>
          </a:p>
          <a:p>
            <a:pPr>
              <a:lnSpc>
                <a:spcPct val="200000"/>
              </a:lnSpc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جهت دهی سوال به سمت و سوی تربیت مورد نیاز (مثل نماز ) </a:t>
            </a:r>
          </a:p>
          <a:p>
            <a:pPr>
              <a:lnSpc>
                <a:spcPct val="200000"/>
              </a:lnSpc>
            </a:pPr>
            <a:r>
              <a:rPr lang="fa-IR" dirty="0" smtClean="0">
                <a:solidFill>
                  <a:srgbClr val="C00000"/>
                </a:solidFill>
                <a:cs typeface="B Mitra" panose="00000400000000000000" pitchFamily="2" charset="-78"/>
              </a:rPr>
              <a:t>چرا گاو صدا می دهد؟ .... </a:t>
            </a:r>
          </a:p>
          <a:p>
            <a:pPr marL="0" indent="0">
              <a:lnSpc>
                <a:spcPct val="200000"/>
              </a:lnSpc>
              <a:buNone/>
            </a:pPr>
            <a:endParaRPr lang="fa-IR" dirty="0" smtClean="0">
              <a:solidFill>
                <a:srgbClr val="002060"/>
              </a:solidFill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940" y="420688"/>
            <a:ext cx="3897356" cy="2674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4433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حس  خود نمایی 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071" y="1877036"/>
            <a:ext cx="7710637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کودک با توجه به حس خود نمایی که دارد دوست دارد به او توجه شود.</a:t>
            </a:r>
          </a:p>
          <a:p>
            <a:pPr>
              <a:lnSpc>
                <a:spcPct val="200000"/>
              </a:lnSpc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اگر در موقع وضو گرفتن، نماز خواندن و ... به او توجه شود دوباره آن کار را تکرار خواهد کرد. </a:t>
            </a:r>
          </a:p>
          <a:p>
            <a:pPr marL="0" indent="0">
              <a:lnSpc>
                <a:spcPct val="200000"/>
              </a:lnSpc>
              <a:buNone/>
            </a:pPr>
            <a:endParaRPr lang="fa-IR" dirty="0" smtClean="0">
              <a:solidFill>
                <a:srgbClr val="002060"/>
              </a:solidFill>
              <a:cs typeface="B Mitra" panose="00000400000000000000" pitchFamily="2" charset="-78"/>
            </a:endParaRPr>
          </a:p>
          <a:p>
            <a:pPr marL="0" indent="0">
              <a:lnSpc>
                <a:spcPct val="200000"/>
              </a:lnSpc>
              <a:buNone/>
            </a:pPr>
            <a:endParaRPr lang="fa-IR" dirty="0" smtClean="0">
              <a:solidFill>
                <a:srgbClr val="002060"/>
              </a:solidFill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866" y="1301850"/>
            <a:ext cx="3008934" cy="322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0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0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r>
              <a:rPr lang="fa-IR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جایگاه و  اهمیت  خانواده</a:t>
            </a:r>
            <a:endParaRPr lang="fa-I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084" y="2345249"/>
            <a:ext cx="4110163" cy="26099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2671" y="2345249"/>
            <a:ext cx="6096000" cy="22878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a-IR" sz="2800" b="1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black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مهمترین بستر فرهنگ سازی و تربیت 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a-IR" sz="2800" b="1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black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کانون </a:t>
            </a:r>
            <a:r>
              <a:rPr lang="fa-IR" sz="2800" b="1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black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مودت</a:t>
            </a:r>
            <a:r>
              <a:rPr lang="fa-IR" sz="2800" b="1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black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و رحمت و آرامش و اخلاق و گسترش نسل توحیدی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a-IR" sz="2800" b="1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black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‌مهد پرورش فکر،‌ اندیشه،‌ اخلاق تعالی و رشد انسان است.</a:t>
            </a:r>
          </a:p>
        </p:txBody>
      </p:sp>
    </p:spTree>
    <p:extLst>
      <p:ext uri="{BB962C8B-B14F-4D97-AF65-F5344CB8AC3E}">
        <p14:creationId xmlns:p14="http://schemas.microsoft.com/office/powerpoint/2010/main" val="313447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علاقه شدید نسب به بازی    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791533"/>
            <a:ext cx="10820400" cy="478624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sz="2000" b="1" dirty="0" err="1" smtClean="0">
                <a:solidFill>
                  <a:srgbClr val="002060"/>
                </a:solidFill>
                <a:cs typeface="B Nazanin" panose="00000400000000000000" pitchFamily="2" charset="-78"/>
              </a:rPr>
              <a:t>قَالَ</a:t>
            </a:r>
            <a:r>
              <a:rPr lang="fa-IR" sz="20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002060"/>
                </a:solidFill>
                <a:cs typeface="B Nazanin" panose="00000400000000000000" pitchFamily="2" charset="-78"/>
              </a:rPr>
              <a:t>الصَّادِقُ</a:t>
            </a:r>
            <a:r>
              <a:rPr lang="fa-IR" sz="2000" b="1" dirty="0">
                <a:solidFill>
                  <a:srgbClr val="00206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(ع):</a:t>
            </a:r>
            <a:r>
              <a:rPr lang="fa-IR" sz="2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FF0000"/>
                </a:solidFill>
                <a:cs typeface="B Nazanin" panose="00000400000000000000" pitchFamily="2" charset="-78"/>
              </a:rPr>
              <a:t>دَعِ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FF0000"/>
                </a:solidFill>
                <a:cs typeface="B Nazanin" panose="00000400000000000000" pitchFamily="2" charset="-78"/>
              </a:rPr>
              <a:t>ابْنَكَ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FF0000"/>
                </a:solidFill>
                <a:cs typeface="B Nazanin" panose="00000400000000000000" pitchFamily="2" charset="-78"/>
              </a:rPr>
              <a:t>يَلْعَبْ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FF0000"/>
                </a:solidFill>
                <a:cs typeface="B Nazanin" panose="00000400000000000000" pitchFamily="2" charset="-78"/>
              </a:rPr>
              <a:t>سَبْعَ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FF0000"/>
                </a:solidFill>
                <a:cs typeface="B Nazanin" panose="00000400000000000000" pitchFamily="2" charset="-78"/>
              </a:rPr>
              <a:t>سِنِينَ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002060"/>
                </a:solidFill>
                <a:cs typeface="B Nazanin" panose="00000400000000000000" pitchFamily="2" charset="-78"/>
              </a:rPr>
              <a:t>وَ</a:t>
            </a:r>
            <a:r>
              <a:rPr lang="fa-IR" sz="2000" b="1" dirty="0">
                <a:solidFill>
                  <a:srgbClr val="00206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002060"/>
                </a:solidFill>
                <a:cs typeface="B Nazanin" panose="00000400000000000000" pitchFamily="2" charset="-78"/>
              </a:rPr>
              <a:t>يُؤَدَّبْ</a:t>
            </a:r>
            <a:r>
              <a:rPr lang="fa-IR" sz="2000" b="1" dirty="0">
                <a:solidFill>
                  <a:srgbClr val="00206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002060"/>
                </a:solidFill>
                <a:cs typeface="B Nazanin" panose="00000400000000000000" pitchFamily="2" charset="-78"/>
              </a:rPr>
              <a:t>سَبْعَ</a:t>
            </a:r>
            <a:r>
              <a:rPr lang="fa-IR" sz="2000" b="1" dirty="0">
                <a:solidFill>
                  <a:srgbClr val="00206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 smtClean="0">
                <a:solidFill>
                  <a:srgbClr val="002060"/>
                </a:solidFill>
                <a:cs typeface="B Nazanin" panose="00000400000000000000" pitchFamily="2" charset="-78"/>
              </a:rPr>
              <a:t>سِنِينَ</a:t>
            </a:r>
            <a:r>
              <a:rPr lang="fa-IR" sz="20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. (</a:t>
            </a:r>
            <a:r>
              <a:rPr lang="fa-IR" sz="2000" b="1" dirty="0" err="1">
                <a:solidFill>
                  <a:srgbClr val="002060"/>
                </a:solidFill>
                <a:cs typeface="B Nazanin" panose="00000400000000000000" pitchFamily="2" charset="-78"/>
              </a:rPr>
              <a:t>من‏لايحضره‏الفقيه</a:t>
            </a:r>
            <a:r>
              <a:rPr lang="fa-IR" sz="2000" b="1" dirty="0">
                <a:solidFill>
                  <a:srgbClr val="002060"/>
                </a:solidFill>
                <a:cs typeface="B Nazanin" panose="00000400000000000000" pitchFamily="2" charset="-78"/>
              </a:rPr>
              <a:t>/3 /</a:t>
            </a:r>
            <a:r>
              <a:rPr lang="fa-IR" sz="20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492)</a:t>
            </a:r>
          </a:p>
          <a:p>
            <a:pPr>
              <a:lnSpc>
                <a:spcPct val="150000"/>
              </a:lnSpc>
            </a:pPr>
            <a:r>
              <a:rPr lang="fa-IR" sz="2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 (</a:t>
            </a:r>
            <a:r>
              <a:rPr lang="fa-IR" sz="2000" b="1" dirty="0" err="1">
                <a:solidFill>
                  <a:srgbClr val="FF0000"/>
                </a:solidFill>
                <a:cs typeface="B Nazanin" panose="00000400000000000000" pitchFamily="2" charset="-78"/>
              </a:rPr>
              <a:t>الْوَلَدُ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FF0000"/>
                </a:solidFill>
                <a:cs typeface="B Nazanin" panose="00000400000000000000" pitchFamily="2" charset="-78"/>
              </a:rPr>
              <a:t>سَيِّدٌ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FF0000"/>
                </a:solidFill>
                <a:cs typeface="B Nazanin" panose="00000400000000000000" pitchFamily="2" charset="-78"/>
              </a:rPr>
              <a:t>سَبْعَ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‏ </a:t>
            </a:r>
            <a:r>
              <a:rPr lang="fa-IR" sz="2000" b="1" dirty="0" err="1">
                <a:solidFill>
                  <a:srgbClr val="FF0000"/>
                </a:solidFill>
                <a:cs typeface="B Nazanin" panose="00000400000000000000" pitchFamily="2" charset="-78"/>
              </a:rPr>
              <a:t>سِنِينَ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‏ </a:t>
            </a:r>
            <a:r>
              <a:rPr lang="fa-IR" sz="2000" b="1" dirty="0" err="1">
                <a:solidFill>
                  <a:srgbClr val="002060"/>
                </a:solidFill>
                <a:cs typeface="B Nazanin" panose="00000400000000000000" pitchFamily="2" charset="-78"/>
              </a:rPr>
              <a:t>وَ</a:t>
            </a:r>
            <a:r>
              <a:rPr lang="fa-IR" sz="2000" b="1" dirty="0">
                <a:solidFill>
                  <a:srgbClr val="00206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002060"/>
                </a:solidFill>
                <a:cs typeface="B Nazanin" panose="00000400000000000000" pitchFamily="2" charset="-78"/>
              </a:rPr>
              <a:t>عَبْدٌ</a:t>
            </a:r>
            <a:r>
              <a:rPr lang="fa-IR" sz="2000" b="1" dirty="0">
                <a:solidFill>
                  <a:srgbClr val="00206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002060"/>
                </a:solidFill>
                <a:cs typeface="B Nazanin" panose="00000400000000000000" pitchFamily="2" charset="-78"/>
              </a:rPr>
              <a:t>سَبْعَ</a:t>
            </a:r>
            <a:r>
              <a:rPr lang="fa-IR" sz="2000" b="1" dirty="0">
                <a:solidFill>
                  <a:srgbClr val="00206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002060"/>
                </a:solidFill>
                <a:cs typeface="B Nazanin" panose="00000400000000000000" pitchFamily="2" charset="-78"/>
              </a:rPr>
              <a:t>سِنِينَ</a:t>
            </a:r>
            <a:r>
              <a:rPr lang="fa-IR" sz="2000" b="1" dirty="0">
                <a:solidFill>
                  <a:srgbClr val="00206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002060"/>
                </a:solidFill>
                <a:cs typeface="B Nazanin" panose="00000400000000000000" pitchFamily="2" charset="-78"/>
              </a:rPr>
              <a:t>وَ</a:t>
            </a:r>
            <a:r>
              <a:rPr lang="fa-IR" sz="2000" b="1" dirty="0">
                <a:solidFill>
                  <a:srgbClr val="00206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002060"/>
                </a:solidFill>
                <a:cs typeface="B Nazanin" panose="00000400000000000000" pitchFamily="2" charset="-78"/>
              </a:rPr>
              <a:t>وَزِيرٌ</a:t>
            </a:r>
            <a:r>
              <a:rPr lang="fa-IR" sz="2000" b="1" dirty="0">
                <a:solidFill>
                  <a:srgbClr val="00206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002060"/>
                </a:solidFill>
                <a:cs typeface="B Nazanin" panose="00000400000000000000" pitchFamily="2" charset="-78"/>
              </a:rPr>
              <a:t>سَبْعَ</a:t>
            </a:r>
            <a:r>
              <a:rPr lang="fa-IR" sz="2000" b="1" dirty="0">
                <a:solidFill>
                  <a:srgbClr val="00206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 smtClean="0">
                <a:solidFill>
                  <a:srgbClr val="002060"/>
                </a:solidFill>
                <a:cs typeface="B Nazanin" panose="00000400000000000000" pitchFamily="2" charset="-78"/>
              </a:rPr>
              <a:t>سِنِينَ</a:t>
            </a:r>
            <a:r>
              <a:rPr lang="fa-IR" sz="2000" b="1" dirty="0">
                <a:solidFill>
                  <a:srgbClr val="002060"/>
                </a:solidFill>
                <a:cs typeface="B Nazanin" panose="00000400000000000000" pitchFamily="2" charset="-78"/>
              </a:rPr>
              <a:t>.</a:t>
            </a:r>
            <a:r>
              <a:rPr lang="fa-IR" sz="20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 (</a:t>
            </a:r>
            <a:r>
              <a:rPr lang="fa-IR" sz="2000" b="1" dirty="0" err="1" smtClean="0">
                <a:solidFill>
                  <a:srgbClr val="002060"/>
                </a:solidFill>
                <a:cs typeface="B Nazanin" panose="00000400000000000000" pitchFamily="2" charset="-78"/>
              </a:rPr>
              <a:t>وسائل</a:t>
            </a:r>
            <a:r>
              <a:rPr lang="fa-IR" sz="2000" b="1" dirty="0" err="1">
                <a:solidFill>
                  <a:srgbClr val="002060"/>
                </a:solidFill>
                <a:cs typeface="B Nazanin" panose="00000400000000000000" pitchFamily="2" charset="-78"/>
              </a:rPr>
              <a:t>‏الشيعة</a:t>
            </a:r>
            <a:r>
              <a:rPr lang="fa-IR" sz="2000" b="1" dirty="0">
                <a:solidFill>
                  <a:srgbClr val="002060"/>
                </a:solidFill>
                <a:cs typeface="B Nazanin" panose="00000400000000000000" pitchFamily="2" charset="-78"/>
              </a:rPr>
              <a:t>/21/476</a:t>
            </a:r>
            <a:r>
              <a:rPr lang="fa-IR" sz="20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fa-IR" sz="20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بازی در رشد جسمی ، فکری ، عاطفی، اجتماعی، دینی کودک تأثیر بسزایی دارد.  </a:t>
            </a:r>
          </a:p>
          <a:p>
            <a:pPr>
              <a:lnSpc>
                <a:spcPct val="150000"/>
              </a:lnSpc>
            </a:pPr>
            <a:r>
              <a:rPr lang="fa-IR" sz="2000" b="1" dirty="0" smtClean="0">
                <a:cs typeface="B Nazanin" panose="00000400000000000000" pitchFamily="2" charset="-78"/>
              </a:rPr>
              <a:t>در منزل ، مدرسه ، </a:t>
            </a:r>
            <a:r>
              <a:rPr lang="fa-IR" sz="2000" b="1" dirty="0" err="1" smtClean="0">
                <a:cs typeface="B Nazanin" panose="00000400000000000000" pitchFamily="2" charset="-78"/>
              </a:rPr>
              <a:t>میهانی‌ها</a:t>
            </a:r>
            <a:r>
              <a:rPr lang="fa-IR" sz="2000" b="1" dirty="0" smtClean="0">
                <a:cs typeface="B Nazanin" panose="00000400000000000000" pitchFamily="2" charset="-78"/>
              </a:rPr>
              <a:t> و ... </a:t>
            </a:r>
            <a:r>
              <a:rPr lang="fa-IR" sz="2000" b="1" dirty="0" err="1" smtClean="0">
                <a:cs typeface="B Nazanin" panose="00000400000000000000" pitchFamily="2" charset="-78"/>
              </a:rPr>
              <a:t>می‌توان</a:t>
            </a:r>
            <a:r>
              <a:rPr lang="fa-IR" sz="2000" b="1" dirty="0" smtClean="0">
                <a:cs typeface="B Nazanin" panose="00000400000000000000" pitchFamily="2" charset="-78"/>
              </a:rPr>
              <a:t> به کودکان </a:t>
            </a:r>
            <a:r>
              <a:rPr lang="fa-IR" sz="2000" b="1" dirty="0" err="1" smtClean="0">
                <a:cs typeface="B Nazanin" panose="00000400000000000000" pitchFamily="2" charset="-78"/>
              </a:rPr>
              <a:t>بازی‌های</a:t>
            </a:r>
            <a:r>
              <a:rPr lang="fa-IR" sz="2000" b="1" dirty="0" smtClean="0">
                <a:cs typeface="B Nazanin" panose="00000400000000000000" pitchFamily="2" charset="-78"/>
              </a:rPr>
              <a:t> نمازی را آموزش داد و اجرا کرد .</a:t>
            </a:r>
          </a:p>
          <a:p>
            <a:pPr>
              <a:lnSpc>
                <a:spcPct val="150000"/>
              </a:lnSpc>
            </a:pPr>
            <a:r>
              <a:rPr lang="fa-IR" sz="2000" b="1" dirty="0" err="1" smtClean="0">
                <a:cs typeface="B Nazanin" panose="00000400000000000000" pitchFamily="2" charset="-78"/>
              </a:rPr>
              <a:t>نمونه‌های</a:t>
            </a:r>
            <a:r>
              <a:rPr lang="fa-IR" sz="2000" b="1" dirty="0" smtClean="0">
                <a:cs typeface="B Nazanin" panose="00000400000000000000" pitchFamily="2" charset="-78"/>
              </a:rPr>
              <a:t> از باز‌‌های نمازی</a:t>
            </a:r>
          </a:p>
          <a:p>
            <a:pPr>
              <a:lnSpc>
                <a:spcPct val="150000"/>
              </a:lnSpc>
            </a:pPr>
            <a:r>
              <a:rPr lang="fa-IR" sz="2000" b="1" dirty="0" smtClean="0">
                <a:cs typeface="B Nazanin" panose="00000400000000000000" pitchFamily="2" charset="-78"/>
              </a:rPr>
              <a:t>وارد کردن نماز در بازی کودکان ( مثلا در بازی وقتی می گویند ظهر یا شب شده است، وضو گرفتن یا خواندن قسمتی از نماز سریع را به </a:t>
            </a:r>
            <a:r>
              <a:rPr lang="fa-IR" sz="2000" b="1" dirty="0" err="1" smtClean="0">
                <a:cs typeface="B Nazanin" panose="00000400000000000000" pitchFamily="2" charset="-78"/>
              </a:rPr>
              <a:t>آن‌ها</a:t>
            </a:r>
            <a:r>
              <a:rPr lang="fa-IR" sz="2000" b="1" dirty="0" smtClean="0">
                <a:cs typeface="B Nazanin" panose="00000400000000000000" pitchFamily="2" charset="-78"/>
              </a:rPr>
              <a:t> نشان بدهیم) </a:t>
            </a:r>
          </a:p>
          <a:p>
            <a:pPr>
              <a:lnSpc>
                <a:spcPct val="150000"/>
              </a:lnSpc>
            </a:pPr>
            <a:r>
              <a:rPr lang="fa-IR" sz="2000" b="1" dirty="0" smtClean="0">
                <a:cs typeface="B Nazanin" panose="00000400000000000000" pitchFamily="2" charset="-78"/>
              </a:rPr>
              <a:t>به سرعت انجام دادن </a:t>
            </a:r>
            <a:r>
              <a:rPr lang="fa-IR" sz="2000" b="1" dirty="0" err="1" smtClean="0">
                <a:cs typeface="B Nazanin" panose="00000400000000000000" pitchFamily="2" charset="-78"/>
              </a:rPr>
              <a:t>حرکت‌های</a:t>
            </a:r>
            <a:r>
              <a:rPr lang="fa-IR" sz="2000" b="1" dirty="0" smtClean="0">
                <a:cs typeface="B Nazanin" panose="00000400000000000000" pitchFamily="2" charset="-78"/>
              </a:rPr>
              <a:t> نمازی(کودکان را به خط کنیم و حرکات نماز را سریع بگوییم انجام دهند، مثل سریع قنوت، </a:t>
            </a:r>
            <a:r>
              <a:rPr lang="fa-IR" sz="2000" b="1" dirty="0" err="1" smtClean="0">
                <a:cs typeface="B Nazanin" panose="00000400000000000000" pitchFamily="2" charset="-78"/>
              </a:rPr>
              <a:t>تشهد</a:t>
            </a:r>
            <a:r>
              <a:rPr lang="fa-IR" sz="2000" b="1" dirty="0" smtClean="0">
                <a:cs typeface="B Nazanin" panose="00000400000000000000" pitchFamily="2" charset="-78"/>
              </a:rPr>
              <a:t> ، </a:t>
            </a:r>
            <a:r>
              <a:rPr lang="fa-IR" sz="2000" b="1" dirty="0" err="1" smtClean="0">
                <a:cs typeface="B Nazanin" panose="00000400000000000000" pitchFamily="2" charset="-78"/>
              </a:rPr>
              <a:t>تسبیحات</a:t>
            </a:r>
            <a:r>
              <a:rPr lang="fa-IR" sz="2000" b="1" dirty="0" smtClean="0">
                <a:cs typeface="B Nazanin" panose="00000400000000000000" pitchFamily="2" charset="-78"/>
              </a:rPr>
              <a:t> اربعه و ... آنهای که </a:t>
            </a:r>
            <a:r>
              <a:rPr lang="fa-IR" sz="2000" b="1" dirty="0" err="1" smtClean="0">
                <a:cs typeface="B Nazanin" panose="00000400000000000000" pitchFamily="2" charset="-78"/>
              </a:rPr>
              <a:t>نمی</a:t>
            </a:r>
            <a:r>
              <a:rPr lang="fa-IR" sz="2000" b="1" dirty="0" smtClean="0">
                <a:cs typeface="B Nazanin" panose="00000400000000000000" pitchFamily="2" charset="-78"/>
              </a:rPr>
              <a:t> دانند برایشان توضیح دهیم </a:t>
            </a:r>
          </a:p>
          <a:p>
            <a:pPr marL="0" indent="0">
              <a:lnSpc>
                <a:spcPct val="150000"/>
              </a:lnSpc>
              <a:buNone/>
            </a:pPr>
            <a:endParaRPr lang="fa-IR" sz="2000" b="1" dirty="0" smtClean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5420" y="594971"/>
            <a:ext cx="3756864" cy="239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7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معرفی </a:t>
            </a:r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بازی‌های</a:t>
            </a:r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نمازی    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9731" y="1933934"/>
            <a:ext cx="8790038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fa-IR" dirty="0">
                <a:solidFill>
                  <a:srgbClr val="FF0000"/>
                </a:solidFill>
                <a:cs typeface="B Mitra" panose="00000400000000000000" pitchFamily="2" charset="-78"/>
              </a:rPr>
              <a:t>بازی وسوسه شیطان </a:t>
            </a:r>
            <a:r>
              <a:rPr lang="fa-IR" dirty="0">
                <a:cs typeface="B Mitra" panose="00000400000000000000" pitchFamily="2" charset="-78"/>
              </a:rPr>
              <a:t>و رها نکردن نماز  </a:t>
            </a:r>
          </a:p>
          <a:p>
            <a:pPr>
              <a:lnSpc>
                <a:spcPct val="150000"/>
              </a:lnSpc>
            </a:pPr>
            <a:r>
              <a:rPr lang="fa-IR" dirty="0" err="1" smtClean="0">
                <a:cs typeface="B Mitra" panose="00000400000000000000" pitchFamily="2" charset="-78"/>
              </a:rPr>
              <a:t>مکبر</a:t>
            </a:r>
            <a:r>
              <a:rPr lang="fa-IR" dirty="0" smtClean="0">
                <a:cs typeface="B Mitra" panose="00000400000000000000" pitchFamily="2" charset="-78"/>
              </a:rPr>
              <a:t> کردن فرزندان  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solidFill>
                  <a:srgbClr val="FF0000"/>
                </a:solidFill>
                <a:cs typeface="B Mitra" panose="00000400000000000000" pitchFamily="2" charset="-78"/>
              </a:rPr>
              <a:t>خمیر بازی </a:t>
            </a:r>
            <a:r>
              <a:rPr lang="fa-IR" dirty="0" smtClean="0">
                <a:cs typeface="B Mitra" panose="00000400000000000000" pitchFamily="2" charset="-78"/>
              </a:rPr>
              <a:t>و درست کردن سجاده / مهر / تسبیح / 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cs typeface="B Mitra" panose="00000400000000000000" pitchFamily="2" charset="-78"/>
              </a:rPr>
              <a:t>با استفاده از چوب </a:t>
            </a:r>
            <a:r>
              <a:rPr lang="fa-IR" dirty="0" err="1" smtClean="0">
                <a:cs typeface="B Mitra" panose="00000400000000000000" pitchFamily="2" charset="-78"/>
              </a:rPr>
              <a:t>جورچین‌ها</a:t>
            </a:r>
            <a:r>
              <a:rPr lang="fa-IR" dirty="0" smtClean="0">
                <a:cs typeface="B Mitra" panose="00000400000000000000" pitchFamily="2" charset="-78"/>
              </a:rPr>
              <a:t> درست کردن مسجد، امام جماعت و </a:t>
            </a:r>
            <a:r>
              <a:rPr lang="fa-IR" dirty="0" err="1" smtClean="0">
                <a:cs typeface="B Mitra" panose="00000400000000000000" pitchFamily="2" charset="-78"/>
              </a:rPr>
              <a:t>مأمومین</a:t>
            </a:r>
            <a:r>
              <a:rPr lang="fa-IR" dirty="0" smtClean="0">
                <a:cs typeface="B Mitra" panose="00000400000000000000" pitchFamily="2" charset="-78"/>
              </a:rPr>
              <a:t>.  </a:t>
            </a:r>
          </a:p>
          <a:p>
            <a:pPr>
              <a:lnSpc>
                <a:spcPct val="150000"/>
              </a:lnSpc>
            </a:pPr>
            <a:r>
              <a:rPr lang="fa-IR" dirty="0" err="1" smtClean="0">
                <a:cs typeface="B Mitra" panose="00000400000000000000" pitchFamily="2" charset="-78"/>
              </a:rPr>
              <a:t>شعر‌های</a:t>
            </a:r>
            <a:r>
              <a:rPr lang="fa-IR" dirty="0" smtClean="0">
                <a:cs typeface="B Mitra" panose="00000400000000000000" pitchFamily="2" charset="-78"/>
              </a:rPr>
              <a:t> نمازی / </a:t>
            </a:r>
            <a:r>
              <a:rPr lang="fa-IR" dirty="0" err="1" smtClean="0">
                <a:cs typeface="B Mitra" panose="00000400000000000000" pitchFamily="2" charset="-78"/>
              </a:rPr>
              <a:t>سرود‌های</a:t>
            </a:r>
            <a:r>
              <a:rPr lang="fa-IR" dirty="0" smtClean="0">
                <a:cs typeface="B Mitra" panose="00000400000000000000" pitchFamily="2" charset="-78"/>
              </a:rPr>
              <a:t> نمازی / نمایش نامه /</a:t>
            </a:r>
            <a:r>
              <a:rPr lang="fa-IR" dirty="0" err="1" smtClean="0">
                <a:cs typeface="B Mitra" panose="00000400000000000000" pitchFamily="2" charset="-78"/>
              </a:rPr>
              <a:t>معماها‌ی</a:t>
            </a:r>
            <a:r>
              <a:rPr lang="fa-IR" dirty="0" smtClean="0">
                <a:cs typeface="B Mitra" panose="00000400000000000000" pitchFamily="2" charset="-78"/>
              </a:rPr>
              <a:t> نمازی / نقاشی های نمازی / سخنرانی یکی </a:t>
            </a:r>
            <a:r>
              <a:rPr lang="fa-IR" dirty="0" err="1" smtClean="0">
                <a:cs typeface="B Mitra" panose="00000400000000000000" pitchFamily="2" charset="-78"/>
              </a:rPr>
              <a:t>ازکودکان</a:t>
            </a:r>
            <a:r>
              <a:rPr lang="fa-IR" dirty="0" smtClean="0">
                <a:cs typeface="B Mitra" panose="00000400000000000000" pitchFamily="2" charset="-78"/>
              </a:rPr>
              <a:t> در مورد نماز (مختصر) 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cs typeface="B Mitra" panose="00000400000000000000" pitchFamily="2" charset="-78"/>
              </a:rPr>
              <a:t>بازی وضو گرفتن با یک لیوان آب و دیگران نظارت کردن و نظر دادن( یاد دادن وضو و اسراف نکردن)</a:t>
            </a:r>
          </a:p>
          <a:p>
            <a:pPr marL="0" indent="0">
              <a:lnSpc>
                <a:spcPct val="150000"/>
              </a:lnSpc>
              <a:buNone/>
            </a:pPr>
            <a:endParaRPr lang="fa-IR" dirty="0" smtClean="0"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08371"/>
            <a:ext cx="28575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783" y="1280474"/>
            <a:ext cx="2334701" cy="2126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42" y="264989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3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لذت پرست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5912" y="1825625"/>
            <a:ext cx="9767887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کودک در سنین کودکی یک لذت پرست </a:t>
            </a:r>
            <a:r>
              <a:rPr lang="fa-IR" dirty="0" err="1" smtClean="0">
                <a:cs typeface="B Nazanin" panose="00000400000000000000" pitchFamily="2" charset="-78"/>
              </a:rPr>
              <a:t>مطلق</a:t>
            </a:r>
            <a:r>
              <a:rPr lang="fa-IR" dirty="0" smtClean="0">
                <a:cs typeface="B Nazanin" panose="00000400000000000000" pitchFamily="2" charset="-78"/>
              </a:rPr>
              <a:t> است. 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کارها را با این نگاه بررسی </a:t>
            </a:r>
            <a:r>
              <a:rPr lang="fa-IR" dirty="0" err="1" smtClean="0">
                <a:cs typeface="B Nazanin" panose="00000400000000000000" pitchFamily="2" charset="-78"/>
              </a:rPr>
              <a:t>می‌کند</a:t>
            </a:r>
            <a:r>
              <a:rPr lang="fa-IR" dirty="0" smtClean="0">
                <a:cs typeface="B Nazanin" panose="00000400000000000000" pitchFamily="2" charset="-78"/>
              </a:rPr>
              <a:t> که آیا برایش لذت دارد یا خیر؟ 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اگر برایش لذت داشت از آن استقبال </a:t>
            </a:r>
            <a:r>
              <a:rPr lang="fa-IR" dirty="0" err="1" smtClean="0">
                <a:cs typeface="B Nazanin" panose="00000400000000000000" pitchFamily="2" charset="-78"/>
              </a:rPr>
              <a:t>می‌کند</a:t>
            </a:r>
            <a:r>
              <a:rPr lang="fa-IR" dirty="0" smtClean="0">
                <a:cs typeface="B Nazanin" panose="00000400000000000000" pitchFamily="2" charset="-78"/>
              </a:rPr>
              <a:t> .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باید حس </a:t>
            </a:r>
            <a:r>
              <a:rPr lang="fa-IR" dirty="0" err="1" smtClean="0">
                <a:cs typeface="B Nazanin" panose="00000400000000000000" pitchFamily="2" charset="-78"/>
              </a:rPr>
              <a:t>خوشایندی</a:t>
            </a:r>
            <a:r>
              <a:rPr lang="fa-IR" dirty="0" smtClean="0">
                <a:cs typeface="B Nazanin" panose="00000400000000000000" pitchFamily="2" charset="-78"/>
              </a:rPr>
              <a:t> نسبت به نماز در او ایجاد کرد.(با روش تداعی معانی)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cs typeface="B Nazanin" panose="00000400000000000000" pitchFamily="2" charset="-78"/>
              </a:rPr>
              <a:t>همراه کردن نماز با یک خاطره خوش یا خوشایند . </a:t>
            </a:r>
          </a:p>
        </p:txBody>
      </p:sp>
    </p:spTree>
    <p:extLst>
      <p:ext uri="{BB962C8B-B14F-4D97-AF65-F5344CB8AC3E}">
        <p14:creationId xmlns:p14="http://schemas.microsoft.com/office/powerpoint/2010/main" val="207319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کارهای برای تداعی معانی 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5912" y="1825625"/>
            <a:ext cx="9767887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موقع پخش اذان و نماز خوراکی یا شیرینی یا اسباب بازی مورد علاقه کودک به او داده شود . 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هنگام پخش صدای اذان خوشحالی والدین و ابراز محبت خود را به کودک نشان دهند.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همراه کردن صدای اذان و نماز با بوی خوش (مثل پخش بوی گلاب در منزل و ... ) </a:t>
            </a:r>
          </a:p>
          <a:p>
            <a:pPr>
              <a:lnSpc>
                <a:spcPct val="150000"/>
              </a:lnSpc>
            </a:pPr>
            <a:r>
              <a:rPr lang="fa-IR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تشویق‌ها</a:t>
            </a: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 بعد از نماز و در نماز خانه یا مسجد جلوی دیگران انجام گیرد.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از تنبیه کردن و بد اخلاقی کردن بعد از نماز به شدت جلوگیری شود که کودک بین </a:t>
            </a:r>
            <a:r>
              <a:rPr lang="fa-IR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بداخلاقی</a:t>
            </a: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 و نماز ارتباط برقرار </a:t>
            </a:r>
            <a:r>
              <a:rPr lang="fa-IR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می‌کند</a:t>
            </a: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 و پیش خود </a:t>
            </a:r>
            <a:r>
              <a:rPr lang="fa-IR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می‌گوید</a:t>
            </a: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 نماز بد است .  </a:t>
            </a:r>
          </a:p>
        </p:txBody>
      </p:sp>
    </p:spTree>
    <p:extLst>
      <p:ext uri="{BB962C8B-B14F-4D97-AF65-F5344CB8AC3E}">
        <p14:creationId xmlns:p14="http://schemas.microsoft.com/office/powerpoint/2010/main" val="266343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57053" y="2731114"/>
            <a:ext cx="24558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Bef>
                <a:spcPts val="1000"/>
              </a:spcBef>
            </a:pPr>
            <a:r>
              <a:rPr lang="fa-IR" sz="2400" dirty="0" smtClean="0">
                <a:solidFill>
                  <a:prstClr val="black"/>
                </a:solidFill>
                <a:cs typeface="B Titr" panose="00000700000000000000" pitchFamily="2" charset="-78"/>
              </a:rPr>
              <a:t> </a:t>
            </a:r>
            <a:endParaRPr lang="fa-IR" sz="2400" dirty="0">
              <a:solidFill>
                <a:prstClr val="black"/>
              </a:solidFill>
              <a:cs typeface="B Titr" panose="000007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9120" y="1903896"/>
            <a:ext cx="266483" cy="1723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fa-IR" sz="1100" dirty="0" smtClean="0"/>
          </a:p>
          <a:p>
            <a:pPr lvl="0"/>
            <a:endParaRPr lang="fa-IR" sz="1100" dirty="0"/>
          </a:p>
          <a:p>
            <a:endParaRPr lang="fa-IR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cs typeface="B Koodak" pitchFamily="2" charset="-78"/>
            </a:endParaRPr>
          </a:p>
          <a:p>
            <a:pPr lvl="0"/>
            <a:endParaRPr lang="fa-IR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cs typeface="B Koodak" pitchFamily="2" charset="-78"/>
            </a:endParaRPr>
          </a:p>
          <a:p>
            <a:r>
              <a:rPr lang="fa-IR" sz="2800" dirty="0" smtClean="0">
                <a:solidFill>
                  <a:srgbClr val="002060"/>
                </a:solidFill>
                <a:cs typeface="B Mitra" panose="00000400000000000000" pitchFamily="2" charset="-78"/>
              </a:rPr>
              <a:t> </a:t>
            </a:r>
            <a:endParaRPr lang="fa-IR" dirty="0"/>
          </a:p>
        </p:txBody>
      </p:sp>
      <p:sp>
        <p:nvSpPr>
          <p:cNvPr id="2" name="Rectangle 1"/>
          <p:cNvSpPr/>
          <p:nvPr/>
        </p:nvSpPr>
        <p:spPr>
          <a:xfrm>
            <a:off x="10059957" y="3591706"/>
            <a:ext cx="18934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4000" b="1" kern="0" cap="all" dirty="0">
                <a:ln w="25400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ویژگی ها</a:t>
            </a:r>
            <a:endParaRPr lang="fa-IR" sz="4000" b="1" dirty="0">
              <a:ln w="11430"/>
              <a:solidFill>
                <a:srgbClr val="92D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336" y="1311782"/>
            <a:ext cx="945424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a-IR" sz="2800" kern="0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حرکت </a:t>
            </a:r>
            <a:r>
              <a:rPr lang="fa-IR" sz="2800" kern="0" cap="all" dirty="0" err="1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وفعالیت</a:t>
            </a:r>
            <a:r>
              <a:rPr lang="fa-IR" sz="2800" kern="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جسمی بالا</a:t>
            </a:r>
          </a:p>
          <a:p>
            <a:pPr lvl="0">
              <a:defRPr/>
            </a:pPr>
            <a:r>
              <a:rPr lang="fa-IR" sz="2800" kern="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ارتباط عاطفی بالا </a:t>
            </a:r>
            <a:r>
              <a:rPr lang="fa-IR" sz="2800" kern="0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و با گستردگی کم( والدین، </a:t>
            </a:r>
            <a:r>
              <a:rPr lang="fa-IR" sz="2800" kern="0" cap="all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معلم،دوست</a:t>
            </a:r>
            <a:r>
              <a:rPr lang="fa-IR" sz="2800" kern="0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)</a:t>
            </a:r>
            <a:endParaRPr lang="fa-IR" sz="2800" kern="0" cap="all" dirty="0">
              <a:ln w="9000" cmpd="sng">
                <a:solidFill>
                  <a:sysClr val="windowText" lastClr="000000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cs typeface="B Nazanin" pitchFamily="2" charset="-78"/>
            </a:endParaRPr>
          </a:p>
          <a:p>
            <a:pPr lvl="0">
              <a:defRPr/>
            </a:pPr>
            <a:r>
              <a:rPr lang="fa-IR" sz="2800" kern="0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</a:t>
            </a:r>
            <a:r>
              <a:rPr lang="fa-IR" sz="2800" kern="0" cap="all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ظهورو</a:t>
            </a:r>
            <a:r>
              <a:rPr lang="fa-IR" sz="2800" kern="0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بروز </a:t>
            </a:r>
            <a:r>
              <a:rPr lang="fa-IR" sz="2800" kern="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استعدادها </a:t>
            </a:r>
            <a:endParaRPr lang="fa-IR" sz="2800" kern="0" cap="all" dirty="0" smtClean="0">
              <a:ln w="9000" cmpd="sng">
                <a:solidFill>
                  <a:sysClr val="windowText" lastClr="000000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cs typeface="B Nazanin" pitchFamily="2" charset="-78"/>
            </a:endParaRPr>
          </a:p>
          <a:p>
            <a:pPr lvl="0">
              <a:defRPr/>
            </a:pPr>
            <a:r>
              <a:rPr lang="fa-IR" sz="2800" kern="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استعداد حفظ </a:t>
            </a:r>
            <a:r>
              <a:rPr lang="fa-IR" sz="2800" kern="0" cap="all" dirty="0" err="1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ویادآوری</a:t>
            </a:r>
            <a:endParaRPr lang="fa-IR" sz="2800" kern="0" cap="all" dirty="0">
              <a:ln w="9000" cmpd="sng">
                <a:solidFill>
                  <a:sysClr val="windowText" lastClr="000000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cs typeface="B Nazanin" pitchFamily="2" charset="-78"/>
            </a:endParaRPr>
          </a:p>
          <a:p>
            <a:pPr lvl="0">
              <a:defRPr/>
            </a:pPr>
            <a:r>
              <a:rPr lang="fa-IR" sz="2800" kern="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علاقه </a:t>
            </a:r>
            <a:r>
              <a:rPr lang="fa-IR" sz="2800" kern="0" cap="all" dirty="0" err="1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وتوانایی</a:t>
            </a:r>
            <a:r>
              <a:rPr lang="fa-IR" sz="2800" kern="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یادگیری بالا</a:t>
            </a:r>
          </a:p>
          <a:p>
            <a:pPr lvl="0">
              <a:defRPr/>
            </a:pPr>
            <a:r>
              <a:rPr lang="fa-IR" sz="2800" kern="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آمادگی </a:t>
            </a:r>
            <a:r>
              <a:rPr lang="fa-IR" sz="2800" kern="0" cap="all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واستعداد</a:t>
            </a:r>
            <a:r>
              <a:rPr lang="fa-IR" sz="2800" kern="0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اطاعت پذیری</a:t>
            </a:r>
          </a:p>
          <a:p>
            <a:pPr lvl="0">
              <a:defRPr/>
            </a:pPr>
            <a:r>
              <a:rPr lang="fa-IR" sz="2800" kern="0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احساس </a:t>
            </a:r>
            <a:r>
              <a:rPr lang="fa-IR" sz="2800" kern="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وظیفه </a:t>
            </a:r>
            <a:r>
              <a:rPr lang="fa-IR" sz="2800" kern="0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کردن</a:t>
            </a:r>
            <a:endParaRPr lang="fa-IR" sz="2800" kern="0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Nazanin" pitchFamily="2" charset="-78"/>
            </a:endParaRPr>
          </a:p>
          <a:p>
            <a:pPr lvl="0">
              <a:defRPr/>
            </a:pPr>
            <a:r>
              <a:rPr lang="fa-IR" sz="2800" kern="0" cap="all" dirty="0" err="1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هدفمندشدن</a:t>
            </a:r>
            <a:r>
              <a:rPr lang="fa-IR" sz="2800" kern="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بازی</a:t>
            </a:r>
          </a:p>
          <a:p>
            <a:pPr lvl="0">
              <a:defRPr/>
            </a:pPr>
            <a:r>
              <a:rPr lang="fa-IR" sz="2800" kern="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آمیختگی تخیل به واقعیت </a:t>
            </a:r>
            <a:endParaRPr lang="fa-IR" sz="2800" kern="0" cap="all" dirty="0" smtClean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Nazanin" pitchFamily="2" charset="-78"/>
            </a:endParaRPr>
          </a:p>
          <a:p>
            <a:pPr lvl="0">
              <a:defRPr/>
            </a:pPr>
            <a:r>
              <a:rPr lang="fa-IR" sz="2800" kern="0" cap="all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ویژگی‌های</a:t>
            </a:r>
            <a:r>
              <a:rPr lang="fa-IR" sz="2800" kern="0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</a:t>
            </a:r>
            <a:r>
              <a:rPr lang="fa-IR" sz="2800" kern="0" cap="all" dirty="0" err="1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الگوپذیری</a:t>
            </a:r>
            <a:r>
              <a:rPr lang="fa-IR" sz="2800" kern="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، تخیل پردازی، کنجکاوی ،نیاز به بازی و </a:t>
            </a:r>
            <a:r>
              <a:rPr lang="fa-IR" sz="2800" kern="0" cap="all" dirty="0" err="1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فعالیت‌های</a:t>
            </a:r>
            <a:r>
              <a:rPr lang="fa-IR" sz="2800" kern="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جسمی، </a:t>
            </a:r>
            <a:r>
              <a:rPr lang="fa-IR" sz="2800" kern="0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تأثیر تشویق و ... در دوره قبل وجود داشت در </a:t>
            </a:r>
            <a:r>
              <a:rPr lang="fa-IR" sz="2800" kern="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این دوران هم وجود دارد ولی کمیت و کیفیت آن فرق دارد. </a:t>
            </a:r>
          </a:p>
          <a:p>
            <a:pPr lvl="0">
              <a:defRPr/>
            </a:pPr>
            <a:endParaRPr lang="fa-IR" sz="2800" kern="0" cap="all" dirty="0" smtClean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Nazanin" pitchFamily="2" charset="-78"/>
            </a:endParaRPr>
          </a:p>
          <a:p>
            <a:pPr lvl="0">
              <a:defRPr/>
            </a:pPr>
            <a:endParaRPr lang="fa-IR" sz="2800" kern="0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01378" y="225823"/>
            <a:ext cx="71769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مرحله دوم: از 6-7 سال تا 11-12سال</a:t>
            </a:r>
            <a:endParaRPr lang="fa-I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07" y="2437732"/>
            <a:ext cx="4121337" cy="2307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ight Brace 5"/>
          <p:cNvSpPr/>
          <p:nvPr/>
        </p:nvSpPr>
        <p:spPr>
          <a:xfrm>
            <a:off x="9739988" y="1415021"/>
            <a:ext cx="138355" cy="499970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9029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62611" y="2058962"/>
            <a:ext cx="8791254" cy="381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800" kern="0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ایجاد فرصت و امکانات لازم بازی برای ارضاء نیاز به حرکت و جنب و جوش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0" cap="all" spc="0" normalizeH="0" baseline="0" noProof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cs typeface="B Nazanin" pitchFamily="2" charset="-78"/>
              </a:rPr>
              <a:t>آموزش</a:t>
            </a:r>
            <a:r>
              <a:rPr kumimoji="0" lang="fa-IR" sz="2800" b="0" i="0" u="none" strike="noStrike" kern="0" cap="all" spc="0" normalizeH="0" noProof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cs typeface="B Nazanin" pitchFamily="2" charset="-78"/>
              </a:rPr>
              <a:t> احکام نماز با </a:t>
            </a:r>
            <a:r>
              <a:rPr kumimoji="0" lang="fa-IR" sz="2800" b="0" i="0" u="none" strike="noStrike" kern="0" cap="all" spc="0" normalizeH="0" noProof="0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cs typeface="B Nazanin" pitchFamily="2" charset="-78"/>
              </a:rPr>
              <a:t>روش‌های</a:t>
            </a:r>
            <a:r>
              <a:rPr kumimoji="0" lang="fa-IR" sz="2800" b="0" i="0" u="none" strike="noStrike" kern="0" cap="all" spc="0" normalizeH="0" noProof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cs typeface="B Nazanin" pitchFamily="2" charset="-78"/>
              </a:rPr>
              <a:t> جذاب و متناسب (آموزش با شیوه های متناسب)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800" kern="0" cap="all" baseline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آموزش</a:t>
            </a:r>
            <a:r>
              <a:rPr lang="fa-IR" sz="2800" kern="0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عقاید با استفاده از مصادیق عینی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0" cap="all" spc="0" normalizeH="0" baseline="0" noProof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cs typeface="B Nazanin" pitchFamily="2" charset="-78"/>
              </a:rPr>
              <a:t>ایجاد</a:t>
            </a:r>
            <a:r>
              <a:rPr kumimoji="0" lang="fa-IR" sz="2800" b="0" i="0" u="none" strike="noStrike" kern="0" cap="all" spc="0" normalizeH="0" noProof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cs typeface="B Nazanin" pitchFamily="2" charset="-78"/>
              </a:rPr>
              <a:t> روحیه ادب ،</a:t>
            </a:r>
            <a:r>
              <a:rPr kumimoji="0" lang="ar-SA" sz="2800" b="0" i="0" u="none" strike="noStrike" kern="0" cap="all" spc="0" normalizeH="0" baseline="0" noProof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cs typeface="B Nazanin" pitchFamily="2" charset="-78"/>
              </a:rPr>
              <a:t> </a:t>
            </a:r>
            <a:r>
              <a:rPr kumimoji="0" lang="fa-IR" sz="2800" b="0" i="0" u="none" strike="noStrike" kern="0" cap="all" spc="0" normalizeH="0" baseline="0" noProof="0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cs typeface="B Nazanin" pitchFamily="2" charset="-78"/>
              </a:rPr>
              <a:t>حیا</a:t>
            </a:r>
            <a:r>
              <a:rPr kumimoji="0" lang="fa-IR" sz="2800" b="0" i="0" u="none" strike="noStrike" kern="0" cap="all" spc="0" normalizeH="0" baseline="0" noProof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cs typeface="B Nazanin" pitchFamily="2" charset="-78"/>
              </a:rPr>
              <a:t> و عفاف </a:t>
            </a:r>
          </a:p>
          <a:p>
            <a:pPr lvl="0">
              <a:defRPr/>
            </a:pPr>
            <a:r>
              <a:rPr lang="fa-IR" sz="2800" kern="0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روحیه تفکیک خوب و بد با استفاده از مصادیق روشن و درونی</a:t>
            </a:r>
          </a:p>
          <a:p>
            <a:pPr lvl="0">
              <a:defRPr/>
            </a:pPr>
            <a:r>
              <a:rPr lang="fa-IR" sz="2800" kern="0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</a:t>
            </a:r>
            <a:r>
              <a:rPr lang="fa-IR" sz="2800" kern="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ایجاد روحیه اطاعت پذیری و مسئولیت پذیری </a:t>
            </a:r>
          </a:p>
          <a:p>
            <a:pPr lvl="0">
              <a:defRPr/>
            </a:pPr>
            <a:r>
              <a:rPr lang="fa-IR" sz="2800" kern="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ایجاد روحیه شکرگزاری در مقابل </a:t>
            </a:r>
            <a:r>
              <a:rPr lang="fa-IR" sz="2800" kern="0" cap="all" dirty="0" err="1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نعمت‌های</a:t>
            </a:r>
            <a:r>
              <a:rPr lang="fa-IR" sz="2800" kern="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 خداوند</a:t>
            </a:r>
          </a:p>
          <a:p>
            <a:pPr lvl="0">
              <a:defRPr/>
            </a:pPr>
            <a:r>
              <a:rPr lang="fa-IR" sz="2800" kern="0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توجه به </a:t>
            </a:r>
            <a:r>
              <a:rPr lang="fa-IR" sz="2800" kern="0" cap="all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الگوها</a:t>
            </a:r>
            <a:endParaRPr lang="fa-IR" sz="2800" kern="0" cap="all" dirty="0" smtClean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B Nazanin" pitchFamily="2" charset="-7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32590" y="991056"/>
            <a:ext cx="27703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000" b="1" kern="0" cap="all" dirty="0" smtClean="0">
                <a:ln w="25400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نکات کاربردی</a:t>
            </a:r>
            <a:endParaRPr kumimoji="0" lang="fa-I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353" y="2219517"/>
            <a:ext cx="3339876" cy="2224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630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الگو پذیری شدید از معلم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5125" y="1560154"/>
            <a:ext cx="9767887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الگو پذیری شدید از معلم   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حضور معلم در بین بچه ها / وضو خانه / نماز خانه 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اهمیت داشتن مدرسه (مهاجرت برای شغل ، خانه ، و ... )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رفتن و اطلاع داشتن از دوستان </a:t>
            </a:r>
            <a:r>
              <a:rPr lang="fa-IR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مدرسه‌ای</a:t>
            </a: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solidFill>
                  <a:srgbClr val="00B0F0"/>
                </a:solidFill>
                <a:cs typeface="B Mitra" panose="00000400000000000000" pitchFamily="2" charset="-78"/>
              </a:rPr>
              <a:t>روش دعوت بوسیله خریدن کتاب یا هدیه ای نمازی / داستان های بزرگان و شهدا از نماز / فیلم های </a:t>
            </a:r>
            <a:r>
              <a:rPr lang="fa-IR" dirty="0" err="1" smtClean="0">
                <a:solidFill>
                  <a:srgbClr val="00B0F0"/>
                </a:solidFill>
                <a:cs typeface="B Mitra" panose="00000400000000000000" pitchFamily="2" charset="-78"/>
              </a:rPr>
              <a:t>کارتونی</a:t>
            </a:r>
            <a:r>
              <a:rPr lang="fa-IR" dirty="0" smtClean="0">
                <a:solidFill>
                  <a:srgbClr val="00B0F0"/>
                </a:solidFill>
                <a:cs typeface="B Mitra" panose="00000400000000000000" pitchFamily="2" charset="-78"/>
              </a:rPr>
              <a:t> درباره نماز . و 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394" y="2031694"/>
            <a:ext cx="3172156" cy="211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1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4546">
            <a:off x="8320676" y="1535918"/>
            <a:ext cx="3299229" cy="3299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5009245" y="640293"/>
            <a:ext cx="30812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4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4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برگزاری جشن تکلیف </a:t>
            </a:r>
            <a:endParaRPr lang="fa-IR" dirty="0"/>
          </a:p>
        </p:txBody>
      </p:sp>
      <p:sp>
        <p:nvSpPr>
          <p:cNvPr id="9" name="Rectangle 8"/>
          <p:cNvSpPr/>
          <p:nvPr/>
        </p:nvSpPr>
        <p:spPr>
          <a:xfrm>
            <a:off x="45852" y="1965344"/>
            <a:ext cx="7839069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وقتی </a:t>
            </a:r>
            <a:r>
              <a:rPr lang="fa-IR" sz="2800" dirty="0">
                <a:solidFill>
                  <a:prstClr val="black"/>
                </a:solidFill>
                <a:cs typeface="B Nazanin" panose="00000400000000000000" pitchFamily="2" charset="-78"/>
              </a:rPr>
              <a:t>فرزندان به سن تکلیف رسیدند جشن تکلیف برگزار کنیم.</a:t>
            </a:r>
          </a:p>
          <a:p>
            <a:r>
              <a:rPr lang="fa-IR" sz="2800" dirty="0">
                <a:solidFill>
                  <a:prstClr val="black"/>
                </a:solidFill>
                <a:cs typeface="B Nazanin" panose="00000400000000000000" pitchFamily="2" charset="-78"/>
              </a:rPr>
              <a:t>هر سال جشن تکلیف را ادامه بدهیم.</a:t>
            </a:r>
          </a:p>
          <a:p>
            <a:r>
              <a:rPr lang="fa-IR" sz="2800" dirty="0">
                <a:solidFill>
                  <a:prstClr val="black"/>
                </a:solidFill>
                <a:cs typeface="B Nazanin" panose="00000400000000000000" pitchFamily="2" charset="-78"/>
              </a:rPr>
              <a:t>به او تبریک بگوییم و هدایای معنوی و ...به او جایزه بدهیم.</a:t>
            </a:r>
          </a:p>
          <a:p>
            <a:r>
              <a:rPr lang="fa-IR" sz="2800" dirty="0">
                <a:solidFill>
                  <a:prstClr val="black"/>
                </a:solidFill>
                <a:cs typeface="B Nazanin" panose="00000400000000000000" pitchFamily="2" charset="-78"/>
              </a:rPr>
              <a:t>دیگران را به جشن نماز خواندن او دعوت کنیم . </a:t>
            </a:r>
          </a:p>
          <a:p>
            <a:r>
              <a:rPr lang="fa-IR" sz="2800" dirty="0">
                <a:solidFill>
                  <a:prstClr val="black"/>
                </a:solidFill>
                <a:cs typeface="B Nazanin" panose="00000400000000000000" pitchFamily="2" charset="-78"/>
              </a:rPr>
              <a:t>محل جشن او را تزیین و زیبا کنیم. </a:t>
            </a:r>
          </a:p>
          <a:p>
            <a:r>
              <a:rPr lang="fa-IR" sz="2800" dirty="0">
                <a:solidFill>
                  <a:prstClr val="black"/>
                </a:solidFill>
                <a:cs typeface="B Nazanin" panose="00000400000000000000" pitchFamily="2" charset="-78"/>
              </a:rPr>
              <a:t>از مراسم جشن عکس و فیلم بگیریم و در طول سال به او نشان </a:t>
            </a: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بدهیم.</a:t>
            </a:r>
            <a:endParaRPr lang="fa-IR" sz="2800" dirty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endParaRPr lang="fa-IR" sz="2800" dirty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endParaRPr lang="fa-IR" sz="2800" dirty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 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156132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تشویق </a:t>
            </a:r>
            <a:r>
              <a:rPr lang="fa-IR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و تنبیه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6128" y="1690688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fa-IR" sz="2000" b="1" dirty="0" smtClean="0">
                <a:solidFill>
                  <a:srgbClr val="00B0F0"/>
                </a:solidFill>
                <a:cs typeface="B Nazanin" panose="00000400000000000000" pitchFamily="2" charset="-78"/>
              </a:rPr>
              <a:t>انواع تشویق : </a:t>
            </a:r>
          </a:p>
          <a:p>
            <a:pPr marL="514350" indent="-514350">
              <a:lnSpc>
                <a:spcPct val="200000"/>
              </a:lnSpc>
              <a:buAutoNum type="arabicParenR"/>
            </a:pPr>
            <a:r>
              <a:rPr lang="fa-IR" sz="2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گفتاری</a:t>
            </a:r>
            <a:r>
              <a:rPr lang="fa-IR" sz="20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  : به زبان بیان کردن و </a:t>
            </a:r>
            <a:r>
              <a:rPr lang="fa-IR" sz="2000" b="1" dirty="0" smtClean="0">
                <a:cs typeface="B Nazanin" panose="00000400000000000000" pitchFamily="2" charset="-78"/>
              </a:rPr>
              <a:t>نزد دیگران ابراز کردن ...</a:t>
            </a:r>
            <a:endParaRPr lang="fa-IR" sz="2000" b="1" dirty="0" smtClean="0">
              <a:solidFill>
                <a:srgbClr val="002060"/>
              </a:solidFill>
              <a:cs typeface="B Nazanin" panose="00000400000000000000" pitchFamily="2" charset="-78"/>
            </a:endParaRPr>
          </a:p>
          <a:p>
            <a:pPr marL="514350" indent="-514350">
              <a:lnSpc>
                <a:spcPct val="200000"/>
              </a:lnSpc>
              <a:buAutoNum type="arabicParenR"/>
            </a:pPr>
            <a:r>
              <a:rPr lang="fa-IR" sz="2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 رفتاری  </a:t>
            </a:r>
            <a:r>
              <a:rPr lang="fa-IR" sz="20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:ابراز </a:t>
            </a:r>
            <a:r>
              <a:rPr lang="fa-IR" sz="2000" b="1" dirty="0">
                <a:solidFill>
                  <a:prstClr val="black"/>
                </a:solidFill>
                <a:cs typeface="B Nazanin" panose="00000400000000000000" pitchFamily="2" charset="-78"/>
              </a:rPr>
              <a:t>ذوق و علاقه در برابر رفتار </a:t>
            </a:r>
            <a:r>
              <a:rPr lang="fa-IR" sz="20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نمازی کودک.... </a:t>
            </a:r>
            <a:r>
              <a:rPr lang="en-US" sz="2000" b="1" dirty="0">
                <a:cs typeface="B Nazanin" panose="00000400000000000000" pitchFamily="2" charset="-78"/>
              </a:rPr>
              <a:t>	                </a:t>
            </a:r>
            <a:r>
              <a:rPr lang="en-US" sz="2000" b="1" dirty="0" smtClean="0">
                <a:cs typeface="B Nazanin" panose="00000400000000000000" pitchFamily="2" charset="-78"/>
              </a:rPr>
              <a:t>    </a:t>
            </a:r>
          </a:p>
          <a:p>
            <a:pPr marL="514350" indent="-514350">
              <a:lnSpc>
                <a:spcPct val="200000"/>
              </a:lnSpc>
              <a:buAutoNum type="arabicParenR"/>
            </a:pPr>
            <a:r>
              <a:rPr lang="en-US" sz="2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     </a:t>
            </a:r>
            <a:r>
              <a:rPr lang="fa-IR" sz="2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نوشتاری</a:t>
            </a:r>
            <a:r>
              <a:rPr lang="fa-IR" sz="20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: </a:t>
            </a:r>
            <a:r>
              <a:rPr lang="fa-IR" sz="2000" b="1" dirty="0" smtClean="0">
                <a:cs typeface="B Nazanin" panose="00000400000000000000" pitchFamily="2" charset="-78"/>
              </a:rPr>
              <a:t>برچسب </a:t>
            </a:r>
            <a:r>
              <a:rPr lang="fa-IR" sz="2000" b="1" dirty="0">
                <a:cs typeface="B Nazanin" panose="00000400000000000000" pitchFamily="2" charset="-78"/>
              </a:rPr>
              <a:t>زدن برای کارهای خوب ( نماز / وضو / مسواک </a:t>
            </a:r>
            <a:r>
              <a:rPr lang="fa-IR" sz="2000" b="1" dirty="0" err="1" smtClean="0">
                <a:cs typeface="B Nazanin" panose="00000400000000000000" pitchFamily="2" charset="-78"/>
              </a:rPr>
              <a:t>ونماز</a:t>
            </a:r>
            <a:r>
              <a:rPr lang="fa-IR" sz="2000" b="1" dirty="0" smtClean="0">
                <a:cs typeface="B Nazanin" panose="00000400000000000000" pitchFamily="2" charset="-78"/>
              </a:rPr>
              <a:t>)  </a:t>
            </a:r>
            <a:r>
              <a:rPr lang="fa-IR" sz="2000" b="1" dirty="0">
                <a:cs typeface="B Nazanin" panose="00000400000000000000" pitchFamily="2" charset="-78"/>
              </a:rPr>
              <a:t>ثبت </a:t>
            </a:r>
            <a:r>
              <a:rPr lang="fa-IR" sz="2000" b="1" dirty="0" err="1">
                <a:cs typeface="B Nazanin" panose="00000400000000000000" pitchFamily="2" charset="-78"/>
              </a:rPr>
              <a:t>كارهاي</a:t>
            </a:r>
            <a:r>
              <a:rPr lang="fa-IR" sz="2000" b="1" dirty="0"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cs typeface="B Nazanin" panose="00000400000000000000" pitchFamily="2" charset="-78"/>
              </a:rPr>
              <a:t>نيك</a:t>
            </a:r>
            <a:r>
              <a:rPr lang="fa-IR" sz="2000" b="1" dirty="0">
                <a:cs typeface="B Nazanin" panose="00000400000000000000" pitchFamily="2" charset="-78"/>
              </a:rPr>
              <a:t> و رفتار </a:t>
            </a:r>
            <a:r>
              <a:rPr lang="fa-IR" sz="2000" b="1" dirty="0" err="1">
                <a:cs typeface="B Nazanin" panose="00000400000000000000" pitchFamily="2" charset="-78"/>
              </a:rPr>
              <a:t>ديني</a:t>
            </a:r>
            <a:r>
              <a:rPr lang="fa-IR" sz="2000" b="1" dirty="0"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cs typeface="B Nazanin" panose="00000400000000000000" pitchFamily="2" charset="-78"/>
              </a:rPr>
              <a:t>كودك</a:t>
            </a:r>
            <a:r>
              <a:rPr lang="fa-IR" sz="2000" b="1" dirty="0">
                <a:cs typeface="B Nazanin" panose="00000400000000000000" pitchFamily="2" charset="-78"/>
              </a:rPr>
              <a:t> در </a:t>
            </a:r>
            <a:r>
              <a:rPr lang="fa-IR" sz="2000" b="1" dirty="0" err="1">
                <a:cs typeface="B Nazanin" panose="00000400000000000000" pitchFamily="2" charset="-78"/>
              </a:rPr>
              <a:t>يك</a:t>
            </a:r>
            <a:r>
              <a:rPr lang="fa-IR" sz="2000" b="1" dirty="0">
                <a:cs typeface="B Nazanin" panose="00000400000000000000" pitchFamily="2" charset="-78"/>
              </a:rPr>
              <a:t> آلبوم </a:t>
            </a:r>
            <a:r>
              <a:rPr lang="fa-IR" sz="2000" b="1" dirty="0" err="1">
                <a:cs typeface="B Nazanin" panose="00000400000000000000" pitchFamily="2" charset="-78"/>
              </a:rPr>
              <a:t>يا</a:t>
            </a:r>
            <a:r>
              <a:rPr lang="fa-IR" sz="2000" b="1" dirty="0">
                <a:cs typeface="B Nazanin" panose="00000400000000000000" pitchFamily="2" charset="-78"/>
              </a:rPr>
              <a:t> دفتر خاطرات... </a:t>
            </a:r>
            <a:r>
              <a:rPr lang="fa-IR" sz="2000" b="1" dirty="0" smtClean="0">
                <a:cs typeface="B Nazanin" panose="00000400000000000000" pitchFamily="2" charset="-78"/>
              </a:rPr>
              <a:t> </a:t>
            </a:r>
            <a:endParaRPr lang="fa-IR" sz="2000" b="1" dirty="0">
              <a:cs typeface="B Nazanin" panose="00000400000000000000" pitchFamily="2" charset="-78"/>
            </a:endParaRPr>
          </a:p>
          <a:p>
            <a:pPr marL="514350" indent="-514350">
              <a:lnSpc>
                <a:spcPct val="200000"/>
              </a:lnSpc>
              <a:buAutoNum type="arabicParenR"/>
            </a:pPr>
            <a:r>
              <a:rPr lang="fa-IR" sz="20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مادی (روزانه / هفتگی / ماهانه ) </a:t>
            </a:r>
            <a:r>
              <a:rPr lang="fa-IR" sz="20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: </a:t>
            </a:r>
            <a:r>
              <a:rPr lang="en-US" sz="2000" b="1" dirty="0">
                <a:cs typeface="B Nazanin" panose="00000400000000000000" pitchFamily="2" charset="-78"/>
              </a:rPr>
              <a:t> </a:t>
            </a:r>
            <a:r>
              <a:rPr lang="fa-IR" sz="2000" b="1" dirty="0">
                <a:cs typeface="B Nazanin" panose="00000400000000000000" pitchFamily="2" charset="-78"/>
              </a:rPr>
              <a:t>قرار دادن </a:t>
            </a:r>
            <a:r>
              <a:rPr lang="fa-IR" sz="2000" b="1" dirty="0" err="1">
                <a:cs typeface="B Nazanin" panose="00000400000000000000" pitchFamily="2" charset="-78"/>
              </a:rPr>
              <a:t>جايزه</a:t>
            </a:r>
            <a:r>
              <a:rPr lang="fa-IR" sz="2000" b="1" dirty="0"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cs typeface="B Nazanin" panose="00000400000000000000" pitchFamily="2" charset="-78"/>
              </a:rPr>
              <a:t>يا</a:t>
            </a:r>
            <a:r>
              <a:rPr lang="fa-IR" sz="2000" b="1" dirty="0"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cs typeface="B Nazanin" panose="00000400000000000000" pitchFamily="2" charset="-78"/>
              </a:rPr>
              <a:t>هديه</a:t>
            </a:r>
            <a:r>
              <a:rPr lang="fa-IR" sz="2000" b="1" dirty="0">
                <a:cs typeface="B Nazanin" panose="00000400000000000000" pitchFamily="2" charset="-78"/>
              </a:rPr>
              <a:t> در قبال </a:t>
            </a:r>
            <a:r>
              <a:rPr lang="fa-IR" sz="2000" b="1" dirty="0" err="1">
                <a:cs typeface="B Nazanin" panose="00000400000000000000" pitchFamily="2" charset="-78"/>
              </a:rPr>
              <a:t>كاري</a:t>
            </a:r>
            <a:r>
              <a:rPr lang="fa-IR" sz="2000" b="1" dirty="0"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cs typeface="B Nazanin" panose="00000400000000000000" pitchFamily="2" charset="-78"/>
              </a:rPr>
              <a:t>كه</a:t>
            </a:r>
            <a:r>
              <a:rPr lang="fa-IR" sz="2000" b="1" dirty="0">
                <a:cs typeface="B Nazanin" panose="00000400000000000000" pitchFamily="2" charset="-78"/>
              </a:rPr>
              <a:t> انجام </a:t>
            </a:r>
            <a:r>
              <a:rPr lang="fa-IR" sz="2000" b="1" dirty="0" err="1">
                <a:cs typeface="B Nazanin" panose="00000400000000000000" pitchFamily="2" charset="-78"/>
              </a:rPr>
              <a:t>مي</a:t>
            </a:r>
            <a:r>
              <a:rPr lang="fa-IR" sz="2000" b="1" dirty="0">
                <a:cs typeface="B Nazanin" panose="00000400000000000000" pitchFamily="2" charset="-78"/>
              </a:rPr>
              <a:t> </a:t>
            </a:r>
            <a:r>
              <a:rPr lang="fa-IR" sz="2000" b="1" dirty="0" smtClean="0">
                <a:cs typeface="B Nazanin" panose="00000400000000000000" pitchFamily="2" charset="-78"/>
              </a:rPr>
              <a:t>دهد. مثل خوراکی ، بردن به پارک ، سینما ، خریدن اسباب بازی و ... </a:t>
            </a:r>
            <a:endParaRPr lang="fa-IR" sz="20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963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شرایط  تشویق موثر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952135" y="2310120"/>
            <a:ext cx="10515600" cy="4351338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AutoNum type="arabicParenR"/>
            </a:pPr>
            <a:r>
              <a:rPr lang="fa-IR" sz="2400" b="1" dirty="0" smtClean="0">
                <a:cs typeface="B Nazanin" panose="00000400000000000000" pitchFamily="2" charset="-78"/>
              </a:rPr>
              <a:t>متناسب با سن</a:t>
            </a:r>
          </a:p>
          <a:p>
            <a:pPr marL="514350" indent="-514350">
              <a:lnSpc>
                <a:spcPct val="200000"/>
              </a:lnSpc>
              <a:buAutoNum type="arabicParenR"/>
            </a:pPr>
            <a:r>
              <a:rPr lang="fa-IR" sz="2400" b="1" dirty="0" smtClean="0">
                <a:cs typeface="B Nazanin" panose="00000400000000000000" pitchFamily="2" charset="-78"/>
              </a:rPr>
              <a:t>به اندازه پیشرفت باشد </a:t>
            </a:r>
          </a:p>
          <a:p>
            <a:pPr marL="514350" indent="-514350">
              <a:lnSpc>
                <a:spcPct val="200000"/>
              </a:lnSpc>
              <a:buAutoNum type="arabicParenR"/>
            </a:pPr>
            <a:r>
              <a:rPr lang="fa-IR" sz="2400" b="1" dirty="0" err="1" smtClean="0">
                <a:cs typeface="B Nazanin" panose="00000400000000000000" pitchFamily="2" charset="-78"/>
              </a:rPr>
              <a:t>مسقیم</a:t>
            </a:r>
            <a:r>
              <a:rPr lang="fa-IR" sz="2400" b="1" dirty="0" smtClean="0">
                <a:cs typeface="B Nazanin" panose="00000400000000000000" pitchFamily="2" charset="-78"/>
              </a:rPr>
              <a:t> گفته شود و گاهی در حضور دیگران  </a:t>
            </a:r>
          </a:p>
          <a:p>
            <a:pPr marL="514350" indent="-514350">
              <a:lnSpc>
                <a:spcPct val="200000"/>
              </a:lnSpc>
              <a:buAutoNum type="arabicParenR"/>
            </a:pPr>
            <a:r>
              <a:rPr lang="fa-IR" sz="2400" b="1" dirty="0" smtClean="0">
                <a:cs typeface="B Nazanin" panose="00000400000000000000" pitchFamily="2" charset="-78"/>
              </a:rPr>
              <a:t>وصفی باشد نه اینکه ارزیابی کلی ( از اینکه راست گفتی </a:t>
            </a:r>
            <a:r>
              <a:rPr lang="fa-IR" sz="2400" b="1" dirty="0" err="1" smtClean="0">
                <a:cs typeface="B Nazanin" panose="00000400000000000000" pitchFamily="2" charset="-78"/>
              </a:rPr>
              <a:t>ممنونم</a:t>
            </a:r>
            <a:r>
              <a:rPr lang="fa-IR" sz="2400" b="1" dirty="0" smtClean="0">
                <a:cs typeface="B Nazanin" panose="00000400000000000000" pitchFamily="2" charset="-78"/>
              </a:rPr>
              <a:t> ) </a:t>
            </a:r>
          </a:p>
          <a:p>
            <a:pPr marL="0" indent="0">
              <a:lnSpc>
                <a:spcPct val="200000"/>
              </a:lnSpc>
              <a:buNone/>
            </a:pPr>
            <a:endParaRPr lang="fa-IR" b="1" dirty="0" smtClean="0">
              <a:cs typeface="B Nazanin" panose="00000400000000000000" pitchFamily="2" charset="-78"/>
            </a:endParaRPr>
          </a:p>
          <a:p>
            <a:pPr marL="0" indent="0">
              <a:lnSpc>
                <a:spcPct val="200000"/>
              </a:lnSpc>
              <a:buNone/>
            </a:pPr>
            <a:endParaRPr lang="fa-IR" b="1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289" y="2310120"/>
            <a:ext cx="4232155" cy="2377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3390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 </a:t>
            </a:r>
            <a:r>
              <a:rPr lang="fa-IR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خانواده  </a:t>
            </a:r>
            <a:r>
              <a:rPr lang="fa-IR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جایگاه تربیت فرزند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2609" y="2349860"/>
            <a:ext cx="10006781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a-IR" dirty="0">
                <a:cs typeface="B Mitra" panose="00000400000000000000" pitchFamily="2" charset="-78"/>
              </a:rPr>
              <a:t>حضرت امام خمینی (ره) دامن مادر بزرگترین مدرسه ای است که بچه در آنجا تربیت می شود و آنچه که بچه از مادر می شنود غیر از آن چیزی است که از معلم می شنود، ‌بچه از مادر بهتر می شنود و تبعیت می کند و در دامن مادر بهتر تربیت می شود تا در جوار پدر یا معلم.</a:t>
            </a:r>
            <a:endParaRPr lang="en-US" dirty="0">
              <a:cs typeface="B Mitra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dirty="0">
                <a:cs typeface="B Mitra" panose="00000400000000000000" pitchFamily="2" charset="-78"/>
              </a:rPr>
              <a:t>امام خمینی (ره) در این باره بیان داشتند: خانه های شما باید خانه ی تربیت اولاد باشد و منزل تربیت علمی، ‌دینی و تهذیب اخلاقی باشد توجه به سرنوشت بچه ها به عهده پدران و مادران است و مادرها بیشتر مسئول هستند و مادرها اشرف هستند.</a:t>
            </a:r>
            <a:endParaRPr lang="en-US" dirty="0">
              <a:cs typeface="B Mitra" panose="00000400000000000000" pitchFamily="2" charset="-78"/>
            </a:endParaRPr>
          </a:p>
          <a:p>
            <a:endParaRPr lang="fa-IR" dirty="0"/>
          </a:p>
          <a:p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737" y="0"/>
            <a:ext cx="1637534" cy="2349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288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با تشویق سیستم</a:t>
            </a:r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ارزش گذاری فرزندان  </a:t>
            </a:r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را درست کنیم.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7324"/>
            <a:ext cx="10901516" cy="4759734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fa-IR" sz="2000" b="1" dirty="0" smtClean="0">
                <a:cs typeface="B Nazanin" panose="00000400000000000000" pitchFamily="2" charset="-78"/>
              </a:rPr>
              <a:t>اگر نسبت به هر کاری تشویق به اندازه و متناسب شکل بگیرد کودک </a:t>
            </a:r>
            <a:r>
              <a:rPr lang="fa-IR" sz="2000" b="1" dirty="0" err="1" smtClean="0">
                <a:cs typeface="B Nazanin" panose="00000400000000000000" pitchFamily="2" charset="-78"/>
              </a:rPr>
              <a:t>می‌تواند</a:t>
            </a:r>
            <a:r>
              <a:rPr lang="fa-IR" sz="2000" b="1" dirty="0" smtClean="0">
                <a:cs typeface="B Nazanin" panose="00000400000000000000" pitchFamily="2" charset="-78"/>
              </a:rPr>
              <a:t> تشخیص دهد که چه </a:t>
            </a:r>
            <a:r>
              <a:rPr lang="fa-IR" sz="2000" b="1" dirty="0" err="1" smtClean="0">
                <a:cs typeface="B Nazanin" panose="00000400000000000000" pitchFamily="2" charset="-78"/>
              </a:rPr>
              <a:t>کار‌های</a:t>
            </a:r>
            <a:r>
              <a:rPr lang="fa-IR" sz="2000" b="1" dirty="0" smtClean="0">
                <a:cs typeface="B Nazanin" panose="00000400000000000000" pitchFamily="2" charset="-78"/>
              </a:rPr>
              <a:t> </a:t>
            </a:r>
            <a:r>
              <a:rPr lang="fa-IR" sz="2000" b="1" dirty="0" err="1" smtClean="0">
                <a:cs typeface="B Nazanin" panose="00000400000000000000" pitchFamily="2" charset="-78"/>
              </a:rPr>
              <a:t>مهم‌تر</a:t>
            </a:r>
            <a:r>
              <a:rPr lang="fa-IR" sz="2000" b="1" dirty="0" smtClean="0">
                <a:cs typeface="B Nazanin" panose="00000400000000000000" pitchFamily="2" charset="-78"/>
              </a:rPr>
              <a:t> هستند. مثلا: والدین و مربی باید از اینکه دانش آموز نماز می خواند و در مسابقات قرآنی برنده می شود بسیار خوشحال تر بشوند تا اینکه در یک مسابقه ورزشی برنده شده باشد .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a-IR" sz="2000" b="1" dirty="0" smtClean="0">
                <a:cs typeface="B Nazanin" panose="00000400000000000000" pitchFamily="2" charset="-78"/>
              </a:rPr>
              <a:t>باید نماز نزد خانواده و مدرسه  بسیار مهم جلوه داده شود.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a-IR" sz="2000" b="1" dirty="0" smtClean="0">
                <a:cs typeface="B Nazanin" panose="00000400000000000000" pitchFamily="2" charset="-78"/>
              </a:rPr>
              <a:t>اما متأسفانه جای اهم و مهم عوض شده است اگر تیم مدرسه در مسابقه ورزشی رتبه بیاورد اگر از طرف مدیران و معلم ها بها داده می شود ولی در مسابقات نمازی و قرآنی اینطور نیست.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a-IR" sz="2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نتیجه این می شود </a:t>
            </a:r>
            <a:r>
              <a:rPr lang="fa-IR" sz="2000" b="1" dirty="0" smtClean="0">
                <a:cs typeface="B Nazanin" panose="00000400000000000000" pitchFamily="2" charset="-78"/>
              </a:rPr>
              <a:t>که دانش آموز یا فرزند نتیجه می گیرد مثلا ورزش از نماز </a:t>
            </a:r>
            <a:r>
              <a:rPr lang="fa-IR" sz="2000" b="1" dirty="0" err="1" smtClean="0">
                <a:cs typeface="B Nazanin" panose="00000400000000000000" pitchFamily="2" charset="-78"/>
              </a:rPr>
              <a:t>مهم‌تر</a:t>
            </a:r>
            <a:r>
              <a:rPr lang="fa-IR" sz="2000" b="1" dirty="0" smtClean="0">
                <a:cs typeface="B Nazanin" panose="00000400000000000000" pitchFamily="2" charset="-78"/>
              </a:rPr>
              <a:t> است . 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b="1" dirty="0">
                <a:cs typeface="B Nazanin" panose="00000400000000000000" pitchFamily="2" charset="-78"/>
              </a:rPr>
              <a:t>	</a:t>
            </a:r>
            <a:endParaRPr lang="fa-IR" sz="2000" b="1" dirty="0" smtClean="0">
              <a:cs typeface="B Nazanin" panose="00000400000000000000" pitchFamily="2" charset="-78"/>
            </a:endParaRPr>
          </a:p>
          <a:p>
            <a:pPr marL="0" indent="0">
              <a:lnSpc>
                <a:spcPct val="200000"/>
              </a:lnSpc>
              <a:buNone/>
            </a:pPr>
            <a:endParaRPr lang="fa-IR" sz="2000" b="1" dirty="0" smtClean="0">
              <a:cs typeface="B Nazanin" panose="00000400000000000000" pitchFamily="2" charset="-78"/>
            </a:endParaRPr>
          </a:p>
          <a:p>
            <a:pPr marL="0" indent="0">
              <a:lnSpc>
                <a:spcPct val="200000"/>
              </a:lnSpc>
              <a:buNone/>
            </a:pPr>
            <a:endParaRPr lang="fa-IR" sz="20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158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38517" y="3304217"/>
            <a:ext cx="464574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a-IR" sz="3200" kern="0" dirty="0">
                <a:solidFill>
                  <a:srgbClr val="0070C0"/>
                </a:solidFill>
                <a:cs typeface="B Nazanin" panose="00000400000000000000" pitchFamily="2" charset="-78"/>
              </a:rPr>
              <a:t>تغییرات جسمی و </a:t>
            </a:r>
            <a:r>
              <a:rPr lang="fa-IR" sz="3200" kern="0" dirty="0" smtClean="0">
                <a:solidFill>
                  <a:srgbClr val="0070C0"/>
                </a:solidFill>
                <a:cs typeface="B Nazanin" panose="00000400000000000000" pitchFamily="2" charset="-78"/>
              </a:rPr>
              <a:t>جنسی</a:t>
            </a:r>
          </a:p>
          <a:p>
            <a:r>
              <a:rPr lang="fa-IR" sz="3200" dirty="0">
                <a:solidFill>
                  <a:srgbClr val="0070C0"/>
                </a:solidFill>
                <a:cs typeface="B Nazanin" panose="00000400000000000000" pitchFamily="2" charset="-78"/>
              </a:rPr>
              <a:t>تغییرات روحی و </a:t>
            </a:r>
            <a:r>
              <a:rPr lang="fa-IR" sz="3200" dirty="0" smtClean="0">
                <a:solidFill>
                  <a:srgbClr val="0070C0"/>
                </a:solidFill>
                <a:cs typeface="B Nazanin" panose="00000400000000000000" pitchFamily="2" charset="-78"/>
              </a:rPr>
              <a:t>فکری</a:t>
            </a:r>
          </a:p>
          <a:p>
            <a:r>
              <a:rPr lang="fa-IR" sz="3200" dirty="0" smtClean="0">
                <a:solidFill>
                  <a:srgbClr val="0070C0"/>
                </a:solidFill>
                <a:cs typeface="B Nazanin" panose="00000400000000000000" pitchFamily="2" charset="-78"/>
              </a:rPr>
              <a:t>گستردگی و پیچیدگی عواطف و ...</a:t>
            </a:r>
          </a:p>
          <a:p>
            <a:pPr lvl="0"/>
            <a:endParaRPr lang="fa-IR" sz="320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B05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B Nazanin" panose="00000400000000000000" pitchFamily="2" charset="-78"/>
            </a:endParaRPr>
          </a:p>
          <a:p>
            <a:pPr lvl="0"/>
            <a:endParaRPr lang="fa-IR" sz="4800" b="1" kern="0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263" y="3147872"/>
            <a:ext cx="3928525" cy="26120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2606471" y="996462"/>
            <a:ext cx="6722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40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مرحله سوم: </a:t>
            </a:r>
            <a:r>
              <a:rPr lang="fa-IR" sz="4000" b="1" kern="0" cap="all" dirty="0" smtClean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از11-12 سال تا16سال</a:t>
            </a:r>
            <a:endParaRPr lang="fa-IR" sz="5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glow rad="228600">
                  <a:srgbClr val="9BBB59">
                    <a:satMod val="175000"/>
                    <a:alpha val="4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B Titr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68356" y="2072167"/>
            <a:ext cx="29899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b="1" kern="0" cap="all" dirty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دوران نوجوانی</a:t>
            </a:r>
            <a:endParaRPr lang="fa-I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7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ویژگی‌های</a:t>
            </a:r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 دوران  نوجوانانی   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4113" y="1502568"/>
            <a:ext cx="9767887" cy="4351338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AutoNum type="arabicParenR"/>
            </a:pPr>
            <a:r>
              <a:rPr lang="fa-IR" dirty="0" smtClean="0">
                <a:cs typeface="B Mitra" panose="00000400000000000000" pitchFamily="2" charset="-78"/>
              </a:rPr>
              <a:t>استقلال طلبی (احترام به شخصیت نوجوان / به جای امر و نهی کردن با لطافت و نرمی) 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fa-IR" dirty="0" smtClean="0">
                <a:cs typeface="B Mitra" panose="00000400000000000000" pitchFamily="2" charset="-78"/>
              </a:rPr>
              <a:t>  لج بازی / پرخاشگری  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fa-IR" dirty="0" smtClean="0">
                <a:cs typeface="B Mitra" panose="00000400000000000000" pitchFamily="2" charset="-78"/>
              </a:rPr>
              <a:t>هویت جویی/هویت یابی یا هویت سازی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fa-IR" dirty="0" smtClean="0">
                <a:cs typeface="B Mitra" panose="00000400000000000000" pitchFamily="2" charset="-78"/>
              </a:rPr>
              <a:t>از دوست گرایی تا گروه گرایی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fa-IR" dirty="0" err="1" smtClean="0">
                <a:cs typeface="B Mitra" panose="00000400000000000000" pitchFamily="2" charset="-78"/>
              </a:rPr>
              <a:t>آرمان­جویی</a:t>
            </a:r>
            <a:r>
              <a:rPr lang="fa-IR" dirty="0" smtClean="0">
                <a:cs typeface="B Mitra" panose="00000400000000000000" pitchFamily="2" charset="-78"/>
              </a:rPr>
              <a:t> و </a:t>
            </a:r>
            <a:r>
              <a:rPr lang="fa-IR" dirty="0" err="1" smtClean="0">
                <a:cs typeface="B Mitra" panose="00000400000000000000" pitchFamily="2" charset="-78"/>
              </a:rPr>
              <a:t>آرمان­گرایی</a:t>
            </a:r>
            <a:endParaRPr lang="fa-IR" dirty="0" smtClean="0">
              <a:cs typeface="B Mitra" panose="00000400000000000000" pitchFamily="2" charset="-78"/>
            </a:endParaRP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fa-IR" dirty="0" smtClean="0">
                <a:cs typeface="B Mitra" panose="00000400000000000000" pitchFamily="2" charset="-78"/>
              </a:rPr>
              <a:t>مسئولیت گرایی و مسئولیت پذیری  </a:t>
            </a:r>
            <a:endParaRPr lang="fa-IR" dirty="0" smtClean="0">
              <a:cs typeface="B Mitra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113" y="2472620"/>
            <a:ext cx="4537126" cy="3019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544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1582" y="613022"/>
            <a:ext cx="428485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استقلال طلبی      </a:t>
            </a:r>
          </a:p>
          <a:p>
            <a:endParaRPr lang="fa-IR" dirty="0"/>
          </a:p>
        </p:txBody>
      </p:sp>
      <p:sp>
        <p:nvSpPr>
          <p:cNvPr id="5" name="Rectangle 4"/>
          <p:cNvSpPr/>
          <p:nvPr/>
        </p:nvSpPr>
        <p:spPr>
          <a:xfrm>
            <a:off x="744434" y="2022898"/>
            <a:ext cx="82148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dirty="0" smtClean="0">
                <a:solidFill>
                  <a:srgbClr val="002060"/>
                </a:solidFill>
                <a:cs typeface="B Mitra" panose="00000400000000000000" pitchFamily="2" charset="-78"/>
              </a:rPr>
              <a:t>با </a:t>
            </a:r>
            <a:r>
              <a:rPr lang="fa-IR" sz="2800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آن‌ها</a:t>
            </a:r>
            <a:r>
              <a:rPr lang="fa-IR" sz="2800" dirty="0" smtClean="0">
                <a:solidFill>
                  <a:srgbClr val="002060"/>
                </a:solidFill>
                <a:cs typeface="B Mitra" panose="00000400000000000000" pitchFamily="2" charset="-78"/>
              </a:rPr>
              <a:t> در موضوعات نمازی مشورت کنید. (مثلا علت اینکه بعضی از </a:t>
            </a:r>
            <a:r>
              <a:rPr lang="fa-IR" sz="2800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جوان‌ها</a:t>
            </a:r>
            <a:r>
              <a:rPr lang="fa-IR" sz="2800" dirty="0" smtClean="0">
                <a:solidFill>
                  <a:srgbClr val="002060"/>
                </a:solidFill>
                <a:cs typeface="B Mitra" panose="00000400000000000000" pitchFamily="2" charset="-78"/>
              </a:rPr>
              <a:t> نماز </a:t>
            </a:r>
            <a:r>
              <a:rPr lang="fa-IR" sz="2800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نمی‌خوانند</a:t>
            </a:r>
            <a:r>
              <a:rPr lang="fa-IR" sz="2800" dirty="0" smtClean="0">
                <a:solidFill>
                  <a:srgbClr val="002060"/>
                </a:solidFill>
                <a:cs typeface="B Mitra" panose="00000400000000000000" pitchFamily="2" charset="-78"/>
              </a:rPr>
              <a:t> </a:t>
            </a:r>
            <a:r>
              <a:rPr lang="fa-IR" sz="2800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چیست؟یا</a:t>
            </a:r>
            <a:r>
              <a:rPr lang="fa-IR" sz="2800" dirty="0" smtClean="0">
                <a:solidFill>
                  <a:srgbClr val="002060"/>
                </a:solidFill>
                <a:cs typeface="B Mitra" panose="00000400000000000000" pitchFamily="2" charset="-78"/>
              </a:rPr>
              <a:t> </a:t>
            </a:r>
            <a:r>
              <a:rPr lang="fa-IR" sz="2800" dirty="0" smtClean="0">
                <a:solidFill>
                  <a:srgbClr val="002060"/>
                </a:solidFill>
                <a:cs typeface="B Mitra" panose="00000400000000000000" pitchFamily="2" charset="-78"/>
              </a:rPr>
              <a:t>اینکه بعضی نماز اول وقت می خوانند؟)</a:t>
            </a:r>
          </a:p>
          <a:p>
            <a:pPr>
              <a:lnSpc>
                <a:spcPct val="150000"/>
              </a:lnSpc>
            </a:pPr>
            <a:r>
              <a:rPr lang="fa-IR" sz="2800" dirty="0" smtClean="0">
                <a:solidFill>
                  <a:srgbClr val="FF0000"/>
                </a:solidFill>
                <a:cs typeface="B Mitra" panose="00000400000000000000" pitchFamily="2" charset="-78"/>
              </a:rPr>
              <a:t>به جای امر و نهی </a:t>
            </a:r>
            <a:r>
              <a:rPr lang="fa-IR" sz="2800" dirty="0" smtClean="0">
                <a:solidFill>
                  <a:srgbClr val="002060"/>
                </a:solidFill>
                <a:cs typeface="B Mitra" panose="00000400000000000000" pitchFamily="2" charset="-78"/>
              </a:rPr>
              <a:t>و دستور دادن </a:t>
            </a:r>
            <a:r>
              <a:rPr lang="fa-IR" sz="2800" dirty="0" smtClean="0">
                <a:solidFill>
                  <a:srgbClr val="FF0000"/>
                </a:solidFill>
                <a:cs typeface="B Mitra" panose="00000400000000000000" pitchFamily="2" charset="-78"/>
              </a:rPr>
              <a:t>از الفاظ </a:t>
            </a:r>
            <a:r>
              <a:rPr lang="fa-IR" sz="2800" dirty="0">
                <a:solidFill>
                  <a:srgbClr val="FF0000"/>
                </a:solidFill>
                <a:cs typeface="B Mitra" panose="00000400000000000000" pitchFamily="2" charset="-78"/>
              </a:rPr>
              <a:t>دوستانه </a:t>
            </a:r>
            <a:r>
              <a:rPr lang="fa-IR" sz="2800" dirty="0" smtClean="0">
                <a:solidFill>
                  <a:srgbClr val="002060"/>
                </a:solidFill>
                <a:cs typeface="B Mitra" panose="00000400000000000000" pitchFamily="2" charset="-78"/>
              </a:rPr>
              <a:t>، خواهش و تمنا و استفاده کنید.</a:t>
            </a:r>
          </a:p>
          <a:p>
            <a:pPr>
              <a:lnSpc>
                <a:spcPct val="150000"/>
              </a:lnSpc>
            </a:pPr>
            <a:r>
              <a:rPr lang="fa-IR" sz="2800" dirty="0" smtClean="0">
                <a:solidFill>
                  <a:srgbClr val="002060"/>
                </a:solidFill>
                <a:cs typeface="B Mitra" panose="00000400000000000000" pitchFamily="2" charset="-78"/>
              </a:rPr>
              <a:t>مثلا فرق است بین اینکه چرا نمازت را </a:t>
            </a:r>
            <a:r>
              <a:rPr lang="fa-IR" sz="2800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نمی‌خوانی</a:t>
            </a:r>
            <a:r>
              <a:rPr lang="fa-IR" sz="2800" dirty="0" smtClean="0">
                <a:solidFill>
                  <a:srgbClr val="002060"/>
                </a:solidFill>
                <a:cs typeface="B Mitra" panose="00000400000000000000" pitchFamily="2" charset="-78"/>
              </a:rPr>
              <a:t>؟</a:t>
            </a:r>
          </a:p>
          <a:p>
            <a:pPr>
              <a:lnSpc>
                <a:spcPct val="150000"/>
              </a:lnSpc>
            </a:pPr>
            <a:r>
              <a:rPr lang="fa-IR" sz="2800" dirty="0" smtClean="0">
                <a:solidFill>
                  <a:srgbClr val="002060"/>
                </a:solidFill>
                <a:cs typeface="B Mitra" panose="00000400000000000000" pitchFamily="2" charset="-78"/>
              </a:rPr>
              <a:t>با اینکه وقتی می بینم نماز </a:t>
            </a:r>
            <a:r>
              <a:rPr lang="fa-IR" sz="2800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می‌خوانی</a:t>
            </a:r>
            <a:r>
              <a:rPr lang="fa-IR" sz="2800" dirty="0" smtClean="0">
                <a:solidFill>
                  <a:srgbClr val="002060"/>
                </a:solidFill>
                <a:cs typeface="B Mitra" panose="00000400000000000000" pitchFamily="2" charset="-78"/>
              </a:rPr>
              <a:t> بسیار خوشحال </a:t>
            </a:r>
            <a:r>
              <a:rPr lang="fa-IR" sz="2800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می‌شوم</a:t>
            </a:r>
            <a:r>
              <a:rPr lang="fa-IR" sz="2800" dirty="0" smtClean="0">
                <a:solidFill>
                  <a:srgbClr val="002060"/>
                </a:solidFill>
                <a:cs typeface="B Mitra" panose="00000400000000000000" pitchFamily="2" charset="-78"/>
              </a:rPr>
              <a:t> و دعایت </a:t>
            </a:r>
            <a:r>
              <a:rPr lang="fa-IR" sz="2800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می‌کنم</a:t>
            </a:r>
            <a:r>
              <a:rPr lang="fa-IR" sz="2800" dirty="0" smtClean="0">
                <a:solidFill>
                  <a:srgbClr val="002060"/>
                </a:solidFill>
                <a:cs typeface="B Mitra" panose="00000400000000000000" pitchFamily="2" charset="-78"/>
              </a:rPr>
              <a:t>.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1680">
            <a:off x="9146849" y="1350440"/>
            <a:ext cx="2669920" cy="2754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2762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15313" y="18640"/>
            <a:ext cx="357048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a-IR" sz="4400" b="1" dirty="0" smtClean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r>
              <a:rPr lang="fa-IR" sz="4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هویت یابی </a:t>
            </a:r>
          </a:p>
          <a:p>
            <a:endParaRPr lang="fa-IR" sz="4400" dirty="0" smtClean="0">
              <a:solidFill>
                <a:srgbClr val="002060"/>
              </a:solidFill>
              <a:cs typeface="B Mitra" panose="00000400000000000000" pitchFamily="2" charset="-78"/>
            </a:endParaRPr>
          </a:p>
          <a:p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-206477" y="2138699"/>
            <a:ext cx="121150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نوجوان به دنبال هویتی است تا از او پیروی کند . </a:t>
            </a:r>
          </a:p>
          <a:p>
            <a:pPr>
              <a:lnSpc>
                <a:spcPct val="150000"/>
              </a:lnSpc>
            </a:pP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گاهی هویت یک خوانده و بازیگر را به خودش می گیرد و در شکل و شمایل و رفتار از او پیروی می کند.</a:t>
            </a:r>
          </a:p>
          <a:p>
            <a:pPr>
              <a:lnSpc>
                <a:spcPct val="150000"/>
              </a:lnSpc>
            </a:pP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اگر علمای اخلاق و شهدا را به خوبی به </a:t>
            </a:r>
            <a:r>
              <a:rPr lang="fa-IR" sz="2400" dirty="0" err="1" smtClean="0">
                <a:solidFill>
                  <a:srgbClr val="002060"/>
                </a:solidFill>
                <a:cs typeface="B Nazanin" panose="00000400000000000000" pitchFamily="2" charset="-78"/>
              </a:rPr>
              <a:t>آن‌ها</a:t>
            </a: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 معرفی کنیم از او پیروی خواهد کرد . </a:t>
            </a:r>
          </a:p>
          <a:p>
            <a:pPr>
              <a:lnSpc>
                <a:spcPct val="150000"/>
              </a:lnSpc>
            </a:pP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علمای مثل آیت الله </a:t>
            </a:r>
            <a:r>
              <a:rPr lang="fa-IR" sz="2400" dirty="0" err="1" smtClean="0">
                <a:solidFill>
                  <a:srgbClr val="002060"/>
                </a:solidFill>
                <a:cs typeface="B Nazanin" panose="00000400000000000000" pitchFamily="2" charset="-78"/>
              </a:rPr>
              <a:t>بهجت</a:t>
            </a: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 (ره) و ... و شهدای مثل شهید چمران ، همت ، </a:t>
            </a:r>
            <a:r>
              <a:rPr lang="fa-IR" sz="2400" dirty="0" err="1" smtClean="0">
                <a:solidFill>
                  <a:srgbClr val="002060"/>
                </a:solidFill>
                <a:cs typeface="B Nazanin" panose="00000400000000000000" pitchFamily="2" charset="-78"/>
              </a:rPr>
              <a:t>بابایی</a:t>
            </a: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 و ... </a:t>
            </a:r>
          </a:p>
          <a:p>
            <a:pPr>
              <a:lnSpc>
                <a:spcPct val="150000"/>
              </a:lnSpc>
            </a:pP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مثلا</a:t>
            </a: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مسابقه </a:t>
            </a:r>
            <a:r>
              <a:rPr lang="fa-IR" sz="2400" dirty="0" err="1" smtClean="0">
                <a:solidFill>
                  <a:srgbClr val="002060"/>
                </a:solidFill>
                <a:cs typeface="B Nazanin" panose="00000400000000000000" pitchFamily="2" charset="-78"/>
              </a:rPr>
              <a:t>کتابخوانی</a:t>
            </a: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 زندگینامه </a:t>
            </a: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آن‌ بزرگان را برگزار کنیم و </a:t>
            </a: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نوجوان با آشنایی با آنها</a:t>
            </a: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به سمت اینکه هویت </a:t>
            </a:r>
            <a:r>
              <a:rPr lang="fa-IR" sz="2400" dirty="0" err="1" smtClean="0">
                <a:solidFill>
                  <a:srgbClr val="002060"/>
                </a:solidFill>
                <a:cs typeface="B Nazanin" panose="00000400000000000000" pitchFamily="2" charset="-78"/>
              </a:rPr>
              <a:t>آن‌ها</a:t>
            </a: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 را انتخاب کند پیش خواهد رفت . </a:t>
            </a:r>
          </a:p>
          <a:p>
            <a:pPr>
              <a:lnSpc>
                <a:spcPct val="150000"/>
              </a:lnSpc>
            </a:pP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مثلا اگر حاج ابراهیم همت را به عنوان هویت خود انتخاب کرد داستان نماز اول وقت</a:t>
            </a:r>
          </a:p>
          <a:p>
            <a:pPr>
              <a:lnSpc>
                <a:spcPct val="150000"/>
              </a:lnSpc>
            </a:pPr>
            <a:r>
              <a:rPr lang="fa-IR" sz="2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 حاج ابراهیم همت را برای او بگویی پیروی خواهد کرد . </a:t>
            </a:r>
            <a:endParaRPr lang="fa-IR" sz="2400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764" y="211498"/>
            <a:ext cx="3738256" cy="24876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9510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وی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0211" y="533295"/>
            <a:ext cx="3394232" cy="5622878"/>
          </a:xfrm>
          <a:prstGeom prst="rect">
            <a:avLst/>
          </a:prstGeom>
        </p:spPr>
      </p:pic>
      <p:pic>
        <p:nvPicPr>
          <p:cNvPr id="3" name="تصوی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169" y="1934221"/>
            <a:ext cx="4267042" cy="2821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ستطیل 3"/>
          <p:cNvSpPr/>
          <p:nvPr/>
        </p:nvSpPr>
        <p:spPr>
          <a:xfrm>
            <a:off x="3999119" y="5101766"/>
            <a:ext cx="37802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a-IR" sz="4000" b="1" dirty="0" smtClean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خدا </a:t>
            </a:r>
            <a:r>
              <a:rPr lang="fa-IR" sz="4000" b="1" dirty="0" smtClean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خریدارش</a:t>
            </a:r>
            <a:r>
              <a:rPr lang="fa-IR" sz="4000" b="1" dirty="0" smtClean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cs typeface="B Titr" pitchFamily="2" charset="-78"/>
              </a:rPr>
              <a:t> شد. </a:t>
            </a:r>
            <a:endParaRPr lang="fa-IR" sz="4000" b="1" dirty="0">
              <a:ln w="28575">
                <a:solidFill>
                  <a:prstClr val="black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6" name="مستطیل 5"/>
          <p:cNvSpPr/>
          <p:nvPr/>
        </p:nvSpPr>
        <p:spPr>
          <a:xfrm>
            <a:off x="3999119" y="467536"/>
            <a:ext cx="5681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a-IR" sz="5400" dirty="0" smtClean="0">
                <a:solidFill>
                  <a:srgbClr val="00B05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با عجله اومدم برای </a:t>
            </a:r>
            <a:r>
              <a:rPr lang="fa-IR" sz="5400" dirty="0" smtClean="0"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نماز اول وقت؟</a:t>
            </a:r>
            <a:endParaRPr lang="fa-IR" sz="5400" dirty="0">
              <a:solidFill>
                <a:srgbClr val="00B05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39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29612" y="4457343"/>
            <a:ext cx="184731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a-IR" sz="4400" b="1" dirty="0" smtClean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3771016" y="733859"/>
            <a:ext cx="4796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a-IR" sz="4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دوست  گرایی </a:t>
            </a:r>
            <a:r>
              <a:rPr lang="fa-IR" sz="4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افراطی و گروه گرایی </a:t>
            </a:r>
            <a:endParaRPr lang="fa-IR" sz="4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8403" y="3584333"/>
            <a:ext cx="9587881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 smtClean="0">
                <a:cs typeface="B Mitra" panose="00000400000000000000" pitchFamily="2" charset="-78"/>
              </a:rPr>
              <a:t>انتخاب </a:t>
            </a:r>
            <a:r>
              <a:rPr lang="fa-IR" sz="2400" dirty="0">
                <a:cs typeface="B Mitra" panose="00000400000000000000" pitchFamily="2" charset="-78"/>
              </a:rPr>
              <a:t>دوست مناسب و محیط </a:t>
            </a:r>
            <a:r>
              <a:rPr lang="fa-IR" sz="2400" dirty="0" smtClean="0">
                <a:cs typeface="B Mitra" panose="00000400000000000000" pitchFamily="2" charset="-78"/>
              </a:rPr>
              <a:t>مناسب</a:t>
            </a:r>
          </a:p>
          <a:p>
            <a:r>
              <a:rPr lang="fa-IR" sz="2400" dirty="0" smtClean="0">
                <a:cs typeface="B Mitra" panose="00000400000000000000" pitchFamily="2" charset="-78"/>
              </a:rPr>
              <a:t>انتخاب دوست مسجدی و اهل نماز  </a:t>
            </a:r>
          </a:p>
          <a:p>
            <a:r>
              <a:rPr lang="fa-IR" sz="2400" dirty="0" smtClean="0">
                <a:cs typeface="B Mitra" panose="00000400000000000000" pitchFamily="2" charset="-78"/>
              </a:rPr>
              <a:t>عضویت در گروه های بسیج ، </a:t>
            </a:r>
            <a:r>
              <a:rPr lang="fa-IR" sz="2400" dirty="0" err="1" smtClean="0">
                <a:cs typeface="B Mitra" panose="00000400000000000000" pitchFamily="2" charset="-78"/>
              </a:rPr>
              <a:t>هیأت‌های</a:t>
            </a:r>
            <a:r>
              <a:rPr lang="fa-IR" sz="2400" dirty="0" smtClean="0">
                <a:cs typeface="B Mitra" panose="00000400000000000000" pitchFamily="2" charset="-78"/>
              </a:rPr>
              <a:t> مذهبی، </a:t>
            </a:r>
            <a:r>
              <a:rPr lang="fa-IR" sz="2400" dirty="0" err="1" smtClean="0">
                <a:cs typeface="B Mitra" panose="00000400000000000000" pitchFamily="2" charset="-78"/>
              </a:rPr>
              <a:t>کانون‌های</a:t>
            </a:r>
            <a:r>
              <a:rPr lang="fa-IR" sz="2400" dirty="0" smtClean="0">
                <a:cs typeface="B Mitra" panose="00000400000000000000" pitchFamily="2" charset="-78"/>
              </a:rPr>
              <a:t> فرهنگی مساجد.</a:t>
            </a:r>
          </a:p>
          <a:p>
            <a:r>
              <a:rPr lang="fa-IR" sz="2400" dirty="0" smtClean="0">
                <a:cs typeface="B Mitra" panose="00000400000000000000" pitchFamily="2" charset="-78"/>
              </a:rPr>
              <a:t>دوستان فرزند خود را که مقید به نماز و امور دینی هستند به منزل دعوت شود تا زمینه ارتباط آن ها بیشتر شود . </a:t>
            </a:r>
          </a:p>
          <a:p>
            <a:r>
              <a:rPr lang="fa-IR" sz="2400" dirty="0" smtClean="0">
                <a:cs typeface="B Mitra" panose="00000400000000000000" pitchFamily="2" charset="-78"/>
              </a:rPr>
              <a:t>ارتباط با </a:t>
            </a:r>
            <a:r>
              <a:rPr lang="fa-IR" sz="2400" dirty="0" err="1" smtClean="0">
                <a:cs typeface="B Mitra" panose="00000400000000000000" pitchFamily="2" charset="-78"/>
              </a:rPr>
              <a:t>خانواده‌های</a:t>
            </a:r>
            <a:r>
              <a:rPr lang="fa-IR" sz="2400" dirty="0" smtClean="0">
                <a:cs typeface="B Mitra" panose="00000400000000000000" pitchFamily="2" charset="-78"/>
              </a:rPr>
              <a:t> که مقید به امور دینی هستند و فرزندان هم سن و سال </a:t>
            </a:r>
            <a:r>
              <a:rPr lang="fa-IR" sz="2400" dirty="0" err="1" smtClean="0">
                <a:cs typeface="B Mitra" panose="00000400000000000000" pitchFamily="2" charset="-78"/>
              </a:rPr>
              <a:t>فرزندمان</a:t>
            </a:r>
            <a:r>
              <a:rPr lang="fa-IR" sz="2400" dirty="0" smtClean="0">
                <a:cs typeface="B Mitra" panose="00000400000000000000" pitchFamily="2" charset="-78"/>
              </a:rPr>
              <a:t> را دارند بیشتر کنیم.  </a:t>
            </a:r>
          </a:p>
          <a:p>
            <a:r>
              <a:rPr lang="fa-IR" sz="2400" dirty="0" smtClean="0">
                <a:cs typeface="B Mitra" panose="00000400000000000000" pitchFamily="2" charset="-78"/>
              </a:rPr>
              <a:t>ارتباط دادن نوجوان با امام جماعت مسجد .</a:t>
            </a:r>
          </a:p>
          <a:p>
            <a:r>
              <a:rPr lang="fa-IR" sz="2400" dirty="0" smtClean="0">
                <a:cs typeface="B Mitra" panose="00000400000000000000" pitchFamily="2" charset="-78"/>
              </a:rPr>
              <a:t>مسئولیت دادن به نوجوانان و جوانان در مسجد و </a:t>
            </a:r>
            <a:r>
              <a:rPr lang="fa-IR" sz="2400" dirty="0" err="1" smtClean="0">
                <a:cs typeface="B Mitra" panose="00000400000000000000" pitchFamily="2" charset="-78"/>
              </a:rPr>
              <a:t>هیأت‌های</a:t>
            </a:r>
            <a:r>
              <a:rPr lang="fa-IR" sz="2400" dirty="0" smtClean="0">
                <a:cs typeface="B Mitra" panose="00000400000000000000" pitchFamily="2" charset="-78"/>
              </a:rPr>
              <a:t> مذهبی .  </a:t>
            </a:r>
            <a:endParaRPr lang="fa-IR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74888">
            <a:off x="2574456" y="1872513"/>
            <a:ext cx="3501880" cy="233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9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شخصیت دادن به نوجوان و جوان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9426" y="2300748"/>
            <a:ext cx="6727723" cy="4351338"/>
          </a:xfrm>
        </p:spPr>
        <p:txBody>
          <a:bodyPr>
            <a:normAutofit/>
          </a:bodyPr>
          <a:lstStyle/>
          <a:p>
            <a:pPr algn="just"/>
            <a:r>
              <a:rPr lang="fa-IR" sz="2400" dirty="0" smtClean="0">
                <a:cs typeface="B Nazanin" panose="00000400000000000000" pitchFamily="2" charset="-78"/>
              </a:rPr>
              <a:t>وقتی نوجوان از طرف والدین و متولیان امر </a:t>
            </a:r>
            <a:r>
              <a:rPr lang="fa-IR" sz="2400" dirty="0" smtClean="0">
                <a:cs typeface="B Nazanin" panose="00000400000000000000" pitchFamily="2" charset="-78"/>
              </a:rPr>
              <a:t>تربیت، </a:t>
            </a:r>
            <a:r>
              <a:rPr lang="fa-IR" sz="2400" dirty="0" smtClean="0">
                <a:cs typeface="B Nazanin" panose="00000400000000000000" pitchFamily="2" charset="-78"/>
              </a:rPr>
              <a:t>شخصیتش </a:t>
            </a:r>
            <a:r>
              <a:rPr lang="fa-IR" sz="2400" dirty="0" err="1" smtClean="0">
                <a:cs typeface="B Nazanin" panose="00000400000000000000" pitchFamily="2" charset="-78"/>
              </a:rPr>
              <a:t>اکرام</a:t>
            </a:r>
            <a:r>
              <a:rPr lang="fa-IR" sz="2400" dirty="0" smtClean="0">
                <a:cs typeface="B Nazanin" panose="00000400000000000000" pitchFamily="2" charset="-78"/>
              </a:rPr>
              <a:t> شود او هم در عوض این </a:t>
            </a:r>
            <a:r>
              <a:rPr lang="fa-IR" sz="2400" dirty="0" err="1" smtClean="0">
                <a:cs typeface="B Nazanin" panose="00000400000000000000" pitchFamily="2" charset="-78"/>
              </a:rPr>
              <a:t>اکرام</a:t>
            </a:r>
            <a:r>
              <a:rPr lang="fa-IR" sz="2400" dirty="0" smtClean="0">
                <a:cs typeface="B Nazanin" panose="00000400000000000000" pitchFamily="2" charset="-78"/>
              </a:rPr>
              <a:t> به سخنان </a:t>
            </a:r>
            <a:r>
              <a:rPr lang="fa-IR" sz="2400" dirty="0" err="1" smtClean="0">
                <a:cs typeface="B Nazanin" panose="00000400000000000000" pitchFamily="2" charset="-78"/>
              </a:rPr>
              <a:t>آن‌ها</a:t>
            </a:r>
            <a:r>
              <a:rPr lang="fa-IR" sz="2400" dirty="0" smtClean="0">
                <a:cs typeface="B Nazanin" panose="00000400000000000000" pitchFamily="2" charset="-78"/>
              </a:rPr>
              <a:t> بها می دهد.( مثلا به سخنان نمازی </a:t>
            </a:r>
            <a:r>
              <a:rPr lang="fa-IR" sz="2400" dirty="0" err="1" smtClean="0">
                <a:cs typeface="B Nazanin" panose="00000400000000000000" pitchFamily="2" charset="-78"/>
              </a:rPr>
              <a:t>آن‌ها</a:t>
            </a:r>
            <a:r>
              <a:rPr lang="fa-IR" sz="2400" dirty="0" smtClean="0">
                <a:cs typeface="B Nazanin" panose="00000400000000000000" pitchFamily="2" charset="-78"/>
              </a:rPr>
              <a:t> بها می دهد )</a:t>
            </a:r>
          </a:p>
          <a:p>
            <a:pPr algn="just"/>
            <a:r>
              <a:rPr lang="fa-IR" sz="2400" dirty="0" err="1" smtClean="0">
                <a:cs typeface="B Nazanin" panose="00000400000000000000" pitchFamily="2" charset="-78"/>
              </a:rPr>
              <a:t>راه‌های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cs typeface="B Nazanin" panose="00000400000000000000" pitchFamily="2" charset="-78"/>
              </a:rPr>
              <a:t>اکرام</a:t>
            </a:r>
            <a:r>
              <a:rPr lang="fa-IR" sz="2400" dirty="0" smtClean="0">
                <a:cs typeface="B Nazanin" panose="00000400000000000000" pitchFamily="2" charset="-78"/>
              </a:rPr>
              <a:t> شخصیت: </a:t>
            </a:r>
          </a:p>
          <a:p>
            <a:pPr algn="just"/>
            <a:r>
              <a:rPr lang="fa-IR" sz="2400" dirty="0" smtClean="0">
                <a:cs typeface="B Nazanin" panose="00000400000000000000" pitchFamily="2" charset="-78"/>
              </a:rPr>
              <a:t>مشورت کردن با </a:t>
            </a:r>
            <a:r>
              <a:rPr lang="fa-IR" sz="2400" dirty="0" err="1" smtClean="0">
                <a:cs typeface="B Nazanin" panose="00000400000000000000" pitchFamily="2" charset="-78"/>
              </a:rPr>
              <a:t>آن‌ها</a:t>
            </a:r>
            <a:r>
              <a:rPr lang="fa-IR" sz="2400" dirty="0" smtClean="0">
                <a:cs typeface="B Nazanin" panose="00000400000000000000" pitchFamily="2" charset="-78"/>
              </a:rPr>
              <a:t> / تماس تلفنی و </a:t>
            </a:r>
            <a:r>
              <a:rPr lang="fa-IR" sz="2400" dirty="0" err="1" smtClean="0">
                <a:cs typeface="B Nazanin" panose="00000400000000000000" pitchFamily="2" charset="-78"/>
              </a:rPr>
              <a:t>پیامک</a:t>
            </a:r>
            <a:r>
              <a:rPr lang="fa-IR" sz="2400" dirty="0" smtClean="0">
                <a:cs typeface="B Nazanin" panose="00000400000000000000" pitchFamily="2" charset="-78"/>
              </a:rPr>
              <a:t> زدن / </a:t>
            </a:r>
            <a:r>
              <a:rPr lang="fa-IR" sz="2400" dirty="0" err="1" smtClean="0">
                <a:cs typeface="B Nazanin" panose="00000400000000000000" pitchFamily="2" charset="-78"/>
              </a:rPr>
              <a:t>گفتکو</a:t>
            </a:r>
            <a:r>
              <a:rPr lang="fa-IR" sz="2400" dirty="0" smtClean="0">
                <a:cs typeface="B Nazanin" panose="00000400000000000000" pitchFamily="2" charset="-78"/>
              </a:rPr>
              <a:t> با </a:t>
            </a:r>
            <a:r>
              <a:rPr lang="fa-IR" sz="2400" dirty="0" err="1" smtClean="0">
                <a:cs typeface="B Nazanin" panose="00000400000000000000" pitchFamily="2" charset="-78"/>
              </a:rPr>
              <a:t>آن‌ها</a:t>
            </a:r>
            <a:r>
              <a:rPr lang="fa-IR" sz="2400" dirty="0" smtClean="0">
                <a:cs typeface="B Nazanin" panose="00000400000000000000" pitchFamily="2" charset="-78"/>
              </a:rPr>
              <a:t> / اختصاص زمان/</a:t>
            </a:r>
          </a:p>
          <a:p>
            <a:pPr marL="0" indent="0" algn="just">
              <a:buNone/>
            </a:pPr>
            <a:r>
              <a:rPr lang="fa-IR" sz="2400" dirty="0" smtClean="0">
                <a:cs typeface="B Nazanin" panose="00000400000000000000" pitchFamily="2" charset="-78"/>
              </a:rPr>
              <a:t>شرکت دادن در کارها / با احترام صدا زدن / دست دادن و بوسیدن / برخاستن جلوی پای‌ آن ها و ...</a:t>
            </a:r>
            <a:endParaRPr lang="fa-IR" sz="24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22262">
            <a:off x="7967844" y="1433203"/>
            <a:ext cx="3846396" cy="2048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144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یل 1"/>
          <p:cNvSpPr/>
          <p:nvPr/>
        </p:nvSpPr>
        <p:spPr>
          <a:xfrm>
            <a:off x="-545691" y="918105"/>
            <a:ext cx="751158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fa-IR" sz="2800" b="1" dirty="0" smtClean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در دنیا :</a:t>
            </a:r>
            <a:endParaRPr lang="fa-IR" sz="2800" b="1" dirty="0">
              <a:ln w="13462">
                <a:solidFill>
                  <a:srgbClr val="002060"/>
                </a:solidFill>
                <a:prstDash val="solid"/>
              </a:ln>
              <a:effectLst>
                <a:glow rad="228600">
                  <a:srgbClr val="F14124">
                    <a:satMod val="175000"/>
                    <a:alpha val="40000"/>
                  </a:srgbClr>
                </a:glow>
                <a:outerShdw dist="38100" dir="2700000" algn="bl" rotWithShape="0">
                  <a:srgbClr val="FF8021"/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lvl="0">
              <a:lnSpc>
                <a:spcPct val="200000"/>
              </a:lnSpc>
            </a:pPr>
            <a:r>
              <a:rPr lang="fa-IR" sz="28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1)خداوند خیر و برکت را از زندگی و روزی او </a:t>
            </a:r>
            <a:r>
              <a:rPr lang="fa-IR" sz="2800" b="1" dirty="0" err="1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برمی</a:t>
            </a:r>
            <a:r>
              <a:rPr lang="fa-IR" sz="28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دارد.</a:t>
            </a:r>
          </a:p>
          <a:p>
            <a:pPr lvl="0">
              <a:lnSpc>
                <a:spcPct val="200000"/>
              </a:lnSpc>
            </a:pPr>
            <a:r>
              <a:rPr lang="fa-IR" sz="28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2)نشانه ی صالحان را از چهره ی </a:t>
            </a:r>
            <a:r>
              <a:rPr lang="fa-IR" sz="2800" b="1" dirty="0" smtClean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او محو </a:t>
            </a:r>
            <a:r>
              <a:rPr lang="fa-IR" sz="28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می کند.</a:t>
            </a:r>
          </a:p>
          <a:p>
            <a:pPr lvl="0">
              <a:lnSpc>
                <a:spcPct val="200000"/>
              </a:lnSpc>
            </a:pPr>
            <a:r>
              <a:rPr lang="fa-IR" sz="28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3)</a:t>
            </a:r>
            <a:r>
              <a:rPr lang="fa-IR" sz="2800" b="1" dirty="0" err="1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دربرابر</a:t>
            </a:r>
            <a:r>
              <a:rPr lang="fa-IR" sz="28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اعمالی که انجام داده پاداش داده </a:t>
            </a:r>
            <a:r>
              <a:rPr lang="fa-IR" sz="2800" b="1" dirty="0" err="1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نمی</a:t>
            </a:r>
            <a:r>
              <a:rPr lang="fa-IR" sz="28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شود.</a:t>
            </a:r>
          </a:p>
          <a:p>
            <a:pPr lvl="0">
              <a:lnSpc>
                <a:spcPct val="200000"/>
              </a:lnSpc>
            </a:pPr>
            <a:r>
              <a:rPr lang="fa-IR" sz="28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4)دعای او به سوی آسمان </a:t>
            </a:r>
            <a:r>
              <a:rPr lang="fa-IR" sz="2800" b="1" dirty="0" err="1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نمی</a:t>
            </a:r>
            <a:r>
              <a:rPr lang="fa-IR" sz="28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رود </a:t>
            </a:r>
            <a:r>
              <a:rPr lang="fa-IR" sz="2800" b="1" dirty="0" smtClean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و مستجاب </a:t>
            </a:r>
            <a:r>
              <a:rPr lang="fa-IR" sz="2800" b="1" dirty="0" err="1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نمی</a:t>
            </a:r>
            <a:r>
              <a:rPr lang="fa-IR" sz="28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شود.</a:t>
            </a:r>
          </a:p>
          <a:p>
            <a:pPr lvl="0">
              <a:lnSpc>
                <a:spcPct val="200000"/>
              </a:lnSpc>
            </a:pPr>
            <a:r>
              <a:rPr lang="fa-IR" sz="28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5)هیچ بهره ای در دعای بندگان شایسته ی خداوند نداشته و </a:t>
            </a:r>
            <a:r>
              <a:rPr lang="fa-IR" sz="2800" b="1" dirty="0" smtClean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مشمول آنها نخواهد شد  </a:t>
            </a:r>
            <a:r>
              <a:rPr lang="fa-IR" sz="28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.</a:t>
            </a:r>
            <a:endParaRPr lang="fa-IR" sz="2800" b="1" dirty="0" smtClean="0">
              <a:ln w="13462">
                <a:solidFill>
                  <a:srgbClr val="002060"/>
                </a:solidFill>
                <a:prstDash val="solid"/>
              </a:ln>
              <a:effectLst>
                <a:glow rad="228600">
                  <a:srgbClr val="F14124">
                    <a:satMod val="175000"/>
                    <a:alpha val="40000"/>
                  </a:srgbClr>
                </a:glow>
                <a:outerShdw dist="38100" dir="2700000" algn="bl" rotWithShape="0">
                  <a:srgbClr val="FF8021"/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lvl="0">
              <a:lnSpc>
                <a:spcPct val="200000"/>
              </a:lnSpc>
            </a:pPr>
            <a:endParaRPr lang="fa-IR" sz="2800" b="1" dirty="0">
              <a:ln w="13462">
                <a:solidFill>
                  <a:srgbClr val="002060"/>
                </a:solidFill>
                <a:prstDash val="solid"/>
              </a:ln>
              <a:effectLst>
                <a:glow rad="228600">
                  <a:srgbClr val="F14124">
                    <a:satMod val="175000"/>
                    <a:alpha val="40000"/>
                  </a:srgbClr>
                </a:glow>
                <a:outerShdw dist="38100" dir="2700000" algn="bl" rotWithShape="0">
                  <a:srgbClr val="FF8021"/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3" name="تصوی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717" y="2395775"/>
            <a:ext cx="4491903" cy="3169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7408347" y="541080"/>
            <a:ext cx="4580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5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معرفت افزایی نسبت به نماز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58781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یل 2"/>
          <p:cNvSpPr/>
          <p:nvPr/>
        </p:nvSpPr>
        <p:spPr>
          <a:xfrm>
            <a:off x="996859" y="1909680"/>
            <a:ext cx="44204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fa-IR" sz="3600" b="1" dirty="0" smtClean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1)</a:t>
            </a:r>
            <a:r>
              <a:rPr lang="fa-IR" sz="3600" b="1" dirty="0" err="1" smtClean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باحالت</a:t>
            </a:r>
            <a:r>
              <a:rPr lang="fa-IR" sz="3600" b="1" dirty="0" smtClean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خواری جان می دهد.</a:t>
            </a:r>
          </a:p>
          <a:p>
            <a:pPr lvl="0">
              <a:lnSpc>
                <a:spcPct val="200000"/>
              </a:lnSpc>
            </a:pPr>
            <a:r>
              <a:rPr lang="fa-IR" sz="3600" b="1" dirty="0" smtClean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2)</a:t>
            </a:r>
            <a:r>
              <a:rPr lang="fa-IR" sz="3600" b="1" dirty="0" err="1" smtClean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باحالت</a:t>
            </a:r>
            <a:r>
              <a:rPr lang="fa-IR" sz="3600" b="1" dirty="0" smtClean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36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تشنگی جان می دهد.</a:t>
            </a:r>
          </a:p>
          <a:p>
            <a:pPr lvl="0">
              <a:lnSpc>
                <a:spcPct val="200000"/>
              </a:lnSpc>
            </a:pPr>
            <a:r>
              <a:rPr lang="fa-IR" sz="36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3)</a:t>
            </a:r>
            <a:r>
              <a:rPr lang="fa-IR" sz="3600" b="1" dirty="0" err="1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باحالت</a:t>
            </a:r>
            <a:r>
              <a:rPr lang="fa-IR" sz="36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گرسنگی جان می دهد. </a:t>
            </a:r>
          </a:p>
          <a:p>
            <a:pPr lvl="0">
              <a:lnSpc>
                <a:spcPct val="150000"/>
              </a:lnSpc>
            </a:pPr>
            <a:endParaRPr lang="fa-IR" sz="3600" b="1" dirty="0">
              <a:ln w="13462">
                <a:solidFill>
                  <a:srgbClr val="002060"/>
                </a:solidFill>
                <a:prstDash val="solid"/>
              </a:ln>
              <a:effectLst>
                <a:glow rad="228600">
                  <a:srgbClr val="F14124">
                    <a:satMod val="175000"/>
                    <a:alpha val="40000"/>
                  </a:srgbClr>
                </a:glow>
                <a:outerShdw dist="38100" dir="2700000" algn="bl" rotWithShape="0">
                  <a:srgbClr val="FF8021"/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grpSp>
        <p:nvGrpSpPr>
          <p:cNvPr id="4" name="گروه 3"/>
          <p:cNvGrpSpPr/>
          <p:nvPr/>
        </p:nvGrpSpPr>
        <p:grpSpPr>
          <a:xfrm>
            <a:off x="6794169" y="2119600"/>
            <a:ext cx="4614864" cy="3758225"/>
            <a:chOff x="2458457" y="2192661"/>
            <a:chExt cx="6506031" cy="4548707"/>
          </a:xfrm>
          <a:scene3d>
            <a:camera prst="orthographicFront"/>
            <a:lightRig rig="threePt" dir="t"/>
          </a:scene3d>
        </p:grpSpPr>
        <p:pic>
          <p:nvPicPr>
            <p:cNvPr id="5" name="Picture 3" descr="E:\ax\pictureرضوانی\عکس چرا اشک\مجلس ختم\zl3r33l4zx3tolmnxs2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8457" y="2192661"/>
              <a:ext cx="6506031" cy="45487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852936"/>
              <a:ext cx="4923168" cy="32013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p3d contourW="12700">
              <a:bevelT w="25400" h="19050"/>
              <a:contourClr>
                <a:srgbClr val="969696"/>
              </a:contourClr>
            </a:sp3d>
            <a:extLst/>
          </p:spPr>
        </p:pic>
      </p:grpSp>
      <p:sp>
        <p:nvSpPr>
          <p:cNvPr id="7" name="مستطیل 6"/>
          <p:cNvSpPr/>
          <p:nvPr/>
        </p:nvSpPr>
        <p:spPr>
          <a:xfrm>
            <a:off x="8775001" y="316950"/>
            <a:ext cx="1851789" cy="1234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fa-IR" sz="5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هنگام </a:t>
            </a:r>
            <a:r>
              <a:rPr lang="fa-IR" sz="5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مرگ</a:t>
            </a:r>
            <a:endParaRPr lang="fa-IR" sz="5400" b="1" dirty="0">
              <a:ln w="13462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glow rad="228600">
                  <a:srgbClr val="F14124">
                    <a:satMod val="175000"/>
                    <a:alpha val="40000"/>
                  </a:srgbClr>
                </a:glow>
                <a:outerShdw dist="38100" dir="2700000" algn="bl" rotWithShape="0">
                  <a:srgbClr val="FF8021"/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50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 هدف گذاری شیطان و غرب بر خانواده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781" y="2684721"/>
            <a:ext cx="7342271" cy="2918279"/>
          </a:xfrm>
        </p:spPr>
        <p:txBody>
          <a:bodyPr>
            <a:normAutofit lnSpcReduction="10000"/>
          </a:bodyPr>
          <a:lstStyle/>
          <a:p>
            <a:endParaRPr lang="fa-IR" dirty="0">
              <a:cs typeface="B Nazanin" panose="00000400000000000000" pitchFamily="2" charset="-78"/>
            </a:endParaRPr>
          </a:p>
          <a:p>
            <a:r>
              <a:rPr lang="fa-IR" dirty="0" err="1">
                <a:solidFill>
                  <a:srgbClr val="FF0000"/>
                </a:solidFill>
                <a:cs typeface="B Nazanin" panose="00000400000000000000" pitchFamily="2" charset="-78"/>
              </a:rPr>
              <a:t>حديثي</a:t>
            </a:r>
            <a:r>
              <a:rPr lang="fa-IR" dirty="0">
                <a:cs typeface="B Nazanin" panose="00000400000000000000" pitchFamily="2" charset="-78"/>
              </a:rPr>
              <a:t> که </a:t>
            </a:r>
            <a:r>
              <a:rPr lang="fa-IR" dirty="0" err="1">
                <a:cs typeface="B Nazanin" panose="00000400000000000000" pitchFamily="2" charset="-78"/>
              </a:rPr>
              <a:t>شيخ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مرتضي</a:t>
            </a:r>
            <a:r>
              <a:rPr lang="fa-IR" dirty="0">
                <a:cs typeface="B Nazanin" panose="00000400000000000000" pitchFamily="2" charset="-78"/>
              </a:rPr>
              <a:t> زاهد را </a:t>
            </a:r>
            <a:r>
              <a:rPr lang="fa-IR" dirty="0" err="1">
                <a:cs typeface="B Nazanin" panose="00000400000000000000" pitchFamily="2" charset="-78"/>
              </a:rPr>
              <a:t>پريشان</a:t>
            </a:r>
            <a:r>
              <a:rPr lang="fa-IR" dirty="0">
                <a:cs typeface="B Nazanin" panose="00000400000000000000" pitchFamily="2" charset="-78"/>
              </a:rPr>
              <a:t> کرد</a:t>
            </a:r>
            <a:r>
              <a:rPr lang="fa-IR" dirty="0" smtClean="0">
                <a:cs typeface="B Nazanin" panose="00000400000000000000" pitchFamily="2" charset="-78"/>
              </a:rPr>
              <a:t>!</a:t>
            </a:r>
          </a:p>
          <a:p>
            <a:r>
              <a:rPr lang="fa-IR" dirty="0" smtClean="0">
                <a:solidFill>
                  <a:srgbClr val="FF0000"/>
                </a:solidFill>
                <a:cs typeface="B Nazanin" panose="00000400000000000000" pitchFamily="2" charset="-78"/>
              </a:rPr>
              <a:t>شیطان</a:t>
            </a:r>
            <a:r>
              <a:rPr lang="fa-IR" dirty="0" smtClean="0">
                <a:cs typeface="B Nazanin" panose="00000400000000000000" pitchFamily="2" charset="-78"/>
              </a:rPr>
              <a:t> هم مانند انسان اهل پیشرفت هست و شیطان امروز با شیطان 50 سال قبل بسیار فرق می کند. </a:t>
            </a:r>
          </a:p>
          <a:p>
            <a:r>
              <a:rPr lang="fa-IR" dirty="0" smtClean="0">
                <a:cs typeface="B Nazanin" panose="00000400000000000000" pitchFamily="2" charset="-78"/>
              </a:rPr>
              <a:t>در آخر </a:t>
            </a:r>
            <a:r>
              <a:rPr lang="fa-IR" dirty="0" err="1" smtClean="0">
                <a:cs typeface="B Nazanin" panose="00000400000000000000" pitchFamily="2" charset="-78"/>
              </a:rPr>
              <a:t>الزمان</a:t>
            </a:r>
            <a:r>
              <a:rPr lang="fa-IR" sz="40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 شیطان </a:t>
            </a:r>
            <a:r>
              <a:rPr lang="fa-IR" dirty="0" smtClean="0">
                <a:cs typeface="B Nazanin" panose="00000400000000000000" pitchFamily="2" charset="-78"/>
              </a:rPr>
              <a:t>بسیار روی خانواده سرمایه گذاری می کند.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615" y="1913908"/>
            <a:ext cx="2308946" cy="37041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6562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یل 1"/>
          <p:cNvSpPr/>
          <p:nvPr/>
        </p:nvSpPr>
        <p:spPr>
          <a:xfrm>
            <a:off x="0" y="0"/>
            <a:ext cx="81295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fa-IR" sz="32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1) </a:t>
            </a:r>
            <a:r>
              <a:rPr lang="fa-IR" sz="32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فرشته ای را بر </a:t>
            </a:r>
            <a:r>
              <a:rPr lang="fa-IR" sz="32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ا گمارده می شود </a:t>
            </a:r>
            <a:r>
              <a:rPr lang="fa-IR" sz="32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که او را نگران و پریشان نماید </a:t>
            </a:r>
            <a:r>
              <a:rPr lang="fa-IR" sz="32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واز</a:t>
            </a:r>
            <a:r>
              <a:rPr lang="fa-IR" sz="32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جایش بر کند.</a:t>
            </a:r>
          </a:p>
          <a:p>
            <a:pPr lvl="0">
              <a:lnSpc>
                <a:spcPct val="200000"/>
              </a:lnSpc>
            </a:pPr>
            <a:endParaRPr lang="fa-IR" sz="3200" b="1" dirty="0">
              <a:ln w="13462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F14124">
                    <a:satMod val="175000"/>
                    <a:alpha val="40000"/>
                  </a:srgbClr>
                </a:glow>
                <a:outerShdw dist="38100" dir="2700000" algn="bl" rotWithShape="0">
                  <a:srgbClr val="FF8021"/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4" name="تصوی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66" y="3391664"/>
            <a:ext cx="4100513" cy="2604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تصویر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584" y="1084806"/>
            <a:ext cx="4733281" cy="2769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مستطیل 2"/>
          <p:cNvSpPr/>
          <p:nvPr/>
        </p:nvSpPr>
        <p:spPr>
          <a:xfrm>
            <a:off x="1663301" y="1412232"/>
            <a:ext cx="111280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fa-IR" sz="48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در قبر:</a:t>
            </a:r>
          </a:p>
        </p:txBody>
      </p:sp>
      <p:sp>
        <p:nvSpPr>
          <p:cNvPr id="6" name="مستطیل 5"/>
          <p:cNvSpPr/>
          <p:nvPr/>
        </p:nvSpPr>
        <p:spPr>
          <a:xfrm>
            <a:off x="-1248711" y="4181705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200000"/>
              </a:lnSpc>
            </a:pPr>
            <a:r>
              <a:rPr lang="fa-IR" sz="32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2)تنگی </a:t>
            </a:r>
            <a:r>
              <a:rPr lang="fa-IR" sz="32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گور</a:t>
            </a:r>
          </a:p>
          <a:p>
            <a:pPr lvl="0">
              <a:lnSpc>
                <a:spcPct val="200000"/>
              </a:lnSpc>
            </a:pPr>
            <a:r>
              <a:rPr lang="fa-IR" sz="32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3)تاریکی قبر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4036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یل 2"/>
          <p:cNvSpPr/>
          <p:nvPr/>
        </p:nvSpPr>
        <p:spPr>
          <a:xfrm>
            <a:off x="3957144" y="0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200000"/>
              </a:lnSpc>
            </a:pPr>
            <a:r>
              <a:rPr lang="fa-IR" sz="48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در قیامت:</a:t>
            </a:r>
          </a:p>
          <a:p>
            <a:pPr lvl="0">
              <a:lnSpc>
                <a:spcPct val="200000"/>
              </a:lnSpc>
            </a:pPr>
            <a:r>
              <a:rPr lang="fa-IR" sz="2400" b="1" dirty="0" smtClean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Trebuchet MS"/>
                <a:cs typeface="B Zar" panose="00000400000000000000" pitchFamily="2" charset="-78"/>
              </a:rPr>
              <a:t>1) </a:t>
            </a:r>
            <a:r>
              <a:rPr lang="fa-IR" sz="24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Trebuchet MS"/>
                <a:cs typeface="B Zar" panose="00000400000000000000" pitchFamily="2" charset="-78"/>
              </a:rPr>
              <a:t>فرشته ای </a:t>
            </a:r>
            <a:r>
              <a:rPr lang="fa-IR" sz="2400" b="1" dirty="0" smtClean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Trebuchet MS"/>
                <a:cs typeface="B Zar" panose="00000400000000000000" pitchFamily="2" charset="-78"/>
              </a:rPr>
              <a:t>در قیامت او را به زمین می کشد </a:t>
            </a:r>
            <a:r>
              <a:rPr lang="fa-IR" sz="2400" b="1" dirty="0" err="1" smtClean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Trebuchet MS"/>
                <a:cs typeface="B Zar" panose="00000400000000000000" pitchFamily="2" charset="-78"/>
              </a:rPr>
              <a:t>ومردم</a:t>
            </a:r>
            <a:r>
              <a:rPr lang="fa-IR" sz="2400" b="1" dirty="0" smtClean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Trebuchet MS"/>
                <a:cs typeface="B Zar" panose="00000400000000000000" pitchFamily="2" charset="-78"/>
              </a:rPr>
              <a:t> به او نگاه می کنند . </a:t>
            </a:r>
            <a:endParaRPr lang="fa-IR" sz="2400" b="1" dirty="0">
              <a:ln w="13462">
                <a:solidFill>
                  <a:srgbClr val="002060"/>
                </a:solidFill>
                <a:prstDash val="solid"/>
              </a:ln>
              <a:effectLst>
                <a:glow rad="228600">
                  <a:srgbClr val="F14124">
                    <a:satMod val="175000"/>
                    <a:alpha val="40000"/>
                  </a:srgbClr>
                </a:glow>
                <a:outerShdw dist="38100" dir="2700000" algn="bl" rotWithShape="0">
                  <a:srgbClr val="FF8021"/>
                </a:outerShdw>
              </a:effectLst>
              <a:latin typeface="Trebuchet MS"/>
              <a:cs typeface="B Zar" panose="00000400000000000000" pitchFamily="2" charset="-78"/>
            </a:endParaRPr>
          </a:p>
          <a:p>
            <a:pPr lvl="0">
              <a:lnSpc>
                <a:spcPct val="200000"/>
              </a:lnSpc>
            </a:pPr>
            <a:r>
              <a:rPr lang="fa-IR" sz="24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Trebuchet MS"/>
                <a:cs typeface="B Zar" panose="00000400000000000000" pitchFamily="2" charset="-78"/>
              </a:rPr>
              <a:t>2)سخت از او حساب می </a:t>
            </a:r>
            <a:r>
              <a:rPr lang="fa-IR" sz="2400" b="1" dirty="0" smtClean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Trebuchet MS"/>
                <a:cs typeface="B Zar" panose="00000400000000000000" pitchFamily="2" charset="-78"/>
              </a:rPr>
              <a:t>کشند.</a:t>
            </a:r>
            <a:endParaRPr lang="fa-IR" sz="2400" b="1" dirty="0">
              <a:ln w="13462">
                <a:solidFill>
                  <a:srgbClr val="002060"/>
                </a:solidFill>
                <a:prstDash val="solid"/>
              </a:ln>
              <a:effectLst>
                <a:glow rad="228600">
                  <a:srgbClr val="F14124">
                    <a:satMod val="175000"/>
                    <a:alpha val="40000"/>
                  </a:srgbClr>
                </a:glow>
                <a:outerShdw dist="38100" dir="2700000" algn="bl" rotWithShape="0">
                  <a:srgbClr val="FF8021"/>
                </a:outerShdw>
              </a:effectLst>
              <a:latin typeface="Trebuchet MS"/>
              <a:cs typeface="B Zar" panose="00000400000000000000" pitchFamily="2" charset="-78"/>
            </a:endParaRPr>
          </a:p>
          <a:p>
            <a:pPr lvl="0">
              <a:lnSpc>
                <a:spcPct val="200000"/>
              </a:lnSpc>
            </a:pPr>
            <a:r>
              <a:rPr lang="fa-IR" sz="24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Trebuchet MS"/>
                <a:cs typeface="B Zar" panose="00000400000000000000" pitchFamily="2" charset="-78"/>
              </a:rPr>
              <a:t>3)هرگز نظر رحمت به او ننموده از بدی </a:t>
            </a:r>
            <a:r>
              <a:rPr lang="fa-IR" sz="2400" b="1" dirty="0" err="1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Trebuchet MS"/>
                <a:cs typeface="B Zar" panose="00000400000000000000" pitchFamily="2" charset="-78"/>
              </a:rPr>
              <a:t>هایش</a:t>
            </a:r>
            <a:r>
              <a:rPr lang="fa-IR" sz="24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Trebuchet MS"/>
                <a:cs typeface="B Zar" panose="00000400000000000000" pitchFamily="2" charset="-78"/>
              </a:rPr>
              <a:t> پاک </a:t>
            </a:r>
            <a:r>
              <a:rPr lang="fa-IR" sz="2400" b="1" dirty="0" err="1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Trebuchet MS"/>
                <a:cs typeface="B Zar" panose="00000400000000000000" pitchFamily="2" charset="-78"/>
              </a:rPr>
              <a:t>نمی</a:t>
            </a:r>
            <a:r>
              <a:rPr lang="fa-IR" sz="24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Trebuchet MS"/>
                <a:cs typeface="B Zar" panose="00000400000000000000" pitchFamily="2" charset="-78"/>
              </a:rPr>
              <a:t> گرداند و برای </a:t>
            </a:r>
            <a:r>
              <a:rPr lang="fa-IR" sz="2400" b="1" dirty="0" smtClean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Trebuchet MS"/>
                <a:cs typeface="B Zar" panose="00000400000000000000" pitchFamily="2" charset="-78"/>
              </a:rPr>
              <a:t>او </a:t>
            </a:r>
            <a:r>
              <a:rPr lang="fa-IR" sz="2400" b="1" dirty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Trebuchet MS"/>
                <a:cs typeface="B Zar" panose="00000400000000000000" pitchFamily="2" charset="-78"/>
              </a:rPr>
              <a:t>عذاب </a:t>
            </a:r>
            <a:r>
              <a:rPr lang="fa-IR" sz="2400" b="1" dirty="0" smtClean="0">
                <a:ln w="13462">
                  <a:solidFill>
                    <a:srgbClr val="002060"/>
                  </a:solidFill>
                  <a:prstDash val="solid"/>
                </a:ln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Trebuchet MS"/>
                <a:cs typeface="B Zar" panose="00000400000000000000" pitchFamily="2" charset="-78"/>
              </a:rPr>
              <a:t>دردناک است .</a:t>
            </a:r>
            <a:endParaRPr lang="fa-IR" sz="2400" b="1" dirty="0">
              <a:ln w="13462">
                <a:solidFill>
                  <a:srgbClr val="002060"/>
                </a:solidFill>
                <a:prstDash val="solid"/>
              </a:ln>
              <a:effectLst>
                <a:glow rad="228600">
                  <a:srgbClr val="F14124">
                    <a:satMod val="175000"/>
                    <a:alpha val="40000"/>
                  </a:srgbClr>
                </a:glow>
                <a:outerShdw dist="38100" dir="2700000" algn="bl" rotWithShape="0">
                  <a:srgbClr val="FF8021"/>
                </a:outerShdw>
              </a:effectLst>
              <a:latin typeface="Trebuchet MS"/>
              <a:cs typeface="B Zar" panose="00000400000000000000" pitchFamily="2" charset="-78"/>
            </a:endParaRPr>
          </a:p>
        </p:txBody>
      </p:sp>
      <p:pic>
        <p:nvPicPr>
          <p:cNvPr id="2" name="تصوی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65" y="779687"/>
            <a:ext cx="3615679" cy="4676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1409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>
          <a:xfrm>
            <a:off x="5263829" y="550154"/>
            <a:ext cx="7315200" cy="1143000"/>
          </a:xfrm>
          <a:noFill/>
        </p:spPr>
        <p:txBody>
          <a:bodyPr anchorCtr="1">
            <a:noAutofit/>
          </a:bodyPr>
          <a:lstStyle/>
          <a:p>
            <a:r>
              <a:rPr lang="fa-IR" sz="48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معرفت افزایی نسبت به نماز</a:t>
            </a:r>
            <a:endParaRPr lang="en-US" sz="4800" b="1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628740" name="Picture 4" descr="BD21427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1341438"/>
            <a:ext cx="571500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61" y="492126"/>
            <a:ext cx="3996813" cy="2073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002890" y="2833534"/>
            <a:ext cx="10700197" cy="4092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a-IR" sz="28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اگر </a:t>
            </a:r>
            <a:r>
              <a:rPr lang="fa-IR" sz="280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نماز‌گزار</a:t>
            </a:r>
            <a:r>
              <a:rPr lang="fa-IR" sz="28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 می دانست با چه کسی مناجات می کند هرگز بر </a:t>
            </a:r>
            <a:r>
              <a:rPr lang="fa-IR" sz="280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نمی‌خاست</a:t>
            </a:r>
            <a:r>
              <a:rPr lang="fa-IR" sz="28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28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امام </a:t>
            </a:r>
            <a:r>
              <a:rPr lang="fa-IR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صادق علیه </a:t>
            </a:r>
            <a:r>
              <a:rPr lang="fa-IR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السلام</a:t>
            </a:r>
            <a:r>
              <a:rPr lang="fa-IR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:‏ </a:t>
            </a:r>
            <a:r>
              <a:rPr lang="fa-IR" sz="28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یک نماز= هزار حج و هزار عمره </a:t>
            </a:r>
            <a:r>
              <a:rPr lang="fa-IR" sz="280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قبول  شده است.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280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بخشش </a:t>
            </a:r>
            <a:r>
              <a:rPr lang="fa-IR" sz="280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گناهان: </a:t>
            </a:r>
            <a:r>
              <a:rPr lang="fa-IR" sz="2800" dirty="0" err="1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گناهانش</a:t>
            </a:r>
            <a:r>
              <a:rPr lang="fa-IR" sz="280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 مثل برگ ریزان پاییزی فرو می ریزد.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28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خاموش کردن آتش گناهان: </a:t>
            </a:r>
            <a:r>
              <a:rPr lang="fa-IR" sz="280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fa-IR" sz="280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ب</a:t>
            </a:r>
            <a:r>
              <a:rPr lang="fa-IR" sz="2800" dirty="0" err="1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رخیزید</a:t>
            </a:r>
            <a:r>
              <a:rPr lang="fa-IR" sz="280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fa-IR" sz="28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و آتشی را </a:t>
            </a:r>
            <a:r>
              <a:rPr lang="fa-IR" sz="280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که </a:t>
            </a:r>
            <a:r>
              <a:rPr lang="fa-IR" sz="2800" dirty="0" err="1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افروخته‌اید</a:t>
            </a:r>
            <a:r>
              <a:rPr lang="fa-IR" sz="2800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 خاموش کنید.                                                                     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fa-IR" sz="28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fa-IR" sz="2800" dirty="0" smtClean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fa-IR" sz="2800" dirty="0" smtClean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280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081" y="4879735"/>
            <a:ext cx="4058919" cy="367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2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فیلم نماز آیت الله بهج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2258" y="1150374"/>
            <a:ext cx="8067368" cy="53782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0968" y="339249"/>
            <a:ext cx="9409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 kern="0" cap="all" dirty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مردان خدا پرده پندار </a:t>
            </a:r>
            <a:r>
              <a:rPr lang="fa-IR" sz="3200" b="1" kern="0" cap="all" dirty="0" err="1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دريدند</a:t>
            </a:r>
            <a:r>
              <a:rPr lang="fa-IR" sz="3200" b="1" kern="0" cap="all" dirty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. </a:t>
            </a:r>
            <a:r>
              <a:rPr lang="fa-IR" sz="3200" b="1" kern="0" cap="all" dirty="0" err="1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يعني</a:t>
            </a:r>
            <a:r>
              <a:rPr lang="fa-IR" sz="3200" b="1" kern="0" cap="all" dirty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 همه جا </a:t>
            </a:r>
            <a:r>
              <a:rPr lang="fa-IR" sz="3200" b="1" kern="0" cap="all" dirty="0" err="1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غير</a:t>
            </a:r>
            <a:r>
              <a:rPr lang="fa-IR" sz="3200" b="1" kern="0" cap="all" dirty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 خدا </a:t>
            </a:r>
            <a:r>
              <a:rPr lang="fa-IR" sz="3200" b="1" kern="0" cap="all" dirty="0" err="1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يار</a:t>
            </a:r>
            <a:r>
              <a:rPr lang="fa-IR" sz="3200" b="1" kern="0" cap="all" dirty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 </a:t>
            </a:r>
            <a:r>
              <a:rPr lang="fa-IR" sz="3200" b="1" kern="0" cap="all" dirty="0" err="1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نديدند</a:t>
            </a:r>
            <a:r>
              <a:rPr lang="fa-IR" sz="3200" b="1" kern="0" cap="all" dirty="0">
                <a:ln w="19050" cmpd="sng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.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4693685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873" y="1030562"/>
            <a:ext cx="4497373" cy="2992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4961406" y="1030562"/>
            <a:ext cx="688007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a-IR" sz="40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نکته پایانی </a:t>
            </a:r>
            <a:r>
              <a:rPr lang="fa-IR" sz="4000" b="1" dirty="0" smtClean="0">
                <a:ln w="9525">
                  <a:solidFill>
                    <a:srgbClr val="FF0000"/>
                  </a:solidFill>
                  <a:prstDash val="solid"/>
                </a:ln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: مهم این است که تلاش کنیم</a:t>
            </a:r>
            <a:r>
              <a:rPr lang="fa-IR" sz="4000" b="1" dirty="0">
                <a:ln w="9525">
                  <a:solidFill>
                    <a:srgbClr val="FF0000"/>
                  </a:solidFill>
                  <a:prstDash val="solid"/>
                </a:ln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آنچه را یاد گرفتیم</a:t>
            </a:r>
            <a:r>
              <a:rPr lang="fa-IR" sz="4000" b="1" dirty="0" smtClean="0">
                <a:ln w="9525">
                  <a:solidFill>
                    <a:srgbClr val="FF0000"/>
                  </a:solidFill>
                  <a:prstDash val="solid"/>
                </a:ln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  عملیاتی و کاربردی در </a:t>
            </a:r>
            <a:r>
              <a:rPr lang="fa-IR" sz="4000" b="1" dirty="0" err="1" smtClean="0">
                <a:ln w="9525">
                  <a:solidFill>
                    <a:srgbClr val="FF0000"/>
                  </a:solidFill>
                  <a:prstDash val="solid"/>
                </a:ln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زندگی‌ها</a:t>
            </a:r>
            <a:r>
              <a:rPr lang="fa-IR" sz="4000" b="1" dirty="0" smtClean="0">
                <a:ln w="9525">
                  <a:solidFill>
                    <a:srgbClr val="FF0000"/>
                  </a:solidFill>
                  <a:prstDash val="solid"/>
                </a:ln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پیاده کنیم ،</a:t>
            </a:r>
            <a:r>
              <a:rPr lang="fa-IR" sz="4000" b="1" dirty="0" err="1" smtClean="0">
                <a:ln w="9525">
                  <a:solidFill>
                    <a:srgbClr val="FF0000"/>
                  </a:solidFill>
                  <a:prstDash val="solid"/>
                </a:ln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تافرزندان</a:t>
            </a:r>
            <a:r>
              <a:rPr lang="fa-IR" sz="4000" b="1" dirty="0" smtClean="0">
                <a:ln w="9525">
                  <a:solidFill>
                    <a:srgbClr val="FF0000"/>
                  </a:solidFill>
                  <a:prstDash val="solid"/>
                </a:ln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و نسل نمازی تحویل جامعه امام زمانی(ع) بدهیم.</a:t>
            </a:r>
          </a:p>
        </p:txBody>
      </p:sp>
      <p:sp>
        <p:nvSpPr>
          <p:cNvPr id="6" name="Rectangle 5"/>
          <p:cNvSpPr/>
          <p:nvPr/>
        </p:nvSpPr>
        <p:spPr>
          <a:xfrm>
            <a:off x="2176489" y="5031035"/>
            <a:ext cx="908614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</a:pPr>
            <a:r>
              <a:rPr lang="fa-IR" sz="4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و آخر </a:t>
            </a:r>
            <a:r>
              <a:rPr lang="fa-IR" sz="4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دعوانا</a:t>
            </a:r>
            <a:r>
              <a:rPr lang="fa-IR" sz="4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 </a:t>
            </a:r>
            <a:r>
              <a:rPr lang="fa-IR" sz="4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أَنِ</a:t>
            </a:r>
            <a:r>
              <a:rPr lang="fa-IR" sz="4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 </a:t>
            </a:r>
            <a:r>
              <a:rPr lang="fa-IR" sz="4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الْحَمْدُ</a:t>
            </a:r>
            <a:r>
              <a:rPr lang="fa-IR" sz="4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 </a:t>
            </a:r>
            <a:r>
              <a:rPr lang="fa-IR" sz="4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لِلَّهِ</a:t>
            </a:r>
            <a:r>
              <a:rPr lang="fa-IR" sz="4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 </a:t>
            </a:r>
            <a:r>
              <a:rPr lang="fa-IR" sz="4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رَبِّ</a:t>
            </a:r>
            <a:r>
              <a:rPr lang="fa-IR" sz="4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 </a:t>
            </a:r>
            <a:r>
              <a:rPr lang="fa-IR" sz="4000" b="1" dirty="0" err="1" smtClean="0">
                <a:ln w="9525">
                  <a:solidFill>
                    <a:srgbClr val="FF0000"/>
                  </a:solidFill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الْعالَمِين</a:t>
            </a:r>
            <a:r>
              <a:rPr lang="fa-IR" sz="40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/</a:t>
            </a:r>
            <a:r>
              <a:rPr lang="fa-IR" sz="20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سوره یونس آیه 10</a:t>
            </a:r>
            <a:endParaRPr lang="fa-IR" sz="4000" dirty="0">
              <a:solidFill>
                <a:prstClr val="black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184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1025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راهکار</a:t>
            </a:r>
            <a:r>
              <a:rPr lang="fa-IR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ترویج نماز در مدارس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5912" y="1825625"/>
            <a:ext cx="9767887" cy="4351338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AutoNum type="arabicParenR"/>
            </a:pPr>
            <a:r>
              <a:rPr lang="fa-IR" dirty="0" err="1" smtClean="0">
                <a:cs typeface="B Mitra" panose="00000400000000000000" pitchFamily="2" charset="-78"/>
              </a:rPr>
              <a:t>آشنايي</a:t>
            </a:r>
            <a:r>
              <a:rPr lang="fa-IR" dirty="0" smtClean="0">
                <a:cs typeface="B Mitra" panose="00000400000000000000" pitchFamily="2" charset="-78"/>
              </a:rPr>
              <a:t> </a:t>
            </a:r>
            <a:r>
              <a:rPr lang="fa-IR" dirty="0">
                <a:cs typeface="B Mitra" panose="00000400000000000000" pitchFamily="2" charset="-78"/>
              </a:rPr>
              <a:t>دانش آموزان </a:t>
            </a:r>
            <a:r>
              <a:rPr lang="fa-IR" dirty="0" smtClean="0">
                <a:cs typeface="B Mitra" panose="00000400000000000000" pitchFamily="2" charset="-78"/>
              </a:rPr>
              <a:t>با </a:t>
            </a:r>
            <a:r>
              <a:rPr lang="fa-IR" dirty="0" smtClean="0">
                <a:solidFill>
                  <a:srgbClr val="92D050"/>
                </a:solidFill>
                <a:cs typeface="B Mitra" panose="00000400000000000000" pitchFamily="2" charset="-78"/>
              </a:rPr>
              <a:t>معارف نماز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fa-IR" dirty="0" smtClean="0">
                <a:cs typeface="B Mitra" panose="00000400000000000000" pitchFamily="2" charset="-78"/>
              </a:rPr>
              <a:t>حضور مدیر و </a:t>
            </a:r>
            <a:r>
              <a:rPr lang="fa-IR" dirty="0" err="1" smtClean="0">
                <a:cs typeface="B Mitra" panose="00000400000000000000" pitchFamily="2" charset="-78"/>
              </a:rPr>
              <a:t>دبيران</a:t>
            </a:r>
            <a:r>
              <a:rPr lang="fa-IR" dirty="0" smtClean="0">
                <a:cs typeface="B Mitra" panose="00000400000000000000" pitchFamily="2" charset="-78"/>
              </a:rPr>
              <a:t> </a:t>
            </a:r>
            <a:r>
              <a:rPr lang="fa-IR" dirty="0">
                <a:cs typeface="B Mitra" panose="00000400000000000000" pitchFamily="2" charset="-78"/>
              </a:rPr>
              <a:t>مدرسه در نماز </a:t>
            </a:r>
            <a:r>
              <a:rPr lang="fa-IR" dirty="0" smtClean="0">
                <a:cs typeface="B Mitra" panose="00000400000000000000" pitchFamily="2" charset="-78"/>
              </a:rPr>
              <a:t>جماعت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اهميت</a:t>
            </a:r>
            <a:r>
              <a:rPr lang="fa-IR" dirty="0">
                <a:cs typeface="B Mitra" panose="00000400000000000000" pitchFamily="2" charset="-78"/>
              </a:rPr>
              <a:t> دادن به حضور دانش آموزان در </a:t>
            </a:r>
            <a:r>
              <a:rPr lang="fa-IR" dirty="0" smtClean="0">
                <a:cs typeface="B Mitra" panose="00000400000000000000" pitchFamily="2" charset="-78"/>
              </a:rPr>
              <a:t>مدرسه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fa-IR" dirty="0">
                <a:cs typeface="B Mitra" panose="00000400000000000000" pitchFamily="2" charset="-78"/>
              </a:rPr>
              <a:t>برنامه </a:t>
            </a:r>
            <a:r>
              <a:rPr lang="fa-IR" dirty="0" err="1">
                <a:cs typeface="B Mitra" panose="00000400000000000000" pitchFamily="2" charset="-78"/>
              </a:rPr>
              <a:t>ريزي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مديران</a:t>
            </a:r>
            <a:r>
              <a:rPr lang="fa-IR" dirty="0">
                <a:cs typeface="B Mitra" panose="00000400000000000000" pitchFamily="2" charset="-78"/>
              </a:rPr>
              <a:t> و </a:t>
            </a:r>
            <a:r>
              <a:rPr lang="fa-IR" dirty="0" err="1">
                <a:cs typeface="B Mitra" panose="00000400000000000000" pitchFamily="2" charset="-78"/>
              </a:rPr>
              <a:t>مربيان</a:t>
            </a:r>
            <a:r>
              <a:rPr lang="fa-IR" dirty="0">
                <a:cs typeface="B Mitra" panose="00000400000000000000" pitchFamily="2" charset="-78"/>
              </a:rPr>
              <a:t> </a:t>
            </a:r>
            <a:r>
              <a:rPr lang="fa-IR" dirty="0" err="1">
                <a:cs typeface="B Mitra" panose="00000400000000000000" pitchFamily="2" charset="-78"/>
              </a:rPr>
              <a:t>براي</a:t>
            </a:r>
            <a:r>
              <a:rPr lang="fa-IR" dirty="0">
                <a:cs typeface="B Mitra" panose="00000400000000000000" pitchFamily="2" charset="-78"/>
              </a:rPr>
              <a:t> اقامه </a:t>
            </a:r>
            <a:r>
              <a:rPr lang="fa-IR" dirty="0" smtClean="0">
                <a:cs typeface="B Mitra" panose="00000400000000000000" pitchFamily="2" charset="-78"/>
              </a:rPr>
              <a:t>نماز در مدرسه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fa-IR" dirty="0" smtClean="0">
                <a:cs typeface="B Mitra" panose="00000400000000000000" pitchFamily="2" charset="-78"/>
              </a:rPr>
              <a:t>تشکیل ستاد اقامه نماز در مدرسه و سپردن کارها به دانش آموزان و ...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تبلیغات از اعلام کردن توسط دانش آموزان سر صف </a:t>
            </a:r>
            <a:r>
              <a:rPr lang="fa-IR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صبگاهی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 </a:t>
            </a: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/ تابلو مدرسه و ...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endParaRPr lang="fa-IR" dirty="0" smtClean="0">
              <a:solidFill>
                <a:srgbClr val="002060"/>
              </a:solidFill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81038"/>
            <a:ext cx="4426516" cy="294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4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راهکار</a:t>
            </a:r>
            <a:r>
              <a:rPr lang="fa-IR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ترویج نماز در مدارس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5912" y="1825625"/>
            <a:ext cx="9767887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7) تشکیل کارت نماز و مهر شدن توسط دانش آموزان.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8) قرعه کشی هفتگی یا ماهیانه در بین </a:t>
            </a:r>
            <a:r>
              <a:rPr lang="fa-IR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نمازگزاران</a:t>
            </a: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9) تشویق نمازی در نماز خانه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10) پخش خوراکی در بین دانش آموزان بعد از نماز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11) تاثیر پذیری کودک از معلم </a:t>
            </a:r>
            <a:r>
              <a:rPr lang="fa-IR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محبوبش</a:t>
            </a: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 و تقلید از او در نماز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12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) </a:t>
            </a:r>
            <a:r>
              <a:rPr lang="fa-IR" dirty="0" err="1">
                <a:solidFill>
                  <a:srgbClr val="002060"/>
                </a:solidFill>
                <a:cs typeface="B Mitra" panose="00000400000000000000" pitchFamily="2" charset="-78"/>
              </a:rPr>
              <a:t>برپايي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 </a:t>
            </a:r>
            <a:r>
              <a:rPr lang="fa-IR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نمايشگاه</a:t>
            </a: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 کوچک نسبت به نماز در مدرسه توسط دانش آموزان با همکاری دبیران </a:t>
            </a:r>
          </a:p>
          <a:p>
            <a:pPr marL="0" indent="0">
              <a:lnSpc>
                <a:spcPct val="150000"/>
              </a:lnSpc>
              <a:buNone/>
            </a:pPr>
            <a:endParaRPr lang="fa-IR" dirty="0" smtClean="0">
              <a:solidFill>
                <a:srgbClr val="002060"/>
              </a:solidFill>
              <a:cs typeface="B Mitra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487" y="365125"/>
            <a:ext cx="2276476" cy="321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راهکار</a:t>
            </a:r>
            <a:r>
              <a:rPr lang="fa-IR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ترویج نماز در مدارس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5913" y="2725738"/>
            <a:ext cx="9767887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13) اجرای </a:t>
            </a:r>
            <a:r>
              <a:rPr lang="fa-IR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سرودهای</a:t>
            </a: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 نمازی / شعرهای نمازی و ... بعد از نماز در مدرسه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14) مهیا کردن شرایط مثلا سرویس بهداشتی / آب گرم و ...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15) خاطره گویی از نماز یا پخش فیلم و ...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5125"/>
            <a:ext cx="3359742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0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 خانواده در آخر </a:t>
            </a:r>
            <a:r>
              <a:rPr lang="fa-IR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الزمان</a:t>
            </a:r>
            <a:r>
              <a:rPr lang="fa-IR" dirty="0" smtClean="0"/>
              <a:t>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a-IR" dirty="0">
              <a:latin typeface="Tahoma" panose="020B0604030504040204" pitchFamily="34" charset="0"/>
              <a:ea typeface="Tahoma" panose="020B0604030504040204" pitchFamily="34" charset="0"/>
              <a:cs typeface="B Zar"/>
            </a:endParaRPr>
          </a:p>
          <a:p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از منظر احادیث اسلامی، </a:t>
            </a:r>
            <a:r>
              <a:rPr lang="fa-IR" dirty="0">
                <a:solidFill>
                  <a:srgbClr val="FF0000"/>
                </a:solidFill>
                <a:cs typeface="B Mitra" panose="00000400000000000000" pitchFamily="2" charset="-78"/>
              </a:rPr>
              <a:t>در </a:t>
            </a:r>
            <a:r>
              <a:rPr lang="fa-IR" dirty="0" err="1">
                <a:solidFill>
                  <a:srgbClr val="FF0000"/>
                </a:solidFill>
                <a:cs typeface="B Mitra" panose="00000400000000000000" pitchFamily="2" charset="-78"/>
              </a:rPr>
              <a:t>آخرالزّمان</a:t>
            </a:r>
            <a:r>
              <a:rPr lang="fa-IR" dirty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endParaRPr lang="fa-IR" dirty="0" smtClean="0">
              <a:solidFill>
                <a:srgbClr val="FF0000"/>
              </a:solidFill>
              <a:cs typeface="B Mitra" panose="00000400000000000000" pitchFamily="2" charset="-78"/>
            </a:endParaRPr>
          </a:p>
          <a:p>
            <a:r>
              <a:rPr lang="fa-IR" dirty="0" smtClean="0">
                <a:solidFill>
                  <a:srgbClr val="FF0000"/>
                </a:solidFill>
                <a:cs typeface="B Mitra" panose="00000400000000000000" pitchFamily="2" charset="-78"/>
              </a:rPr>
              <a:t>بنیاد </a:t>
            </a:r>
            <a:r>
              <a:rPr lang="fa-IR" dirty="0" err="1">
                <a:solidFill>
                  <a:srgbClr val="FF0000"/>
                </a:solidFill>
                <a:cs typeface="B Mitra" panose="00000400000000000000" pitchFamily="2" charset="-78"/>
              </a:rPr>
              <a:t>خانوده‌ها</a:t>
            </a:r>
            <a:r>
              <a:rPr lang="fa-IR" dirty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به </a:t>
            </a:r>
            <a:r>
              <a:rPr lang="fa-IR" dirty="0" err="1">
                <a:solidFill>
                  <a:srgbClr val="002060"/>
                </a:solidFill>
                <a:cs typeface="B Mitra" panose="00000400000000000000" pitchFamily="2" charset="-78"/>
              </a:rPr>
              <a:t>شدّت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 سست و آسیب پذیر خواهد </a:t>
            </a: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شد.</a:t>
            </a:r>
          </a:p>
          <a:p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 </a:t>
            </a:r>
            <a:r>
              <a:rPr lang="fa-IR" dirty="0">
                <a:solidFill>
                  <a:srgbClr val="FF0000"/>
                </a:solidFill>
                <a:cs typeface="B Mitra" panose="00000400000000000000" pitchFamily="2" charset="-78"/>
              </a:rPr>
              <a:t>طلاق و جدایی 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در </a:t>
            </a:r>
            <a:r>
              <a:rPr lang="fa-IR" dirty="0" err="1">
                <a:solidFill>
                  <a:srgbClr val="002060"/>
                </a:solidFill>
                <a:cs typeface="B Mitra" panose="00000400000000000000" pitchFamily="2" charset="-78"/>
              </a:rPr>
              <a:t>خانواده‌ها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 بسیار خواهد شد. </a:t>
            </a:r>
          </a:p>
          <a:p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در </a:t>
            </a:r>
            <a:r>
              <a:rPr lang="fa-IR" dirty="0" err="1">
                <a:solidFill>
                  <a:srgbClr val="002060"/>
                </a:solidFill>
                <a:cs typeface="B Mitra" panose="00000400000000000000" pitchFamily="2" charset="-78"/>
              </a:rPr>
              <a:t>آخرالزّمان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، خواهی دید که پدران و مادران از فرزندان خود به </a:t>
            </a:r>
            <a:r>
              <a:rPr lang="fa-IR" dirty="0" err="1">
                <a:solidFill>
                  <a:srgbClr val="002060"/>
                </a:solidFill>
                <a:cs typeface="B Mitra" panose="00000400000000000000" pitchFamily="2" charset="-78"/>
              </a:rPr>
              <a:t>شدّت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 ناراضی </a:t>
            </a:r>
            <a:r>
              <a:rPr lang="fa-IR" dirty="0" err="1">
                <a:solidFill>
                  <a:srgbClr val="002060"/>
                </a:solidFill>
                <a:cs typeface="B Mitra" panose="00000400000000000000" pitchFamily="2" charset="-78"/>
              </a:rPr>
              <a:t>اند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 و </a:t>
            </a:r>
            <a:r>
              <a:rPr lang="fa-IR" dirty="0">
                <a:solidFill>
                  <a:srgbClr val="FF0000"/>
                </a:solidFill>
                <a:cs typeface="B Mitra" panose="00000400000000000000" pitchFamily="2" charset="-78"/>
              </a:rPr>
              <a:t>عاقّ والدین 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شدن رواج یافته </a:t>
            </a: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است.</a:t>
            </a:r>
          </a:p>
          <a:p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حرمت 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پدران و مادران سبک شمرده </a:t>
            </a:r>
            <a:r>
              <a:rPr lang="fa-IR" dirty="0" err="1">
                <a:solidFill>
                  <a:srgbClr val="002060"/>
                </a:solidFill>
                <a:cs typeface="B Mitra" panose="00000400000000000000" pitchFamily="2" charset="-78"/>
              </a:rPr>
              <a:t>می‌شود</a:t>
            </a: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.</a:t>
            </a:r>
          </a:p>
          <a:p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فرزند 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به پدرش تهمت </a:t>
            </a:r>
            <a:r>
              <a:rPr lang="fa-IR" dirty="0" err="1">
                <a:solidFill>
                  <a:srgbClr val="002060"/>
                </a:solidFill>
                <a:cs typeface="B Mitra" panose="00000400000000000000" pitchFamily="2" charset="-78"/>
              </a:rPr>
              <a:t>می‌زند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، پدر و مادرش را نفرین </a:t>
            </a:r>
            <a:r>
              <a:rPr lang="fa-IR" dirty="0" err="1">
                <a:solidFill>
                  <a:srgbClr val="002060"/>
                </a:solidFill>
                <a:cs typeface="B Mitra" panose="00000400000000000000" pitchFamily="2" charset="-78"/>
              </a:rPr>
              <a:t>می‌کند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 و از مرگ آنها مسرور </a:t>
            </a:r>
            <a:r>
              <a:rPr lang="fa-IR" dirty="0" err="1" smtClean="0">
                <a:solidFill>
                  <a:srgbClr val="002060"/>
                </a:solidFill>
                <a:cs typeface="B Mitra" panose="00000400000000000000" pitchFamily="2" charset="-78"/>
              </a:rPr>
              <a:t>می‌شود</a:t>
            </a:r>
            <a:r>
              <a:rPr lang="fa-IR" dirty="0" smtClean="0">
                <a:solidFill>
                  <a:srgbClr val="002060"/>
                </a:solidFill>
                <a:cs typeface="B Mitra" panose="00000400000000000000" pitchFamily="2" charset="-78"/>
              </a:rPr>
              <a:t>.</a:t>
            </a:r>
          </a:p>
          <a:p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B Mitra" panose="00000400000000000000" pitchFamily="2" charset="-78"/>
              </a:rPr>
              <a:t>فسادها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، </a:t>
            </a:r>
            <a:r>
              <a:rPr lang="fa-IR" dirty="0" err="1">
                <a:solidFill>
                  <a:srgbClr val="002060"/>
                </a:solidFill>
                <a:cs typeface="B Mitra" panose="00000400000000000000" pitchFamily="2" charset="-78"/>
              </a:rPr>
              <a:t>فتنه‌ها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 و </a:t>
            </a:r>
            <a:r>
              <a:rPr lang="fa-IR" dirty="0" err="1">
                <a:solidFill>
                  <a:srgbClr val="002060"/>
                </a:solidFill>
                <a:cs typeface="B Mitra" panose="00000400000000000000" pitchFamily="2" charset="-78"/>
              </a:rPr>
              <a:t>آفت‌های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 فراگیر این دوران، در متن تمام </a:t>
            </a:r>
            <a:r>
              <a:rPr lang="fa-IR" dirty="0" err="1">
                <a:solidFill>
                  <a:srgbClr val="002060"/>
                </a:solidFill>
                <a:cs typeface="B Mitra" panose="00000400000000000000" pitchFamily="2" charset="-78"/>
              </a:rPr>
              <a:t>خانه‌های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 شرق و غرب عالم نفوذ خواهد یافت و نه تنها فرزندان که پدران و مادران را نیز </a:t>
            </a:r>
            <a:r>
              <a:rPr lang="fa-IR" dirty="0" err="1">
                <a:solidFill>
                  <a:srgbClr val="002060"/>
                </a:solidFill>
                <a:cs typeface="B Mitra" panose="00000400000000000000" pitchFamily="2" charset="-78"/>
              </a:rPr>
              <a:t>فراخواهد</a:t>
            </a:r>
            <a:r>
              <a:rPr lang="fa-IR" dirty="0">
                <a:solidFill>
                  <a:srgbClr val="002060"/>
                </a:solidFill>
                <a:cs typeface="B Mitra" panose="00000400000000000000" pitchFamily="2" charset="-78"/>
              </a:rPr>
              <a:t> گرفت.</a:t>
            </a:r>
            <a:endParaRPr lang="fa-IR" dirty="0" smtClean="0">
              <a:solidFill>
                <a:srgbClr val="002060"/>
              </a:solidFill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758" y="1027906"/>
            <a:ext cx="3221100" cy="241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244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یل 2"/>
          <p:cNvSpPr/>
          <p:nvPr/>
        </p:nvSpPr>
        <p:spPr>
          <a:xfrm>
            <a:off x="5472113" y="531123"/>
            <a:ext cx="63712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a-IR" sz="40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تهدید به وسیله فضاهای مجازی ، </a:t>
            </a:r>
            <a:r>
              <a:rPr lang="fa-IR" sz="40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ماهوراه</a:t>
            </a:r>
            <a:r>
              <a:rPr lang="fa-IR" sz="40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14124">
                      <a:satMod val="175000"/>
                      <a:alpha val="40000"/>
                    </a:srgbClr>
                  </a:glow>
                  <a:outerShdw dist="38100" dir="2700000" algn="bl" rotWithShape="0">
                    <a:srgbClr val="FF8021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، اینترنت و ...  </a:t>
            </a:r>
          </a:p>
          <a:p>
            <a:pPr lvl="0"/>
            <a:endParaRPr lang="fa-IR" sz="4000" b="1" dirty="0" smtClean="0">
              <a:ln w="13462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glow rad="228600">
                  <a:srgbClr val="F14124">
                    <a:satMod val="175000"/>
                    <a:alpha val="40000"/>
                  </a:srgbClr>
                </a:glow>
                <a:outerShdw dist="38100" dir="2700000" algn="bl" rotWithShape="0">
                  <a:srgbClr val="FF8021"/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2346" y="2482988"/>
            <a:ext cx="3752504" cy="250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515" y="119679"/>
            <a:ext cx="3683215" cy="3469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325454">
            <a:off x="1254902" y="3491051"/>
            <a:ext cx="2477279" cy="172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586498" y="1854561"/>
            <a:ext cx="6462934" cy="2668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a-IR" sz="40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عن </a:t>
            </a:r>
            <a:r>
              <a:rPr lang="fa-IR" sz="4000" dirty="0" err="1">
                <a:solidFill>
                  <a:prstClr val="black"/>
                </a:solidFill>
                <a:cs typeface="B Nazanin" panose="00000400000000000000" pitchFamily="2" charset="-78"/>
              </a:rPr>
              <a:t>النبي</a:t>
            </a:r>
            <a:r>
              <a:rPr lang="fa-IR" sz="4000" dirty="0">
                <a:solidFill>
                  <a:prstClr val="black"/>
                </a:solidFill>
                <a:cs typeface="B Nazanin" panose="00000400000000000000" pitchFamily="2" charset="-78"/>
              </a:rPr>
              <a:t> (ص) </a:t>
            </a:r>
            <a:r>
              <a:rPr lang="fa-IR" sz="4000" dirty="0" err="1">
                <a:solidFill>
                  <a:prstClr val="black"/>
                </a:solidFill>
                <a:cs typeface="B Nazanin" panose="00000400000000000000" pitchFamily="2" charset="-78"/>
              </a:rPr>
              <a:t>أنه</a:t>
            </a:r>
            <a:r>
              <a:rPr lang="fa-IR" sz="4000" dirty="0">
                <a:solidFill>
                  <a:prstClr val="black"/>
                </a:solidFill>
                <a:cs typeface="B Nazanin" panose="00000400000000000000" pitchFamily="2" charset="-78"/>
              </a:rPr>
              <a:t> قال: </a:t>
            </a:r>
            <a:r>
              <a:rPr lang="fa-IR" sz="4000" dirty="0" err="1">
                <a:solidFill>
                  <a:srgbClr val="00B050"/>
                </a:solidFill>
                <a:cs typeface="B Nazanin" panose="00000400000000000000" pitchFamily="2" charset="-78"/>
              </a:rPr>
              <a:t>يأتي</a:t>
            </a:r>
            <a:r>
              <a:rPr lang="fa-IR" sz="4000" dirty="0">
                <a:solidFill>
                  <a:srgbClr val="00B050"/>
                </a:solidFill>
                <a:cs typeface="B Nazanin" panose="00000400000000000000" pitchFamily="2" charset="-78"/>
              </a:rPr>
              <a:t> </a:t>
            </a:r>
            <a:r>
              <a:rPr lang="fa-IR" sz="4000" dirty="0" err="1">
                <a:solidFill>
                  <a:srgbClr val="00B050"/>
                </a:solidFill>
                <a:cs typeface="B Nazanin" panose="00000400000000000000" pitchFamily="2" charset="-78"/>
              </a:rPr>
              <a:t>على</a:t>
            </a:r>
            <a:r>
              <a:rPr lang="fa-IR" sz="4000" dirty="0">
                <a:solidFill>
                  <a:srgbClr val="00B050"/>
                </a:solidFill>
                <a:cs typeface="B Nazanin" panose="00000400000000000000" pitchFamily="2" charset="-78"/>
              </a:rPr>
              <a:t> </a:t>
            </a:r>
            <a:r>
              <a:rPr lang="fa-IR" sz="4000" dirty="0" err="1">
                <a:solidFill>
                  <a:srgbClr val="00B050"/>
                </a:solidFill>
                <a:cs typeface="B Nazanin" panose="00000400000000000000" pitchFamily="2" charset="-78"/>
              </a:rPr>
              <a:t>الناس</a:t>
            </a:r>
            <a:r>
              <a:rPr lang="fa-IR" sz="4000" dirty="0">
                <a:solidFill>
                  <a:srgbClr val="00B050"/>
                </a:solidFill>
                <a:cs typeface="B Nazanin" panose="00000400000000000000" pitchFamily="2" charset="-78"/>
              </a:rPr>
              <a:t> زمان </a:t>
            </a:r>
            <a:r>
              <a:rPr lang="fa-IR" sz="4000" dirty="0" err="1">
                <a:solidFill>
                  <a:srgbClr val="00B050"/>
                </a:solidFill>
                <a:cs typeface="B Nazanin" panose="00000400000000000000" pitchFamily="2" charset="-78"/>
              </a:rPr>
              <a:t>الصابر</a:t>
            </a:r>
            <a:r>
              <a:rPr lang="fa-IR" sz="4000" dirty="0">
                <a:solidFill>
                  <a:srgbClr val="00B050"/>
                </a:solidFill>
                <a:cs typeface="B Nazanin" panose="00000400000000000000" pitchFamily="2" charset="-78"/>
              </a:rPr>
              <a:t> منهم </a:t>
            </a:r>
            <a:r>
              <a:rPr lang="fa-IR" sz="4000" dirty="0" err="1">
                <a:solidFill>
                  <a:srgbClr val="00B050"/>
                </a:solidFill>
                <a:cs typeface="B Nazanin" panose="00000400000000000000" pitchFamily="2" charset="-78"/>
              </a:rPr>
              <a:t>على</a:t>
            </a:r>
            <a:r>
              <a:rPr lang="fa-IR" sz="4000" dirty="0">
                <a:solidFill>
                  <a:srgbClr val="00B050"/>
                </a:solidFill>
                <a:cs typeface="B Nazanin" panose="00000400000000000000" pitchFamily="2" charset="-78"/>
              </a:rPr>
              <a:t> </a:t>
            </a:r>
            <a:r>
              <a:rPr lang="fa-IR" sz="4000" dirty="0" err="1">
                <a:solidFill>
                  <a:srgbClr val="00B050"/>
                </a:solidFill>
                <a:cs typeface="B Nazanin" panose="00000400000000000000" pitchFamily="2" charset="-78"/>
              </a:rPr>
              <a:t>دينه</a:t>
            </a:r>
            <a:r>
              <a:rPr lang="fa-IR" sz="4000" dirty="0">
                <a:solidFill>
                  <a:srgbClr val="00B050"/>
                </a:solidFill>
                <a:cs typeface="B Nazanin" panose="00000400000000000000" pitchFamily="2" charset="-78"/>
              </a:rPr>
              <a:t> </a:t>
            </a:r>
            <a:r>
              <a:rPr lang="fa-IR" sz="4000" dirty="0" err="1">
                <a:solidFill>
                  <a:srgbClr val="FF0000"/>
                </a:solidFill>
                <a:cs typeface="B Nazanin" panose="00000400000000000000" pitchFamily="2" charset="-78"/>
              </a:rPr>
              <a:t>كالقابض</a:t>
            </a:r>
            <a:r>
              <a:rPr lang="fa-IR" sz="4000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4000" dirty="0" err="1">
                <a:solidFill>
                  <a:srgbClr val="FF0000"/>
                </a:solidFill>
                <a:cs typeface="B Nazanin" panose="00000400000000000000" pitchFamily="2" charset="-78"/>
              </a:rPr>
              <a:t>على</a:t>
            </a:r>
            <a:r>
              <a:rPr lang="fa-IR" sz="4000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4000" dirty="0" err="1">
                <a:solidFill>
                  <a:srgbClr val="FF0000"/>
                </a:solidFill>
                <a:cs typeface="B Nazanin" panose="00000400000000000000" pitchFamily="2" charset="-78"/>
              </a:rPr>
              <a:t>الجمرة</a:t>
            </a:r>
            <a:r>
              <a:rPr lang="fa-IR" sz="4000" dirty="0">
                <a:solidFill>
                  <a:srgbClr val="FF0000"/>
                </a:solidFill>
                <a:cs typeface="B Nazanin" panose="00000400000000000000" pitchFamily="2" charset="-78"/>
              </a:rPr>
              <a:t>. </a:t>
            </a:r>
            <a:r>
              <a:rPr lang="fa-IR" sz="2800" dirty="0">
                <a:solidFill>
                  <a:prstClr val="black"/>
                </a:solidFill>
                <a:cs typeface="B Nazanin" panose="00000400000000000000" pitchFamily="2" charset="-78"/>
              </a:rPr>
              <a:t>زمانی بر مردم می آید که ماندن بر دین حق مانند نگه داشتن گلوله آتش در دست است.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a-IR" sz="2800" dirty="0" err="1">
                <a:solidFill>
                  <a:prstClr val="black"/>
                </a:solidFill>
                <a:cs typeface="B Nazanin" panose="00000400000000000000" pitchFamily="2" charset="-78"/>
              </a:rPr>
              <a:t>میرزاحسین</a:t>
            </a:r>
            <a:r>
              <a:rPr lang="fa-IR" sz="2800" dirty="0">
                <a:solidFill>
                  <a:prstClr val="black"/>
                </a:solidFill>
                <a:cs typeface="B Nazanin" panose="00000400000000000000" pitchFamily="2" charset="-78"/>
              </a:rPr>
              <a:t> </a:t>
            </a:r>
            <a:r>
              <a:rPr lang="fa-IR" sz="2800" dirty="0" err="1">
                <a:solidFill>
                  <a:prstClr val="black"/>
                </a:solidFill>
                <a:cs typeface="B Nazanin" panose="00000400000000000000" pitchFamily="2" charset="-78"/>
              </a:rPr>
              <a:t>نوری،مستدک</a:t>
            </a:r>
            <a:r>
              <a:rPr lang="fa-IR" sz="2800" dirty="0">
                <a:solidFill>
                  <a:prstClr val="black"/>
                </a:solidFill>
                <a:cs typeface="B Nazanin" panose="00000400000000000000" pitchFamily="2" charset="-78"/>
              </a:rPr>
              <a:t> </a:t>
            </a:r>
            <a:r>
              <a:rPr lang="fa-IR" sz="2800" dirty="0" err="1">
                <a:solidFill>
                  <a:prstClr val="black"/>
                </a:solidFill>
                <a:cs typeface="B Nazanin" panose="00000400000000000000" pitchFamily="2" charset="-78"/>
              </a:rPr>
              <a:t>الوسائل</a:t>
            </a:r>
            <a:r>
              <a:rPr lang="fa-IR" sz="2800" dirty="0">
                <a:solidFill>
                  <a:prstClr val="black"/>
                </a:solidFill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، </a:t>
            </a:r>
            <a:r>
              <a:rPr lang="fa-IR" sz="2800" dirty="0">
                <a:solidFill>
                  <a:prstClr val="black"/>
                </a:solidFill>
                <a:cs typeface="B Nazanin" panose="00000400000000000000" pitchFamily="2" charset="-78"/>
              </a:rPr>
              <a:t>ج 12 ص 33.</a:t>
            </a:r>
            <a:endParaRPr lang="en-US" sz="2800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242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ck of books design template">
  <a:themeElements>
    <a:clrScheme name="Stack of books design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ck of books design template">
      <a:majorFont>
        <a:latin typeface="Century Gothic"/>
        <a:ea typeface=""/>
        <a:cs typeface="Arial"/>
      </a:majorFont>
      <a:minorFont>
        <a:latin typeface="Century Gothi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ck of books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ck of books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ck of books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ck of books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ck of books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ck of books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ck of books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ck of books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ck of books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ck of books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ck of books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ck of books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3752</TotalTime>
  <Words>8605</Words>
  <Application>Microsoft Office PowerPoint</Application>
  <PresentationFormat>Widescreen</PresentationFormat>
  <Paragraphs>534</Paragraphs>
  <Slides>78</Slides>
  <Notes>53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78</vt:i4>
      </vt:variant>
    </vt:vector>
  </HeadingPairs>
  <TitlesOfParts>
    <vt:vector size="100" baseType="lpstr">
      <vt:lpstr>2  Elham</vt:lpstr>
      <vt:lpstr>2  Nikoo</vt:lpstr>
      <vt:lpstr>2  Titr</vt:lpstr>
      <vt:lpstr>Arabic Typesetting</vt:lpstr>
      <vt:lpstr>Arial</vt:lpstr>
      <vt:lpstr>B Koodak</vt:lpstr>
      <vt:lpstr>B Lotus</vt:lpstr>
      <vt:lpstr>B Mitra</vt:lpstr>
      <vt:lpstr>B Nazanin</vt:lpstr>
      <vt:lpstr>B Titr</vt:lpstr>
      <vt:lpstr>B Zar</vt:lpstr>
      <vt:lpstr>Calibri</vt:lpstr>
      <vt:lpstr>Calibri Light</vt:lpstr>
      <vt:lpstr>Century Gothic</vt:lpstr>
      <vt:lpstr>Garamond</vt:lpstr>
      <vt:lpstr>IranNastaliq</vt:lpstr>
      <vt:lpstr>Tahoma</vt:lpstr>
      <vt:lpstr>Times New Roman</vt:lpstr>
      <vt:lpstr>Trebuchet MS</vt:lpstr>
      <vt:lpstr>Office Theme</vt:lpstr>
      <vt:lpstr>Stack of books design template</vt:lpstr>
      <vt:lpstr>Organic</vt:lpstr>
      <vt:lpstr>PowerPoint Presentation</vt:lpstr>
      <vt:lpstr>PowerPoint Presentation</vt:lpstr>
      <vt:lpstr> جایگاه و  اهمیت  خانواده   </vt:lpstr>
      <vt:lpstr>  جایگاه و  اهمیت  خانواده</vt:lpstr>
      <vt:lpstr>  جایگاه و  اهمیت  خانواده</vt:lpstr>
      <vt:lpstr>  خانواده  جایگاه تربیت فرزند</vt:lpstr>
      <vt:lpstr>  هدف گذاری شیطان و غرب بر خانواده </vt:lpstr>
      <vt:lpstr>  خانواده در آخر الزمان </vt:lpstr>
      <vt:lpstr>PowerPoint Presentation</vt:lpstr>
      <vt:lpstr>PowerPoint Presentation</vt:lpstr>
      <vt:lpstr> وظیفه والدین و متربیان </vt:lpstr>
      <vt:lpstr>وای بر والدین آخر الزمان فقط به فکر درهم و دینار فرزندانشان هستند</vt:lpstr>
      <vt:lpstr>مهمترین عامل برای بیمه کردن خانواده و فرزندان  </vt:lpstr>
      <vt:lpstr>چگونه نماز بیمه می کند؟ </vt:lpstr>
      <vt:lpstr>جلوگیری از آسیب های اجتماعی و ... </vt:lpstr>
      <vt:lpstr>نماز باعث دوری شیطان و مایه عاقبت به خیری   </vt:lpstr>
      <vt:lpstr>نماز باعث دوری شیطان و مایه عاقبت به خیری</vt:lpstr>
      <vt:lpstr> رسیدن به سعادت و خوشبختی </vt:lpstr>
      <vt:lpstr>رسیدن به فلاح و رستگاری</vt:lpstr>
      <vt:lpstr>کمک گرفتن از نماز در مشکلات </vt:lpstr>
      <vt:lpstr>نماز و کاستن از غم و اندوه </vt:lpstr>
      <vt:lpstr>نماز و کاستن از  درد و اندوه </vt:lpstr>
      <vt:lpstr>باعث  سلامت روانی </vt:lpstr>
      <vt:lpstr> افزایش محبت در خانواده</vt:lpstr>
      <vt:lpstr>برکات و ثمرات    نماز در روایات</vt:lpstr>
      <vt:lpstr> برکات   نماز در روایات  </vt:lpstr>
      <vt:lpstr>پیامبران ( علیهم السلام )  دغدغه نماز  خانواده  </vt:lpstr>
      <vt:lpstr>به فکر نماز  خانواده  </vt:lpstr>
      <vt:lpstr>  برکات تربیت کودک نمازی برای آخرت والدین    </vt:lpstr>
      <vt:lpstr>  رعایت کردن اصول مشترک برای پایبند کردن فرزندان به نماز </vt:lpstr>
      <vt:lpstr>نمونه‌ای از آگاهانه عمل کردن </vt:lpstr>
      <vt:lpstr>  شروع ا ز خود </vt:lpstr>
      <vt:lpstr>اقدام به موقع </vt:lpstr>
      <vt:lpstr>آمادگی مخاطب </vt:lpstr>
      <vt:lpstr>تربیت گام به گام </vt:lpstr>
      <vt:lpstr>تسهیل و آسان گیری </vt:lpstr>
      <vt:lpstr>استمرار و استقامت </vt:lpstr>
      <vt:lpstr>نگاه جامع </vt:lpstr>
      <vt:lpstr>استمداد از خداوند </vt:lpstr>
      <vt:lpstr>از کی شروع کنیم ؟</vt:lpstr>
      <vt:lpstr>PowerPoint Presentation</vt:lpstr>
      <vt:lpstr>PowerPoint Presentation</vt:lpstr>
      <vt:lpstr>راهکارهایی  برای ایجاد فرصت تقلید </vt:lpstr>
      <vt:lpstr>نمایش عظیم از نماز </vt:lpstr>
      <vt:lpstr>نمایش عظیم از نماز </vt:lpstr>
      <vt:lpstr>تخیل پرداز   </vt:lpstr>
      <vt:lpstr>جاندار پنداری   </vt:lpstr>
      <vt:lpstr>حس کنجکاوی </vt:lpstr>
      <vt:lpstr>حس  خود نمایی  </vt:lpstr>
      <vt:lpstr>علاقه شدید نسب به بازی     </vt:lpstr>
      <vt:lpstr>معرفی  بازی‌های نمازی     </vt:lpstr>
      <vt:lpstr>لذت پرست </vt:lpstr>
      <vt:lpstr>کارهای برای تداعی معانی  </vt:lpstr>
      <vt:lpstr>PowerPoint Presentation</vt:lpstr>
      <vt:lpstr>PowerPoint Presentation</vt:lpstr>
      <vt:lpstr>الگو پذیری شدید از معلم </vt:lpstr>
      <vt:lpstr>PowerPoint Presentation</vt:lpstr>
      <vt:lpstr>تشویق  و تنبیه </vt:lpstr>
      <vt:lpstr>شرایط  تشویق موثر </vt:lpstr>
      <vt:lpstr>با تشویق سیستم ارزش گذاری فرزندان  را درست کنیم. </vt:lpstr>
      <vt:lpstr>PowerPoint Presentation</vt:lpstr>
      <vt:lpstr>ویژگی‌های  دوران  نوجوانانی    </vt:lpstr>
      <vt:lpstr>PowerPoint Presentation</vt:lpstr>
      <vt:lpstr>PowerPoint Presentation</vt:lpstr>
      <vt:lpstr>PowerPoint Presentation</vt:lpstr>
      <vt:lpstr>PowerPoint Presentation</vt:lpstr>
      <vt:lpstr> شخصیت دادن به نوجوان و جوان </vt:lpstr>
      <vt:lpstr>PowerPoint Presentation</vt:lpstr>
      <vt:lpstr>PowerPoint Presentation</vt:lpstr>
      <vt:lpstr>PowerPoint Presentation</vt:lpstr>
      <vt:lpstr>PowerPoint Presentation</vt:lpstr>
      <vt:lpstr>معرفت افزایی نسبت به نماز</vt:lpstr>
      <vt:lpstr>PowerPoint Presentation</vt:lpstr>
      <vt:lpstr>PowerPoint Presentation</vt:lpstr>
      <vt:lpstr>PowerPoint Presentation</vt:lpstr>
      <vt:lpstr> راهکار ترویج نماز در مدارس</vt:lpstr>
      <vt:lpstr> راهکار ترویج نماز در مدارس</vt:lpstr>
      <vt:lpstr> راهکار ترویج نماز در مدارس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 zahra</dc:creator>
  <cp:lastModifiedBy>montazer</cp:lastModifiedBy>
  <cp:revision>290</cp:revision>
  <dcterms:created xsi:type="dcterms:W3CDTF">2013-11-19T16:23:43Z</dcterms:created>
  <dcterms:modified xsi:type="dcterms:W3CDTF">2018-06-30T06:56:32Z</dcterms:modified>
</cp:coreProperties>
</file>