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373EC5-4056-4332-96DA-549DB7F25D71}" type="datetimeFigureOut">
              <a:rPr lang="fa-IR" smtClean="0"/>
              <a:t>27/02/1439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014637-2453-442B-AC38-E2407F401221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0"/>
            <a:r>
              <a:rPr lang="fa-IR" smtClean="0"/>
              <a:t>روش‌های </a:t>
            </a:r>
            <a:r>
              <a:rPr lang="fa-IR" smtClean="0"/>
              <a:t>فرهنگ‌سازی اقامه </a:t>
            </a:r>
            <a:r>
              <a:rPr lang="fa-IR" dirty="0" smtClean="0"/>
              <a:t>نماز در مدرسه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8866987" cy="4016737"/>
          </a:xfrm>
        </p:spPr>
        <p:txBody>
          <a:bodyPr/>
          <a:lstStyle/>
          <a:p>
            <a:r>
              <a:rPr lang="fa-IR" dirty="0" smtClean="0"/>
              <a:t>بسم الله الرحمن الرحیم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86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6064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الف) مقدمات دعوت	</a:t>
            </a:r>
          </a:p>
          <a:p>
            <a:pPr marL="342900" indent="-342900">
              <a:buAutoNum type="arabicPeriod"/>
            </a:pPr>
            <a:r>
              <a:rPr lang="fa-IR" sz="2800" b="1" dirty="0">
                <a:cs typeface="B Mitra" panose="00000400000000000000" pitchFamily="2" charset="-78"/>
              </a:rPr>
              <a:t> </a:t>
            </a:r>
            <a:r>
              <a:rPr lang="fa-IR" sz="2800" b="1" dirty="0" smtClean="0">
                <a:cs typeface="B Mitra" panose="00000400000000000000" pitchFamily="2" charset="-78"/>
              </a:rPr>
              <a:t>شناخت دانش‌آموز</a:t>
            </a:r>
          </a:p>
          <a:p>
            <a:pPr marL="342900" indent="-342900">
              <a:buAutoNum type="arabicPeriod"/>
            </a:pPr>
            <a:r>
              <a:rPr lang="fa-IR" sz="2800" b="1" dirty="0" smtClean="0">
                <a:cs typeface="B Mitra" panose="00000400000000000000" pitchFamily="2" charset="-78"/>
              </a:rPr>
              <a:t>اهتمام مدیر و کادر مدرسه</a:t>
            </a:r>
          </a:p>
          <a:p>
            <a:pPr marL="342900" indent="-342900">
              <a:buAutoNum type="arabicPeriod"/>
            </a:pPr>
            <a:r>
              <a:rPr lang="fa-IR" sz="2800" b="1" dirty="0" smtClean="0">
                <a:cs typeface="B Mitra" panose="00000400000000000000" pitchFamily="2" charset="-78"/>
              </a:rPr>
              <a:t>برنامه برای گسترش و عمق‌بخشی آگاهي و شناخت از نماز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3. فضاسازی معنوی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5. پیوند خدمات‌رسانی‌ها با اقامه نماز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ب) اقامه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ب) رسا بودن صدای اذان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1. دعوت از پيش‌نماز شايسته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2. مشارکت دانش‌آموزان در اقامه نماز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ج) تداوم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1. تكريم نمازگزاران و خادمان آنها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2. امر به معروف و نهی از منکر در مدرسه</a:t>
            </a:r>
          </a:p>
          <a:p>
            <a:r>
              <a:rPr lang="fa-IR" sz="2800" b="1" dirty="0" smtClean="0">
                <a:cs typeface="B Mitra" panose="00000400000000000000" pitchFamily="2" charset="-78"/>
              </a:rPr>
              <a:t>3. روشنگری خانواده‌ها</a:t>
            </a:r>
            <a:endParaRPr lang="fa-IR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1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" y="461665"/>
            <a:ext cx="8964488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4000" b="1" baseline="30000" dirty="0" smtClean="0">
                <a:solidFill>
                  <a:srgbClr val="FF0000"/>
                </a:solidFill>
                <a:cs typeface="B Mitra" panose="00000400000000000000" pitchFamily="2" charset="-78"/>
              </a:rPr>
              <a:t>شناخت دانش‌اموز</a:t>
            </a:r>
          </a:p>
          <a:p>
            <a:pPr algn="just"/>
            <a:r>
              <a:rPr lang="ar-SA" sz="4000" b="1" baseline="30000" dirty="0" smtClean="0">
                <a:cs typeface="B Mitra" panose="00000400000000000000" pitchFamily="2" charset="-78"/>
              </a:rPr>
              <a:t>امام صادق</a:t>
            </a:r>
            <a:r>
              <a:rPr lang="fa-IR" sz="4000" b="1" baseline="30000" dirty="0" smtClean="0">
                <a:cs typeface="B Mitra" panose="00000400000000000000" pitchFamily="2" charset="-78"/>
              </a:rPr>
              <a:t> ع</a:t>
            </a:r>
            <a:r>
              <a:rPr lang="ar-SA" sz="4000" b="1" baseline="30000" dirty="0" smtClean="0">
                <a:cs typeface="B Mitra" panose="00000400000000000000" pitchFamily="2" charset="-78"/>
              </a:rPr>
              <a:t>: </a:t>
            </a:r>
            <a:r>
              <a:rPr lang="ar-SA" sz="4000" b="1" baseline="30000" dirty="0">
                <a:cs typeface="B Mitra" panose="00000400000000000000" pitchFamily="2" charset="-78"/>
              </a:rPr>
              <a:t>"الْغُلَامُ يَلْعَبُ سَبْعَ سِنِينَ، وَ يَتَعَلَّمُ الْكِتَابَ سَبْعَ سِنِينَ، وَ يَتَعَلَّمُ الْحَلَالَ وَ الْحَرَامَ سَبْعَ سِنِينَ"؛ پسر بچه هفت سال بازي مي‌كند، هفت سال قرآن مي‌آموزد و هفت سال حلال و حرام الهي را فرا مي‌گيرد (کلینی، </a:t>
            </a:r>
            <a:r>
              <a:rPr lang="ar-SA" sz="4000" b="1" i="1" baseline="30000" dirty="0">
                <a:cs typeface="B Mitra" panose="00000400000000000000" pitchFamily="2" charset="-78"/>
              </a:rPr>
              <a:t>الكافي</a:t>
            </a:r>
            <a:r>
              <a:rPr lang="ar-SA" sz="4000" b="1" baseline="30000" dirty="0">
                <a:cs typeface="B Mitra" panose="00000400000000000000" pitchFamily="2" charset="-78"/>
              </a:rPr>
              <a:t>، ج6، ص47</a:t>
            </a:r>
            <a:r>
              <a:rPr lang="ar-SA" sz="4000" b="1" baseline="30000" dirty="0" smtClean="0">
                <a:cs typeface="B Mitra" panose="00000400000000000000" pitchFamily="2" charset="-78"/>
              </a:rPr>
              <a:t>).</a:t>
            </a:r>
            <a:endParaRPr lang="fa-IR" sz="4000" b="1" baseline="30000" dirty="0" smtClean="0">
              <a:cs typeface="B Mitra" panose="00000400000000000000" pitchFamily="2" charset="-78"/>
            </a:endParaRPr>
          </a:p>
          <a:p>
            <a:pPr algn="just"/>
            <a:endParaRPr lang="fa-IR" sz="4000" b="1" baseline="30000" dirty="0">
              <a:cs typeface="B Mitra" panose="00000400000000000000" pitchFamily="2" charset="-78"/>
            </a:endParaRPr>
          </a:p>
          <a:p>
            <a:pPr algn="just"/>
            <a:r>
              <a:rPr lang="ar-SA" sz="4000" b="1" baseline="30000" dirty="0">
                <a:cs typeface="B Mitra" panose="00000400000000000000" pitchFamily="2" charset="-78"/>
              </a:rPr>
              <a:t>قال النبی</a:t>
            </a:r>
            <a:r>
              <a:rPr lang="en-US" sz="4000" b="1" baseline="30000" dirty="0">
                <a:cs typeface="B Mitra" panose="00000400000000000000" pitchFamily="2" charset="-78"/>
                <a:sym typeface="Alaem"/>
              </a:rPr>
              <a:t></a:t>
            </a:r>
            <a:r>
              <a:rPr lang="en-US" sz="4000" b="1" baseline="30000" dirty="0">
                <a:cs typeface="B Mitra" panose="00000400000000000000" pitchFamily="2" charset="-78"/>
              </a:rPr>
              <a:t> </a:t>
            </a:r>
            <a:r>
              <a:rPr lang="ar-SA" sz="4000" b="1" baseline="30000" dirty="0">
                <a:cs typeface="B Mitra" panose="00000400000000000000" pitchFamily="2" charset="-78"/>
              </a:rPr>
              <a:t>"الْوَلَدُ سَيِّدٌ سَبْعَ سِنِينَ وَ عَبْدٌ سَبْعَ‏ سِنِينَ وَ وَ وَزِيرٌ سَبْعَ سِنِينَ" (حرعاملی، وسائل الشیعه، ج 21، ص476).</a:t>
            </a:r>
            <a:endParaRPr lang="fa-IR" sz="4000" b="1" baseline="30000" dirty="0">
              <a:cs typeface="B Mitra" panose="00000400000000000000" pitchFamily="2" charset="-78"/>
            </a:endParaRPr>
          </a:p>
          <a:p>
            <a:pPr algn="just"/>
            <a:r>
              <a:rPr lang="ar-SA" sz="4000" b="1" baseline="30000" dirty="0">
                <a:cs typeface="B Mitra" panose="00000400000000000000" pitchFamily="2" charset="-78"/>
              </a:rPr>
              <a:t>دَعِ ابْنَكَ يَلْعَبْ سَبْعَ سِنِينَ وَ يُؤَدَّبُ سَبْعاً وَ الْزِمْهُ نَفْسَكَ سَبْعَ سِنِين؛ بگذار فرزند تا هفت سالگی بازی کند و در هفت سال دوم او را پرورش و تأدیب کن. در هفت سال سوم خود را بیشتر به او ملزم کن. (طبرسى، 1412، ص222)</a:t>
            </a:r>
            <a:endParaRPr lang="fa-IR" sz="4000" b="1" baseline="30000" dirty="0">
              <a:cs typeface="B Mitra" panose="00000400000000000000" pitchFamily="2" charset="-78"/>
            </a:endParaRPr>
          </a:p>
          <a:p>
            <a:pPr algn="just"/>
            <a:r>
              <a:rPr lang="ar-SA" sz="4000" b="1" dirty="0">
                <a:cs typeface="B Mitra" panose="00000400000000000000" pitchFamily="2" charset="-78"/>
              </a:rPr>
              <a:t> </a:t>
            </a:r>
            <a:r>
              <a:rPr lang="ar-SA" sz="4000" b="1" baseline="30000" dirty="0">
                <a:cs typeface="B Mitra" panose="00000400000000000000" pitchFamily="2" charset="-78"/>
              </a:rPr>
              <a:t>احْمِلْ‏ صَبِيَّكَ‏ حَتَّى‏ يَأْتِيَ‏ عَلَيْهِ‏ سِتُ‏ سِنِينَ‏ ثُمَ‏ أَدِّبْهُ‏ فِي‏ الْكِتَابِ‏ سِتَ‏ سِنِينَ‏ ثُمَ‏ ضُمَّهُ‏ إِلَيْكَ‏ سَبْعَ‏ سِنِينَ فَأَدِّبْهُ بِأَدَبِكَ؛ فرزند خود را مهلتش ده تا شش سال را تمام کند، سپس شش سال او را سواد و ادب آموز. بعد از آن، هفت سال او را با خود همراهش کن و آداب خودت را به او بياموز. (همان، ص222</a:t>
            </a:r>
            <a:r>
              <a:rPr lang="ar-SA" sz="4000" b="1" baseline="30000" dirty="0" smtClean="0">
                <a:cs typeface="B Mitra" panose="00000400000000000000" pitchFamily="2" charset="-78"/>
              </a:rPr>
              <a:t>)</a:t>
            </a:r>
            <a:endParaRPr lang="x-none" sz="4000" b="1" baseline="3000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0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1" y="476672"/>
            <a:ext cx="8424936" cy="592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الف) </a:t>
            </a:r>
            <a:r>
              <a:rPr lang="fa-IR" b="1" dirty="0" smtClean="0"/>
              <a:t>زمینه‌سازی</a:t>
            </a:r>
          </a:p>
          <a:p>
            <a:pPr marL="342900" indent="-342900">
              <a:buAutoNum type="arabicPeriod"/>
            </a:pPr>
            <a:r>
              <a:rPr lang="fa-IR" b="1" dirty="0" smtClean="0"/>
              <a:t>اهتمام </a:t>
            </a:r>
            <a:r>
              <a:rPr lang="fa-IR" b="1" dirty="0"/>
              <a:t>مدیر و کادر </a:t>
            </a:r>
            <a:r>
              <a:rPr lang="fa-IR" b="1" dirty="0" smtClean="0"/>
              <a:t>مدرسه</a:t>
            </a:r>
          </a:p>
          <a:p>
            <a:endParaRPr lang="fa-IR" b="1" dirty="0"/>
          </a:p>
          <a:p>
            <a:endParaRPr lang="en-US" dirty="0"/>
          </a:p>
          <a:p>
            <a:r>
              <a:rPr lang="ar-SA" sz="4000" baseline="30000" dirty="0">
                <a:cs typeface="B Badr" panose="00000400000000000000" pitchFamily="2" charset="-78"/>
              </a:rPr>
              <a:t>. إِنَّ الْإِنسَانَ خُلِقَ هَلُوعًا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١٩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إِذَا مَسَّهُ الشَّرُّ‌ جَزُوعًا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٢٠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وَإِذَا مَسَّهُ الْخَيْرُ‌ مَنُوعًا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٢١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إِلَّا الْمُصَلِّينَ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٢٢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الَّذِينَ هُمْ عَلَى صَلَاتِهِمْ دَائِمُونَ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٢٣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فِي أَمْوَالِهِمْ حَقٌّ مَّعْلُومٌ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٢٤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لِّلسَّائِلِ وَالْمَحْرُ‌ومِ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٢٥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يُصَدِّقُونَ بِيَوْمِ الدِّينِ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٢٦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ar-SA" sz="4000" baseline="30000" dirty="0">
                <a:cs typeface="B Badr" panose="00000400000000000000" pitchFamily="2" charset="-78"/>
              </a:rPr>
              <a:t> وَالَّذِينَ هُم مِّنْ عَذَابِ رَ‌بِّهِم مُّشْفِقُونَ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٢٧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إِنَّ عَذَابَ رَ‌بِّهِمْ غَيْرُ‌ مَأْمُونٍ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٢٨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هُمْ لِفُرُ‌وجِهِمْ حَافِظُونَ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٢٩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إِلَّا عَلَى أَزْوَاجِهِمْ أَوْ مَا مَلَكَتْ أَيْمَانُهُمْ فَإِنَّهُمْ غَيْرُ‌ مَلُومِينَ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٣٠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فَمَنِ ابْتَغَى وَرَ‌اءَ ذَلِكَ فَأُولَـئِكَ هُمُ الْعَادُونَ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٣١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هُمْ لِأَمَانَاتِهِمْ وَعَهْدِهِمْ رَ‌اعُونَ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٣٢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هُم بِشَهَادَاتِهِمْ قَائِمُونَ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٣٣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وَالَّذِينَ هُمْ عَلَى صَلَاتِهِمْ يُحَافِظُونَ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٣٤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</a:t>
            </a:r>
            <a:r>
              <a:rPr lang="en-US" sz="4000" baseline="30000" dirty="0">
                <a:cs typeface="B Badr" panose="00000400000000000000" pitchFamily="2" charset="-78"/>
              </a:rPr>
              <a:t> </a:t>
            </a:r>
            <a:r>
              <a:rPr lang="ar-SA" sz="4000" baseline="30000" dirty="0">
                <a:cs typeface="B Badr" panose="00000400000000000000" pitchFamily="2" charset="-78"/>
              </a:rPr>
              <a:t>أُولَـئِكَ فِي جَنَّاتٍ مُّكْرَ‌مُونَ </a:t>
            </a:r>
            <a:r>
              <a:rPr lang="en-US" sz="4000" baseline="30000" dirty="0">
                <a:cs typeface="B Badr" panose="00000400000000000000" pitchFamily="2" charset="-78"/>
                <a:sym typeface="Abo-thar"/>
              </a:rPr>
              <a:t></a:t>
            </a:r>
            <a:r>
              <a:rPr lang="ar-SA" sz="4000" baseline="30000" dirty="0">
                <a:cs typeface="B Badr" panose="00000400000000000000" pitchFamily="2" charset="-78"/>
              </a:rPr>
              <a:t>٣٥</a:t>
            </a:r>
            <a:r>
              <a:rPr lang="en-US" sz="4000" baseline="30000" dirty="0" smtClean="0">
                <a:cs typeface="B Badr" panose="00000400000000000000" pitchFamily="2" charset="-78"/>
                <a:sym typeface="Abo-thar"/>
              </a:rPr>
              <a:t></a:t>
            </a:r>
          </a:p>
          <a:p>
            <a:r>
              <a:rPr lang="ar-SA" sz="2000" baseline="30000" dirty="0" smtClean="0"/>
              <a:t> </a:t>
            </a:r>
            <a:r>
              <a:rPr lang="ar-SA" sz="2000" baseline="30000" dirty="0"/>
              <a:t>(سورۀ معارج</a:t>
            </a:r>
            <a:r>
              <a:rPr lang="ar-SA" sz="2000" baseline="30000" dirty="0" smtClean="0"/>
              <a:t>).</a:t>
            </a:r>
            <a:endParaRPr lang="fa-IR" sz="2000" baseline="30000" dirty="0" smtClean="0"/>
          </a:p>
          <a:p>
            <a:endParaRPr lang="fa-IR" baseline="30000" dirty="0"/>
          </a:p>
          <a:p>
            <a:endParaRPr lang="fa-IR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بچه ها تکرار می کنند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76809"/>
            <a:ext cx="9143999" cy="63245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0"/>
            <a:ext cx="6512511" cy="1143000"/>
          </a:xfrm>
        </p:spPr>
        <p:txBody>
          <a:bodyPr/>
          <a:lstStyle/>
          <a:p>
            <a:r>
              <a:rPr lang="fa-IR" dirty="0" smtClean="0"/>
              <a:t>بچه ها الگو می‌گیرند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91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434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8774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/>
              <a:t>2. عمق‌بخشیِ شناخت از نماز</a:t>
            </a:r>
          </a:p>
          <a:p>
            <a:r>
              <a:rPr lang="fa-IR" sz="2800" b="1" dirty="0" smtClean="0"/>
              <a:t> </a:t>
            </a:r>
            <a:r>
              <a:rPr lang="fa-IR" sz="2800" b="1" dirty="0"/>
              <a:t>دو. انتقال زیبایی‌های نماز</a:t>
            </a:r>
            <a:endParaRPr lang="en-US" sz="2800" dirty="0"/>
          </a:p>
          <a:p>
            <a:r>
              <a:rPr lang="fa-IR" sz="2800" b="1" dirty="0"/>
              <a:t>یک. تقدم داشتنِ دانستنی‌های معرفت‌بخش</a:t>
            </a:r>
            <a:endParaRPr lang="en-US" sz="2800" dirty="0"/>
          </a:p>
          <a:p>
            <a:r>
              <a:rPr lang="fa-IR" sz="2800" b="1" dirty="0"/>
              <a:t>سه. عدم اشتغال بیش از حد به مباحث نظری</a:t>
            </a:r>
            <a:endParaRPr lang="en-US" sz="2800" dirty="0"/>
          </a:p>
          <a:p>
            <a:r>
              <a:rPr lang="fa-IR" sz="2800" b="1" dirty="0"/>
              <a:t>چهار. گره نزدن انجام نماز به آثار آن</a:t>
            </a:r>
            <a:endParaRPr lang="en-US" sz="2800" dirty="0"/>
          </a:p>
          <a:p>
            <a:r>
              <a:rPr lang="fa-IR" sz="2800" b="1" dirty="0"/>
              <a:t>پنج . استفاده از قالب‌های </a:t>
            </a:r>
            <a:r>
              <a:rPr lang="fa-IR" sz="2800" b="1" dirty="0" smtClean="0"/>
              <a:t>متنوع</a:t>
            </a:r>
          </a:p>
          <a:p>
            <a:endParaRPr lang="fa-IR" sz="2800" b="1" dirty="0"/>
          </a:p>
          <a:p>
            <a:endParaRPr lang="fa-IR" sz="2800" b="1" dirty="0" smtClean="0"/>
          </a:p>
          <a:p>
            <a:endParaRPr lang="fa-IR" sz="2800" b="1" dirty="0"/>
          </a:p>
          <a:p>
            <a:r>
              <a:rPr lang="fa-IR" sz="2800" b="1" dirty="0"/>
              <a:t>3. فضاسازی معنوی</a:t>
            </a:r>
            <a:endParaRPr lang="en-US" sz="2800" dirty="0"/>
          </a:p>
          <a:p>
            <a:r>
              <a:rPr lang="fa-IR" sz="2800" dirty="0" smtClean="0"/>
              <a:t>گروه "نمازیاورانِ هنرمند" </a:t>
            </a:r>
          </a:p>
          <a:p>
            <a:r>
              <a:rPr lang="fa-IR" sz="2800" b="1" dirty="0"/>
              <a:t>4. پیوند خدمات‌رسانی‌ها با اقامه نماز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4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548680"/>
            <a:ext cx="69694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/>
              <a:t>ب) اقامه</a:t>
            </a:r>
          </a:p>
          <a:p>
            <a:r>
              <a:rPr lang="fa-IR" sz="2800" b="1" dirty="0"/>
              <a:t>1. رسا بودن صدای اذان</a:t>
            </a:r>
            <a:endParaRPr lang="en-US" sz="2800" dirty="0"/>
          </a:p>
          <a:p>
            <a:r>
              <a:rPr lang="fa-IR" sz="2800" b="1" dirty="0"/>
              <a:t>2. دعوت از پيش‌نماز شايسته</a:t>
            </a:r>
            <a:endParaRPr lang="en-US" sz="2800" dirty="0"/>
          </a:p>
          <a:p>
            <a:r>
              <a:rPr lang="fa-IR" sz="2800" b="1" dirty="0"/>
              <a:t>3. مشارکت دانش‌آموزان در اقامه نماز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72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132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/>
              <a:t>ج) </a:t>
            </a:r>
            <a:r>
              <a:rPr lang="fa-IR" sz="2400" b="1" dirty="0" smtClean="0"/>
              <a:t>تداوم</a:t>
            </a:r>
            <a:br>
              <a:rPr lang="fa-IR" sz="2400" b="1" dirty="0" smtClean="0"/>
            </a:br>
            <a:r>
              <a:rPr lang="fa-IR" sz="2400" b="1" dirty="0"/>
              <a:t>1. تكريم نمازگزاران و خادمان آنها</a:t>
            </a:r>
            <a:endParaRPr lang="en-US" sz="2400" dirty="0"/>
          </a:p>
          <a:p>
            <a:r>
              <a:rPr lang="fa-IR" sz="2400" b="1" dirty="0"/>
              <a:t>2. امر به معروف و نهی از منکر در مدرسه</a:t>
            </a:r>
            <a:endParaRPr lang="en-US" sz="2400" dirty="0"/>
          </a:p>
          <a:p>
            <a:r>
              <a:rPr lang="fa-IR" sz="2400" b="1" dirty="0" smtClean="0"/>
              <a:t>(کنجکاوی </a:t>
            </a:r>
            <a:r>
              <a:rPr lang="fa-IR" sz="2400" b="1" dirty="0"/>
              <a:t>در عبادات نوجوانان ممنوع</a:t>
            </a:r>
            <a:r>
              <a:rPr lang="fa-IR" sz="2400" b="1" dirty="0" smtClean="0"/>
              <a:t>!)</a:t>
            </a:r>
            <a:endParaRPr lang="en-US" sz="2400" dirty="0"/>
          </a:p>
          <a:p>
            <a:r>
              <a:rPr lang="fa-IR" sz="2400" b="1" dirty="0"/>
              <a:t>3. روشنگری خانواده‌ها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0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471</Words>
  <Application>Microsoft Office PowerPoint</Application>
  <PresentationFormat>On-screen Show (4:3)</PresentationFormat>
  <Paragraphs>50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بسم الله الرحمن الرحیم</vt:lpstr>
      <vt:lpstr>PowerPoint Presentation</vt:lpstr>
      <vt:lpstr>PowerPoint Presentation</vt:lpstr>
      <vt:lpstr>PowerPoint Presentation</vt:lpstr>
      <vt:lpstr>بچه ها الگو می‌گیرند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d</dc:creator>
  <cp:lastModifiedBy>d</cp:lastModifiedBy>
  <cp:revision>5</cp:revision>
  <dcterms:created xsi:type="dcterms:W3CDTF">2017-11-12T10:09:57Z</dcterms:created>
  <dcterms:modified xsi:type="dcterms:W3CDTF">2017-11-16T06:04:16Z</dcterms:modified>
</cp:coreProperties>
</file>